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1" r:id="rId1"/>
  </p:sldMasterIdLst>
  <p:notesMasterIdLst>
    <p:notesMasterId r:id="rId115"/>
  </p:notesMasterIdLst>
  <p:sldIdLst>
    <p:sldId id="607" r:id="rId2"/>
    <p:sldId id="579" r:id="rId3"/>
    <p:sldId id="580" r:id="rId4"/>
    <p:sldId id="581" r:id="rId5"/>
    <p:sldId id="583" r:id="rId6"/>
    <p:sldId id="494" r:id="rId7"/>
    <p:sldId id="584" r:id="rId8"/>
    <p:sldId id="495" r:id="rId9"/>
    <p:sldId id="585" r:id="rId10"/>
    <p:sldId id="496" r:id="rId11"/>
    <p:sldId id="497" r:id="rId12"/>
    <p:sldId id="500" r:id="rId13"/>
    <p:sldId id="587" r:id="rId14"/>
    <p:sldId id="606" r:id="rId15"/>
    <p:sldId id="588" r:id="rId16"/>
    <p:sldId id="502" r:id="rId17"/>
    <p:sldId id="589" r:id="rId18"/>
    <p:sldId id="503" r:id="rId19"/>
    <p:sldId id="586" r:id="rId20"/>
    <p:sldId id="590" r:id="rId21"/>
    <p:sldId id="596" r:id="rId22"/>
    <p:sldId id="591" r:id="rId23"/>
    <p:sldId id="504" r:id="rId24"/>
    <p:sldId id="505" r:id="rId25"/>
    <p:sldId id="608" r:id="rId26"/>
    <p:sldId id="609" r:id="rId27"/>
    <p:sldId id="610" r:id="rId28"/>
    <p:sldId id="611" r:id="rId29"/>
    <p:sldId id="612" r:id="rId30"/>
    <p:sldId id="613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  <p:sldId id="632" r:id="rId46"/>
    <p:sldId id="633" r:id="rId47"/>
    <p:sldId id="634" r:id="rId48"/>
    <p:sldId id="635" r:id="rId49"/>
    <p:sldId id="636" r:id="rId50"/>
    <p:sldId id="592" r:id="rId51"/>
    <p:sldId id="507" r:id="rId52"/>
    <p:sldId id="593" r:id="rId53"/>
    <p:sldId id="508" r:id="rId54"/>
    <p:sldId id="594" r:id="rId55"/>
    <p:sldId id="597" r:id="rId56"/>
    <p:sldId id="598" r:id="rId57"/>
    <p:sldId id="509" r:id="rId58"/>
    <p:sldId id="599" r:id="rId59"/>
    <p:sldId id="510" r:id="rId60"/>
    <p:sldId id="511" r:id="rId61"/>
    <p:sldId id="512" r:id="rId62"/>
    <p:sldId id="513" r:id="rId63"/>
    <p:sldId id="514" r:id="rId64"/>
    <p:sldId id="515" r:id="rId65"/>
    <p:sldId id="595" r:id="rId66"/>
    <p:sldId id="516" r:id="rId67"/>
    <p:sldId id="517" r:id="rId68"/>
    <p:sldId id="518" r:id="rId69"/>
    <p:sldId id="519" r:id="rId70"/>
    <p:sldId id="520" r:id="rId71"/>
    <p:sldId id="600" r:id="rId72"/>
    <p:sldId id="521" r:id="rId73"/>
    <p:sldId id="522" r:id="rId74"/>
    <p:sldId id="641" r:id="rId75"/>
    <p:sldId id="642" r:id="rId76"/>
    <p:sldId id="601" r:id="rId77"/>
    <p:sldId id="644" r:id="rId78"/>
    <p:sldId id="645" r:id="rId79"/>
    <p:sldId id="646" r:id="rId80"/>
    <p:sldId id="647" r:id="rId81"/>
    <p:sldId id="648" r:id="rId82"/>
    <p:sldId id="649" r:id="rId83"/>
    <p:sldId id="650" r:id="rId84"/>
    <p:sldId id="651" r:id="rId85"/>
    <p:sldId id="652" r:id="rId86"/>
    <p:sldId id="653" r:id="rId87"/>
    <p:sldId id="654" r:id="rId88"/>
    <p:sldId id="655" r:id="rId89"/>
    <p:sldId id="656" r:id="rId90"/>
    <p:sldId id="657" r:id="rId91"/>
    <p:sldId id="658" r:id="rId92"/>
    <p:sldId id="659" r:id="rId93"/>
    <p:sldId id="660" r:id="rId94"/>
    <p:sldId id="661" r:id="rId95"/>
    <p:sldId id="662" r:id="rId96"/>
    <p:sldId id="663" r:id="rId97"/>
    <p:sldId id="664" r:id="rId98"/>
    <p:sldId id="665" r:id="rId99"/>
    <p:sldId id="666" r:id="rId100"/>
    <p:sldId id="667" r:id="rId101"/>
    <p:sldId id="668" r:id="rId102"/>
    <p:sldId id="669" r:id="rId103"/>
    <p:sldId id="673" r:id="rId104"/>
    <p:sldId id="602" r:id="rId105"/>
    <p:sldId id="603" r:id="rId106"/>
    <p:sldId id="604" r:id="rId107"/>
    <p:sldId id="637" r:id="rId108"/>
    <p:sldId id="638" r:id="rId109"/>
    <p:sldId id="639" r:id="rId110"/>
    <p:sldId id="640" r:id="rId111"/>
    <p:sldId id="524" r:id="rId112"/>
    <p:sldId id="525" r:id="rId113"/>
    <p:sldId id="526" r:id="rId114"/>
  </p:sldIdLst>
  <p:sldSz cx="12192000" cy="6858000"/>
  <p:notesSz cx="6858000" cy="9144000"/>
  <p:custDataLst>
    <p:tags r:id="rId116"/>
  </p:custDataLst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CDE"/>
    <a:srgbClr val="6B9941"/>
    <a:srgbClr val="8F8E7F"/>
    <a:srgbClr val="9A3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85" autoAdjust="0"/>
    <p:restoredTop sz="94660" autoAdjust="0"/>
  </p:normalViewPr>
  <p:slideViewPr>
    <p:cSldViewPr>
      <p:cViewPr varScale="1">
        <p:scale>
          <a:sx n="74" d="100"/>
          <a:sy n="74" d="100"/>
        </p:scale>
        <p:origin x="84" y="978"/>
      </p:cViewPr>
      <p:guideLst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F77F2712-4268-48C3-B5DC-1E4BEFE1EA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220E9592-1A1C-476A-A2E9-C82177696E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2ADE9BA7-4941-47A2-9851-F6A85F52EF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D73C6D1D-5D3A-42F1-AB92-8677E04C81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5DBA7A75-43A3-4EC4-A19C-70BD5313F3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91A205F9-2630-485A-962E-D3EFBB102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2AC59157-F0D3-4877-A980-548C8B230278}" type="slidenum">
              <a:rPr lang="en-US" altLang="el-GR"/>
              <a:pPr/>
              <a:t>‹#›</a:t>
            </a:fld>
            <a:endParaRPr lang="en-U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Θέση εικόνας διαφάνειας 1">
            <a:extLst>
              <a:ext uri="{FF2B5EF4-FFF2-40B4-BE49-F238E27FC236}">
                <a16:creationId xmlns:a16="http://schemas.microsoft.com/office/drawing/2014/main" id="{FF0F488F-25F7-4A59-9237-FE99085DF9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Θέση σημειώσεων 2">
            <a:extLst>
              <a:ext uri="{FF2B5EF4-FFF2-40B4-BE49-F238E27FC236}">
                <a16:creationId xmlns:a16="http://schemas.microsoft.com/office/drawing/2014/main" id="{BE5B9A5F-CFB3-4FA5-BA7C-6939E912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7EE73C9F-F89B-4C7F-A919-C86B874CD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9380CEC0-C466-40F2-A1F5-96BB97F947F2}" type="slidenum">
              <a:rPr lang="el-GR" altLang="el-GR" sz="1200" u="none"/>
              <a:pPr/>
              <a:t>77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Θέση εικόνας διαφάνειας 1">
            <a:extLst>
              <a:ext uri="{FF2B5EF4-FFF2-40B4-BE49-F238E27FC236}">
                <a16:creationId xmlns:a16="http://schemas.microsoft.com/office/drawing/2014/main" id="{C65741A8-4284-4848-95ED-CF70C5C8C3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Θέση σημειώσεων 2">
            <a:extLst>
              <a:ext uri="{FF2B5EF4-FFF2-40B4-BE49-F238E27FC236}">
                <a16:creationId xmlns:a16="http://schemas.microsoft.com/office/drawing/2014/main" id="{2875469F-54E2-41EE-90F2-8DB666E5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C01CB66A-CE53-4ABE-A0AB-68F8FC4D1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D40EB5E1-A989-4848-98B9-DD6C1B445A2C}" type="slidenum">
              <a:rPr lang="el-GR" altLang="el-GR" sz="1200" u="none"/>
              <a:pPr/>
              <a:t>86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Θέση εικόνας διαφάνειας 1">
            <a:extLst>
              <a:ext uri="{FF2B5EF4-FFF2-40B4-BE49-F238E27FC236}">
                <a16:creationId xmlns:a16="http://schemas.microsoft.com/office/drawing/2014/main" id="{113EDB51-CDA5-4285-87FE-D2A652BB07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Θέση σημειώσεων 2">
            <a:extLst>
              <a:ext uri="{FF2B5EF4-FFF2-40B4-BE49-F238E27FC236}">
                <a16:creationId xmlns:a16="http://schemas.microsoft.com/office/drawing/2014/main" id="{88A2431D-AB20-4ECC-BEF4-A8391560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E61363B8-B502-499B-8286-526329399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92F87527-85C6-4D7F-A08F-878EE4D74B26}" type="slidenum">
              <a:rPr lang="el-GR" altLang="el-GR" sz="1200" u="none"/>
              <a:pPr/>
              <a:t>87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Θέση εικόνας διαφάνειας 1">
            <a:extLst>
              <a:ext uri="{FF2B5EF4-FFF2-40B4-BE49-F238E27FC236}">
                <a16:creationId xmlns:a16="http://schemas.microsoft.com/office/drawing/2014/main" id="{80C18537-3303-42E2-941D-308E70776E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Θέση σημειώσεων 2">
            <a:extLst>
              <a:ext uri="{FF2B5EF4-FFF2-40B4-BE49-F238E27FC236}">
                <a16:creationId xmlns:a16="http://schemas.microsoft.com/office/drawing/2014/main" id="{4DDBFB49-B3F6-4BD3-BC79-D1C76A4A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5BD54562-BA4B-4DD6-8C6B-9AC842472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DBF45569-EFD3-4FC1-8BF8-34A1FFF72F96}" type="slidenum">
              <a:rPr lang="el-GR" altLang="el-GR" sz="1200" u="none"/>
              <a:pPr/>
              <a:t>88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Θέση εικόνας διαφάνειας 1">
            <a:extLst>
              <a:ext uri="{FF2B5EF4-FFF2-40B4-BE49-F238E27FC236}">
                <a16:creationId xmlns:a16="http://schemas.microsoft.com/office/drawing/2014/main" id="{BE90428E-97F8-4195-B122-9C8318A52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Θέση σημειώσεων 2">
            <a:extLst>
              <a:ext uri="{FF2B5EF4-FFF2-40B4-BE49-F238E27FC236}">
                <a16:creationId xmlns:a16="http://schemas.microsoft.com/office/drawing/2014/main" id="{0A0BF822-2859-4A0E-AA71-F5A775126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06C457B0-1C89-45D4-94E4-081E900ED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2CCBA25-7023-400A-8333-04AC69EADF62}" type="slidenum">
              <a:rPr lang="el-GR" altLang="el-GR" sz="1200" u="none"/>
              <a:pPr/>
              <a:t>89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Θέση εικόνας διαφάνειας 1">
            <a:extLst>
              <a:ext uri="{FF2B5EF4-FFF2-40B4-BE49-F238E27FC236}">
                <a16:creationId xmlns:a16="http://schemas.microsoft.com/office/drawing/2014/main" id="{350CF97A-810C-45DA-837A-DB8FDB41F4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Θέση σημειώσεων 2">
            <a:extLst>
              <a:ext uri="{FF2B5EF4-FFF2-40B4-BE49-F238E27FC236}">
                <a16:creationId xmlns:a16="http://schemas.microsoft.com/office/drawing/2014/main" id="{D0D0F6C3-0FB1-410A-99C5-4AC3E607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</a:t>
            </a:r>
          </a:p>
        </p:txBody>
      </p:sp>
      <p:sp>
        <p:nvSpPr>
          <p:cNvPr id="52228" name="Θέση αριθμού διαφάνειας 3">
            <a:extLst>
              <a:ext uri="{FF2B5EF4-FFF2-40B4-BE49-F238E27FC236}">
                <a16:creationId xmlns:a16="http://schemas.microsoft.com/office/drawing/2014/main" id="{EA6EB58E-98EC-45F1-ABEC-51837DB35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A725B2DA-E587-401E-BDED-1593CD32DFC6}" type="slidenum">
              <a:rPr lang="el-GR" altLang="el-GR" sz="1200" u="none"/>
              <a:pPr/>
              <a:t>90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Θέση εικόνας διαφάνειας 1">
            <a:extLst>
              <a:ext uri="{FF2B5EF4-FFF2-40B4-BE49-F238E27FC236}">
                <a16:creationId xmlns:a16="http://schemas.microsoft.com/office/drawing/2014/main" id="{D53CE235-2F40-4BE6-A1ED-4C896396EF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Θέση σημειώσεων 2">
            <a:extLst>
              <a:ext uri="{FF2B5EF4-FFF2-40B4-BE49-F238E27FC236}">
                <a16:creationId xmlns:a16="http://schemas.microsoft.com/office/drawing/2014/main" id="{B478795A-A507-4104-ACDD-9CDEDE38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160A27C3-F5D3-4793-82C6-4F93A1C20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04AC4B75-0B99-4DC6-A6CC-EA2889DBE969}" type="slidenum">
              <a:rPr lang="el-GR" altLang="el-GR" sz="1200" u="none"/>
              <a:pPr/>
              <a:t>91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Θέση εικόνας διαφάνειας 1">
            <a:extLst>
              <a:ext uri="{FF2B5EF4-FFF2-40B4-BE49-F238E27FC236}">
                <a16:creationId xmlns:a16="http://schemas.microsoft.com/office/drawing/2014/main" id="{CE20E149-C145-4C0D-A61F-19D85AFDB4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Θέση σημειώσεων 2">
            <a:extLst>
              <a:ext uri="{FF2B5EF4-FFF2-40B4-BE49-F238E27FC236}">
                <a16:creationId xmlns:a16="http://schemas.microsoft.com/office/drawing/2014/main" id="{5F555D4E-DA8D-4D58-BD53-18FA2B75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52E74C89-5E9A-4FA2-B03C-9B4483EF6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29C59C9B-ADAC-49CF-87C7-62F7F25905CB}" type="slidenum">
              <a:rPr lang="el-GR" altLang="el-GR" sz="1200" u="none"/>
              <a:pPr/>
              <a:t>92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Θέση εικόνας διαφάνειας 1">
            <a:extLst>
              <a:ext uri="{FF2B5EF4-FFF2-40B4-BE49-F238E27FC236}">
                <a16:creationId xmlns:a16="http://schemas.microsoft.com/office/drawing/2014/main" id="{6D003F49-A115-42BF-B394-E36CEC0C9C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Θέση σημειώσεων 2">
            <a:extLst>
              <a:ext uri="{FF2B5EF4-FFF2-40B4-BE49-F238E27FC236}">
                <a16:creationId xmlns:a16="http://schemas.microsoft.com/office/drawing/2014/main" id="{0D0E5731-C7BE-46E2-A817-233EE7982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73EC4DBF-5569-4EF0-A8E8-F3581ED87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60102F1-5CA0-4FB9-961A-A9D6E8814793}" type="slidenum">
              <a:rPr lang="el-GR" altLang="el-GR" sz="1200" u="none"/>
              <a:pPr/>
              <a:t>93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Θέση εικόνας διαφάνειας 1">
            <a:extLst>
              <a:ext uri="{FF2B5EF4-FFF2-40B4-BE49-F238E27FC236}">
                <a16:creationId xmlns:a16="http://schemas.microsoft.com/office/drawing/2014/main" id="{7551B9CF-A889-4D36-ABE3-844B5F7186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Θέση σημειώσεων 2">
            <a:extLst>
              <a:ext uri="{FF2B5EF4-FFF2-40B4-BE49-F238E27FC236}">
                <a16:creationId xmlns:a16="http://schemas.microsoft.com/office/drawing/2014/main" id="{F4AF7F9F-A1A4-4A64-A601-00887335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37AE8FA2-FC4B-4919-9A3E-5D9B3A4C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A6AD04B-9F9D-4904-8664-4CB5517AE4B3}" type="slidenum">
              <a:rPr lang="el-GR" altLang="el-GR" sz="1200" u="none"/>
              <a:pPr/>
              <a:t>94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Θέση εικόνας διαφάνειας 1">
            <a:extLst>
              <a:ext uri="{FF2B5EF4-FFF2-40B4-BE49-F238E27FC236}">
                <a16:creationId xmlns:a16="http://schemas.microsoft.com/office/drawing/2014/main" id="{19CA4991-1E06-43BD-A785-20123980F7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Θέση σημειώσεων 2">
            <a:extLst>
              <a:ext uri="{FF2B5EF4-FFF2-40B4-BE49-F238E27FC236}">
                <a16:creationId xmlns:a16="http://schemas.microsoft.com/office/drawing/2014/main" id="{D798C123-90B7-4045-A8D1-47DCBF2C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1D460A7B-6B79-4E54-A921-22E0065B8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5829F38F-C4BF-4C89-98D1-429CB8A3E876}" type="slidenum">
              <a:rPr lang="el-GR" altLang="el-GR" sz="1200" u="none"/>
              <a:pPr/>
              <a:t>95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Θέση εικόνας διαφάνειας 1">
            <a:extLst>
              <a:ext uri="{FF2B5EF4-FFF2-40B4-BE49-F238E27FC236}">
                <a16:creationId xmlns:a16="http://schemas.microsoft.com/office/drawing/2014/main" id="{96AC65BA-BD46-45B8-BDF0-B00A5F99EE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Θέση σημειώσεων 2">
            <a:extLst>
              <a:ext uri="{FF2B5EF4-FFF2-40B4-BE49-F238E27FC236}">
                <a16:creationId xmlns:a16="http://schemas.microsoft.com/office/drawing/2014/main" id="{671AE9A5-50F4-4D5A-B429-01F157F9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81DCF880-C870-4653-88B0-6D410B458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8F6E5E4E-DD66-44FC-B4D7-74A0D932999F}" type="slidenum">
              <a:rPr lang="el-GR" altLang="el-GR" sz="1200" u="none"/>
              <a:pPr/>
              <a:t>78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Θέση εικόνας διαφάνειας 1">
            <a:extLst>
              <a:ext uri="{FF2B5EF4-FFF2-40B4-BE49-F238E27FC236}">
                <a16:creationId xmlns:a16="http://schemas.microsoft.com/office/drawing/2014/main" id="{BDEB5D78-5AAB-49CA-B84A-7BC6C37D2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Θέση σημειώσεων 2">
            <a:extLst>
              <a:ext uri="{FF2B5EF4-FFF2-40B4-BE49-F238E27FC236}">
                <a16:creationId xmlns:a16="http://schemas.microsoft.com/office/drawing/2014/main" id="{1D9E003F-3553-48A6-A04C-3B9A49A1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DC0879C0-9F3A-44EE-A6C5-458DD5CD3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40B99BB3-BCE9-4820-9B41-1E482654FE18}" type="slidenum">
              <a:rPr lang="el-GR" altLang="el-GR" sz="1200" u="none"/>
              <a:pPr/>
              <a:t>96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Θέση εικόνας διαφάνειας 1">
            <a:extLst>
              <a:ext uri="{FF2B5EF4-FFF2-40B4-BE49-F238E27FC236}">
                <a16:creationId xmlns:a16="http://schemas.microsoft.com/office/drawing/2014/main" id="{7A0F3EA9-873A-4459-A82B-2ED4EA27B8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Θέση σημειώσεων 2">
            <a:extLst>
              <a:ext uri="{FF2B5EF4-FFF2-40B4-BE49-F238E27FC236}">
                <a16:creationId xmlns:a16="http://schemas.microsoft.com/office/drawing/2014/main" id="{639098BD-F899-45C3-A545-5F502D9F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8BC73655-F883-4A49-9957-BB40B3BED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8ED85C5-7662-4A55-81F5-0B8E7EFD8496}" type="slidenum">
              <a:rPr lang="el-GR" altLang="el-GR" sz="1200" u="none"/>
              <a:pPr/>
              <a:t>97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Θέση εικόνας διαφάνειας 1">
            <a:extLst>
              <a:ext uri="{FF2B5EF4-FFF2-40B4-BE49-F238E27FC236}">
                <a16:creationId xmlns:a16="http://schemas.microsoft.com/office/drawing/2014/main" id="{AF5ECFC4-2121-4153-BC17-02C35EE22B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Θέση σημειώσεων 2">
            <a:extLst>
              <a:ext uri="{FF2B5EF4-FFF2-40B4-BE49-F238E27FC236}">
                <a16:creationId xmlns:a16="http://schemas.microsoft.com/office/drawing/2014/main" id="{8F3EB411-3DA9-4308-BD85-2846FDD9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DCCD4EDC-BF0C-43C6-A8C5-79A6D0874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243BD65C-8D16-4FE6-97FC-AF353C14FC2B}" type="slidenum">
              <a:rPr lang="el-GR" altLang="el-GR" sz="1200" u="none"/>
              <a:pPr/>
              <a:t>98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Θέση εικόνας διαφάνειας 1">
            <a:extLst>
              <a:ext uri="{FF2B5EF4-FFF2-40B4-BE49-F238E27FC236}">
                <a16:creationId xmlns:a16="http://schemas.microsoft.com/office/drawing/2014/main" id="{D4D730E9-D947-4E1E-A86E-B03404162C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Θέση σημειώσεων 2">
            <a:extLst>
              <a:ext uri="{FF2B5EF4-FFF2-40B4-BE49-F238E27FC236}">
                <a16:creationId xmlns:a16="http://schemas.microsoft.com/office/drawing/2014/main" id="{BD687409-EF9E-4460-ACD3-BD54C42AD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618BCF52-EDD0-442B-A76A-0697FDADB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9C10340-88A2-4BE8-A3AC-68FA2F22459D}" type="slidenum">
              <a:rPr lang="el-GR" altLang="el-GR" sz="1200" u="none"/>
              <a:pPr/>
              <a:t>99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Θέση εικόνας διαφάνειας 1">
            <a:extLst>
              <a:ext uri="{FF2B5EF4-FFF2-40B4-BE49-F238E27FC236}">
                <a16:creationId xmlns:a16="http://schemas.microsoft.com/office/drawing/2014/main" id="{AFE15BEC-F5A3-48B6-B16B-43B0D7BD88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Θέση σημειώσεων 2">
            <a:extLst>
              <a:ext uri="{FF2B5EF4-FFF2-40B4-BE49-F238E27FC236}">
                <a16:creationId xmlns:a16="http://schemas.microsoft.com/office/drawing/2014/main" id="{C8CC65AF-B7E3-48BE-9ACC-12560B29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</a:t>
            </a:r>
          </a:p>
        </p:txBody>
      </p:sp>
      <p:sp>
        <p:nvSpPr>
          <p:cNvPr id="52228" name="Θέση αριθμού διαφάνειας 3">
            <a:extLst>
              <a:ext uri="{FF2B5EF4-FFF2-40B4-BE49-F238E27FC236}">
                <a16:creationId xmlns:a16="http://schemas.microsoft.com/office/drawing/2014/main" id="{5E4A99C0-9159-42EB-8196-82F2605DC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FDB75780-348F-471A-B765-210654A1585A}" type="slidenum">
              <a:rPr lang="el-GR" altLang="el-GR" sz="1200" u="none"/>
              <a:pPr/>
              <a:t>100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Θέση εικόνας διαφάνειας 1">
            <a:extLst>
              <a:ext uri="{FF2B5EF4-FFF2-40B4-BE49-F238E27FC236}">
                <a16:creationId xmlns:a16="http://schemas.microsoft.com/office/drawing/2014/main" id="{331E37C6-B2C2-4722-AC1A-F4D7CAD9E7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Θέση σημειώσεων 2">
            <a:extLst>
              <a:ext uri="{FF2B5EF4-FFF2-40B4-BE49-F238E27FC236}">
                <a16:creationId xmlns:a16="http://schemas.microsoft.com/office/drawing/2014/main" id="{9E6B03A8-463E-4546-82BF-5F0A13A7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1C2BA7A6-4758-466B-BFBB-0BE6A7CD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C138950-4170-4DE8-AE2C-4493C80A35D7}" type="slidenum">
              <a:rPr lang="el-GR" altLang="el-GR" sz="1200" u="none"/>
              <a:pPr/>
              <a:t>101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Θέση εικόνας διαφάνειας 1">
            <a:extLst>
              <a:ext uri="{FF2B5EF4-FFF2-40B4-BE49-F238E27FC236}">
                <a16:creationId xmlns:a16="http://schemas.microsoft.com/office/drawing/2014/main" id="{9D88A6A2-9FF4-4341-9FB6-BF841AAA11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Θέση σημειώσεων 2">
            <a:extLst>
              <a:ext uri="{FF2B5EF4-FFF2-40B4-BE49-F238E27FC236}">
                <a16:creationId xmlns:a16="http://schemas.microsoft.com/office/drawing/2014/main" id="{CBE828BD-CEE1-423F-96C0-E1355C49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515C7794-21EF-46B3-94BA-7FA953EF2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958FE0C-032B-432D-B2AA-E5CCF6C0A9B0}" type="slidenum">
              <a:rPr lang="el-GR" altLang="el-GR" sz="1200" u="none"/>
              <a:pPr/>
              <a:t>102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Θέση εικόνας διαφάνειας 1">
            <a:extLst>
              <a:ext uri="{FF2B5EF4-FFF2-40B4-BE49-F238E27FC236}">
                <a16:creationId xmlns:a16="http://schemas.microsoft.com/office/drawing/2014/main" id="{07C8B7F8-5829-4707-91E2-1444305695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Θέση σημειώσεων 2">
            <a:extLst>
              <a:ext uri="{FF2B5EF4-FFF2-40B4-BE49-F238E27FC236}">
                <a16:creationId xmlns:a16="http://schemas.microsoft.com/office/drawing/2014/main" id="{4678FDF4-00B7-4529-AD61-A2115B8C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4276" name="Θέση αριθμού διαφάνειας 3">
            <a:extLst>
              <a:ext uri="{FF2B5EF4-FFF2-40B4-BE49-F238E27FC236}">
                <a16:creationId xmlns:a16="http://schemas.microsoft.com/office/drawing/2014/main" id="{32B5E375-93D9-429B-9C94-66E8296CF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8BF53476-CB8D-499A-8C00-DF2F8B5316F4}" type="slidenum">
              <a:rPr lang="el-GR" altLang="el-GR" sz="1200" u="none"/>
              <a:pPr/>
              <a:t>103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Θέση εικόνας διαφάνειας 1">
            <a:extLst>
              <a:ext uri="{FF2B5EF4-FFF2-40B4-BE49-F238E27FC236}">
                <a16:creationId xmlns:a16="http://schemas.microsoft.com/office/drawing/2014/main" id="{F5B1B822-08A6-4FC8-9F37-201027A29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Θέση σημειώσεων 2">
            <a:extLst>
              <a:ext uri="{FF2B5EF4-FFF2-40B4-BE49-F238E27FC236}">
                <a16:creationId xmlns:a16="http://schemas.microsoft.com/office/drawing/2014/main" id="{8A10B19D-A29D-452C-B2C7-6B4CCB3D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2C723CBC-C96B-48C3-AB99-9A9B756AF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D63B4B9E-B216-4B36-9424-1A2396C85EA1}" type="slidenum">
              <a:rPr lang="el-GR" altLang="el-GR" sz="1200" u="none"/>
              <a:pPr/>
              <a:t>79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Θέση εικόνας διαφάνειας 1">
            <a:extLst>
              <a:ext uri="{FF2B5EF4-FFF2-40B4-BE49-F238E27FC236}">
                <a16:creationId xmlns:a16="http://schemas.microsoft.com/office/drawing/2014/main" id="{90268EF8-2770-4879-8C9F-C12268C3CD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Θέση σημειώσεων 2">
            <a:extLst>
              <a:ext uri="{FF2B5EF4-FFF2-40B4-BE49-F238E27FC236}">
                <a16:creationId xmlns:a16="http://schemas.microsoft.com/office/drawing/2014/main" id="{DCCBFFCB-AE1F-47FE-AD11-C7ABF7FA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5E0583D9-BAF3-4EAE-80DC-FB1DC7F41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10F2566-9CA1-42E3-8EC2-D897DB90A431}" type="slidenum">
              <a:rPr lang="el-GR" altLang="el-GR" sz="1200" u="none"/>
              <a:pPr/>
              <a:t>80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Θέση εικόνας διαφάνειας 1">
            <a:extLst>
              <a:ext uri="{FF2B5EF4-FFF2-40B4-BE49-F238E27FC236}">
                <a16:creationId xmlns:a16="http://schemas.microsoft.com/office/drawing/2014/main" id="{2BDCC442-C848-4814-92C7-76193443C4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Θέση σημειώσεων 2">
            <a:extLst>
              <a:ext uri="{FF2B5EF4-FFF2-40B4-BE49-F238E27FC236}">
                <a16:creationId xmlns:a16="http://schemas.microsoft.com/office/drawing/2014/main" id="{3B2EB501-0A24-4D34-8245-09300543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</a:t>
            </a:r>
          </a:p>
        </p:txBody>
      </p:sp>
      <p:sp>
        <p:nvSpPr>
          <p:cNvPr id="52228" name="Θέση αριθμού διαφάνειας 3">
            <a:extLst>
              <a:ext uri="{FF2B5EF4-FFF2-40B4-BE49-F238E27FC236}">
                <a16:creationId xmlns:a16="http://schemas.microsoft.com/office/drawing/2014/main" id="{4547AF86-4BCB-4A26-8D80-05758201E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69B47B6-0123-484A-A5B2-BA44EEAC6D9B}" type="slidenum">
              <a:rPr lang="el-GR" altLang="el-GR" sz="1200" u="none"/>
              <a:pPr/>
              <a:t>81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Θέση εικόνας διαφάνειας 1">
            <a:extLst>
              <a:ext uri="{FF2B5EF4-FFF2-40B4-BE49-F238E27FC236}">
                <a16:creationId xmlns:a16="http://schemas.microsoft.com/office/drawing/2014/main" id="{D96D0C82-D859-47C6-ACF2-3DB7C97C00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Θέση σημειώσεων 2">
            <a:extLst>
              <a:ext uri="{FF2B5EF4-FFF2-40B4-BE49-F238E27FC236}">
                <a16:creationId xmlns:a16="http://schemas.microsoft.com/office/drawing/2014/main" id="{4AF458F2-DD4E-41DC-A94C-9C55BD08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E1D1217F-2D5B-4857-B896-5805A2329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F8D60A75-112E-41E0-9F12-9DF554720BBF}" type="slidenum">
              <a:rPr lang="el-GR" altLang="el-GR" sz="1200" u="none"/>
              <a:pPr/>
              <a:t>82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Θέση εικόνας διαφάνειας 1">
            <a:extLst>
              <a:ext uri="{FF2B5EF4-FFF2-40B4-BE49-F238E27FC236}">
                <a16:creationId xmlns:a16="http://schemas.microsoft.com/office/drawing/2014/main" id="{A2DC1D48-5CC3-4705-8673-640725C2FA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Θέση σημειώσεων 2">
            <a:extLst>
              <a:ext uri="{FF2B5EF4-FFF2-40B4-BE49-F238E27FC236}">
                <a16:creationId xmlns:a16="http://schemas.microsoft.com/office/drawing/2014/main" id="{97EDB60E-C5A2-40FE-AA95-728D9931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8C001A25-8666-482F-8DAC-E4AEFE881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33987623-EC9D-4698-933F-728040F17B3E}" type="slidenum">
              <a:rPr lang="el-GR" altLang="el-GR" sz="1200" u="none"/>
              <a:pPr/>
              <a:t>83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Θέση εικόνας διαφάνειας 1">
            <a:extLst>
              <a:ext uri="{FF2B5EF4-FFF2-40B4-BE49-F238E27FC236}">
                <a16:creationId xmlns:a16="http://schemas.microsoft.com/office/drawing/2014/main" id="{07B23159-D9B7-4A5C-A750-FA8A4B3A1C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Θέση σημειώσεων 2">
            <a:extLst>
              <a:ext uri="{FF2B5EF4-FFF2-40B4-BE49-F238E27FC236}">
                <a16:creationId xmlns:a16="http://schemas.microsoft.com/office/drawing/2014/main" id="{D7B1A523-8FA3-4417-AF06-15661774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 </a:t>
            </a:r>
          </a:p>
        </p:txBody>
      </p:sp>
      <p:sp>
        <p:nvSpPr>
          <p:cNvPr id="53252" name="Θέση αριθμού διαφάνειας 3">
            <a:extLst>
              <a:ext uri="{FF2B5EF4-FFF2-40B4-BE49-F238E27FC236}">
                <a16:creationId xmlns:a16="http://schemas.microsoft.com/office/drawing/2014/main" id="{CDBF6401-857F-41D0-BB05-A37F7FE5B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A4E97F5E-48C8-4331-BE51-8C801BD3F68A}" type="slidenum">
              <a:rPr lang="el-GR" altLang="el-GR" sz="1200" u="none"/>
              <a:pPr/>
              <a:t>84</a:t>
            </a:fld>
            <a:endParaRPr lang="el-GR" altLang="el-GR" sz="1200" u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Θέση εικόνας διαφάνειας 1">
            <a:extLst>
              <a:ext uri="{FF2B5EF4-FFF2-40B4-BE49-F238E27FC236}">
                <a16:creationId xmlns:a16="http://schemas.microsoft.com/office/drawing/2014/main" id="{631C213C-BB8B-4BDE-92EE-F421B7CB7A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Θέση σημειώσεων 2">
            <a:extLst>
              <a:ext uri="{FF2B5EF4-FFF2-40B4-BE49-F238E27FC236}">
                <a16:creationId xmlns:a16="http://schemas.microsoft.com/office/drawing/2014/main" id="{F301F61C-04CC-4B71-B2CB-487C513D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altLang="el-GR"/>
              <a:t> </a:t>
            </a:r>
          </a:p>
        </p:txBody>
      </p:sp>
      <p:sp>
        <p:nvSpPr>
          <p:cNvPr id="52228" name="Θέση αριθμού διαφάνειας 3">
            <a:extLst>
              <a:ext uri="{FF2B5EF4-FFF2-40B4-BE49-F238E27FC236}">
                <a16:creationId xmlns:a16="http://schemas.microsoft.com/office/drawing/2014/main" id="{B1619A44-3A32-42FD-9237-F662791FE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E22C00B6-96A1-4B31-B297-689956030C5E}" type="slidenum">
              <a:rPr lang="el-GR" altLang="el-GR" sz="1200" u="none"/>
              <a:pPr/>
              <a:t>85</a:t>
            </a:fld>
            <a:endParaRPr lang="el-GR" altLang="el-GR" sz="1200" u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1537-2C32-4DA8-98D7-D40DBDE2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7323C-FD0E-4DC3-9320-051469B8C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DA6-BDDD-49A4-9C73-78E9AB48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CB3A-1D68-49D8-AC31-B2B91284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2579-0AD1-4FAD-A663-430AC779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958194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68B1-3189-4DEE-8013-19F4B7C5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21200-DACE-4C55-9636-74DD9BD0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13F1-3C82-41EA-B7B8-6E13C84E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7775-F36D-4A6A-8BD9-0C8B5645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7B54-5FAB-44DC-AD21-CF09E87C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3058387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6A30B-D985-42FA-A686-139C1DA43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90444-1650-4BE7-96D2-9E5805F3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EAFE-C6E1-4A71-9085-957908CA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24D3-AD86-434D-ACA1-17CE492A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A0E0-7CCE-4C6E-890D-7BA0A06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9391533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Τίτλος και Κείμενο επάνω από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sz="half" idx="1"/>
          </p:nvPr>
        </p:nvSpPr>
        <p:spPr>
          <a:xfrm>
            <a:off x="438151" y="1941513"/>
            <a:ext cx="10945283" cy="1981200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38151" y="4075113"/>
            <a:ext cx="10945283" cy="1981200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2A70-3FBC-4248-8701-6F18012C0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A541E-6AD7-4227-B42F-7DA0CC124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144933" y="634365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A2C7-029A-4D3F-876A-B1AF8B884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978A1-BE40-4C4C-BC9A-7DEB9D143FBC}" type="slidenum">
              <a:rPr lang="en-GB" altLang="el-GR"/>
              <a:pPr/>
              <a:t>‹#›</a:t>
            </a:fld>
            <a:endParaRPr lang="en-GB" altLang="el-GR"/>
          </a:p>
        </p:txBody>
      </p:sp>
    </p:spTree>
    <p:extLst>
      <p:ext uri="{BB962C8B-B14F-4D97-AF65-F5344CB8AC3E}">
        <p14:creationId xmlns:p14="http://schemas.microsoft.com/office/powerpoint/2010/main" val="96923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Εικόνα με λεζάντα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D9E778B3-189E-4A5B-8893-C0D78FA76FC3}"/>
              </a:ext>
            </a:extLst>
          </p:cNvPr>
          <p:cNvCxnSpPr/>
          <p:nvPr userDrawn="1"/>
        </p:nvCxnSpPr>
        <p:spPr>
          <a:xfrm>
            <a:off x="0" y="1266825"/>
            <a:ext cx="12192000" cy="0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">
            <a:extLst>
              <a:ext uri="{FF2B5EF4-FFF2-40B4-BE49-F238E27FC236}">
                <a16:creationId xmlns:a16="http://schemas.microsoft.com/office/drawing/2014/main" id="{F5AA55B2-0F67-46D5-82B0-36EDD15C6E0D}"/>
              </a:ext>
            </a:extLst>
          </p:cNvPr>
          <p:cNvCxnSpPr/>
          <p:nvPr userDrawn="1"/>
        </p:nvCxnSpPr>
        <p:spPr>
          <a:xfrm>
            <a:off x="0" y="6381750"/>
            <a:ext cx="12192000" cy="0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W:\logos\AUTH logo\auth_logo_bw.jpg">
            <a:extLst>
              <a:ext uri="{FF2B5EF4-FFF2-40B4-BE49-F238E27FC236}">
                <a16:creationId xmlns:a16="http://schemas.microsoft.com/office/drawing/2014/main" id="{20AE4F98-763D-4A7B-A1EC-1EF857FD7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t="9230" r="9892" b="10805"/>
          <a:stretch>
            <a:fillRect/>
          </a:stretch>
        </p:blipFill>
        <p:spPr bwMode="auto">
          <a:xfrm>
            <a:off x="143934" y="6073775"/>
            <a:ext cx="62441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0ADDA-1A1D-462D-9F96-6F7F11F2E113}"/>
              </a:ext>
            </a:extLst>
          </p:cNvPr>
          <p:cNvSpPr txBox="1"/>
          <p:nvPr userDrawn="1"/>
        </p:nvSpPr>
        <p:spPr>
          <a:xfrm>
            <a:off x="14818" y="6543676"/>
            <a:ext cx="960967" cy="314325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l-GR" sz="2800" dirty="0">
                <a:latin typeface="Century Gothic" pitchFamily="34" charset="0"/>
              </a:rPr>
              <a:t>Αριστοτέλειο</a:t>
            </a:r>
          </a:p>
          <a:p>
            <a:pPr>
              <a:defRPr/>
            </a:pPr>
            <a:r>
              <a:rPr lang="el-GR" sz="2800" dirty="0">
                <a:latin typeface="Century Gothic" pitchFamily="34" charset="0"/>
              </a:rPr>
              <a:t>Πανεπιστήμιο</a:t>
            </a:r>
          </a:p>
          <a:p>
            <a:pPr>
              <a:defRPr/>
            </a:pPr>
            <a:r>
              <a:rPr lang="el-GR" sz="2800" dirty="0">
                <a:latin typeface="Century Gothic" pitchFamily="34" charset="0"/>
              </a:rPr>
              <a:t>Θεσσαλονίκης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DA503-2A01-49A4-ADC3-1DC6F1085F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76185" y="6308726"/>
            <a:ext cx="3839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220000"/>
              </a:lnSpc>
              <a:defRPr/>
            </a:pPr>
            <a:r>
              <a:rPr lang="el-GR" sz="1000">
                <a:latin typeface="Arial Unicode MS" pitchFamily="34" charset="-128"/>
              </a:rPr>
              <a:t>Τίτλος Μαθήματος</a:t>
            </a:r>
          </a:p>
          <a:p>
            <a:pPr algn="ctr">
              <a:defRPr/>
            </a:pPr>
            <a:r>
              <a:rPr lang="el-GR" sz="1000">
                <a:latin typeface="Arial Unicode MS" pitchFamily="34" charset="-128"/>
              </a:rPr>
              <a:t>Τμήμα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2389717" y="2780928"/>
            <a:ext cx="7315200" cy="345638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2389717" y="1440000"/>
            <a:ext cx="7315200" cy="1224136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Θέση τίτλου 1"/>
          <p:cNvSpPr>
            <a:spLocks noGrp="1"/>
          </p:cNvSpPr>
          <p:nvPr>
            <p:ph type="title"/>
          </p:nvPr>
        </p:nvSpPr>
        <p:spPr>
          <a:xfrm>
            <a:off x="609600" y="26082"/>
            <a:ext cx="109728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10" name="Θέση αριθμού διαφάνειας 5">
            <a:extLst>
              <a:ext uri="{FF2B5EF4-FFF2-40B4-BE49-F238E27FC236}">
                <a16:creationId xmlns:a16="http://schemas.microsoft.com/office/drawing/2014/main" id="{A649B53A-F299-4CA9-90E0-74EBF3019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5636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F64930DF-6643-44E1-9CE1-D79727C2EAE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88443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05EB-1592-4A1C-80BB-C83FCB79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BCE9-2893-464A-AA65-54B3330D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D3BA-E717-4E65-A63E-119D19EC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A5D0-4330-4E59-9280-278A7518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8FAC-4FCF-4019-B5C7-098CBD87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7659061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8D7D-F7CF-4FAD-879D-EAB1D36E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BC21-9B67-4B14-9F7D-596092A7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3B9-D3BA-4D30-BB6F-FE54BC89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183D-5424-453F-BE8C-FAF29CCC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B818-B8DE-41DD-BF9A-8480DB24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1625679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0898-FE50-4B95-BE18-C8F6CEF8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0896-BF6C-4D14-B748-299B42F26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9C50-9853-45FF-8FC8-A70EE74C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B57C-3CEC-4E6F-BCCF-A6D0FC50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8F3F0-B7E0-4CE8-967C-37825472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6AF8-EFA8-45F2-A5E2-C6E4520B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8536595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D2C6-F339-4200-A3B9-1685C51C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FA75-A64B-4E84-B06C-4267A2CD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00A14-98FF-4CEF-B3A4-1020FBCA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9697-2CC8-4EE2-8F53-C4051AEC9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DC970-5D37-480E-8210-2EAB03C29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491C-69BD-4C4C-B509-91D4A011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F4B01-E31A-42F1-891D-6DDE10F9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90484-F65D-4C2F-84AA-EBCC9475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155704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EA5-CBD9-460D-8792-FC2E363B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B8EF3-B1C1-4BCA-8D41-5224FFF0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B97B0-DB69-4AAD-9ED0-DAF2F811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380E-D337-4D45-A453-D3DB2764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8640550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86294-A508-405F-BB25-E41E98A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59752-487E-4AB7-B841-F45A02D8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4A928-4A0C-4A76-AE1C-65428050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6772271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133-0067-456D-B5F7-2C1BDB7F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4225-59C1-416A-B565-7424AF2A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F91CA-8E32-4DE1-BB19-05B69BE6C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9F24-EBB1-4AEB-8BCF-C57CA4EC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4CE3A-35AA-41E4-BA7E-9010B064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FC08-6F36-47C3-9C24-D4D3563E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41366111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5B0E-F9C0-415B-969F-8AB6C013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65AA3-A89A-4B1A-AD1E-AA5A2C779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242A0-D46D-4984-B80A-4F30F646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684A-5CEC-4B8F-ABD6-24417AE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9528E-A248-462F-91E2-17B37DA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4443D-D84C-4485-A08A-EAC0D1C7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7133007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F628-1787-41CD-89E1-0B7D34C7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A1979-B1B8-47C9-BC02-D406FD73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F35A-2565-4366-9641-D79DCAA29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774C-D8A1-4E30-A23B-AD720BE7DED4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70DB-5275-4AA8-A70A-A4F16238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C917-A4B5-442E-97B6-FDC6689D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l-GR"/>
              <a:t>1-</a:t>
            </a:r>
            <a:fld id="{8620DCF6-67F1-40EA-AE0C-6EB93AC31E91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93522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tabyte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Yottabyte" TargetMode="External"/><Relationship Id="rId5" Type="http://schemas.openxmlformats.org/officeDocument/2006/relationships/hyperlink" Target="https://en.wikipedia.org/wiki/Zettabyte" TargetMode="External"/><Relationship Id="rId4" Type="http://schemas.openxmlformats.org/officeDocument/2006/relationships/hyperlink" Target="https://en.wikipedia.org/wiki/Exabyt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5B48753-9ABB-4AB8-B172-FE97A0400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 eaLnBrk="1" hangingPunct="1"/>
            <a:endParaRPr lang="en-US" altLang="el-GR" sz="3200" b="1" u="none" dirty="0">
              <a:latin typeface="Arial Unicode MS" pitchFamily="34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B95EE3-EC5D-4BFC-ABD6-89CDC3DE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altLang="el-GR" dirty="0"/>
              <a:t>Κεφάλαιο</a:t>
            </a:r>
            <a:r>
              <a:rPr lang="en-US" altLang="el-GR" dirty="0"/>
              <a:t> 1:</a:t>
            </a:r>
            <a:br>
              <a:rPr lang="en-US" altLang="el-GR" dirty="0"/>
            </a:br>
            <a:r>
              <a:rPr lang="el-GR" altLang="el-GR" dirty="0"/>
              <a:t>Αποθήκευση δεδομένων</a:t>
            </a:r>
            <a:endParaRPr lang="el-GR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60C689B-D1D2-4FAC-918D-3FF06AD4C6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l-GR" altLang="el-GR" u="none" dirty="0"/>
              <a:t>Η Επιστήμη των Υπολογιστών</a:t>
            </a:r>
            <a:r>
              <a:rPr lang="en-US" altLang="el-GR" u="none" dirty="0"/>
              <a:t>: </a:t>
            </a:r>
            <a:br>
              <a:rPr lang="el-GR" altLang="el-GR" u="none" dirty="0"/>
            </a:br>
            <a:r>
              <a:rPr lang="el-GR" altLang="el-GR" u="none" dirty="0"/>
              <a:t>Μια Ολοκληρωμένη Παρουσίαση</a:t>
            </a:r>
            <a:br>
              <a:rPr lang="en-US" altLang="el-GR" u="none" dirty="0"/>
            </a:br>
            <a:r>
              <a:rPr lang="el-GR" altLang="el-GR" u="none" dirty="0"/>
              <a:t>(δέκατη αμερικανική έκδοση)</a:t>
            </a:r>
            <a:endParaRPr lang="en-US" altLang="el-GR" u="none" dirty="0"/>
          </a:p>
          <a:p>
            <a:endParaRPr lang="en-US" altLang="el-GR" u="none" dirty="0"/>
          </a:p>
          <a:p>
            <a:br>
              <a:rPr lang="en-US" altLang="el-GR" u="none" dirty="0"/>
            </a:br>
            <a:r>
              <a:rPr lang="en-US" altLang="el-GR" u="none" dirty="0"/>
              <a:t>J. Glenn </a:t>
            </a:r>
            <a:r>
              <a:rPr lang="en-US" altLang="el-GR" u="none" dirty="0" err="1"/>
              <a:t>Brookshear</a:t>
            </a:r>
            <a:endParaRPr lang="en-US" altLang="el-GR" u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975CB914-05B7-4FC9-939A-9B5730DA4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Σχήμα</a:t>
            </a:r>
            <a:r>
              <a:rPr lang="en-US" altLang="el-GR"/>
              <a:t> 1.3  </a:t>
            </a:r>
            <a:r>
              <a:rPr lang="el-GR" altLang="el-GR"/>
              <a:t>Ένα απλό δισταθές κύκλωμα</a:t>
            </a:r>
            <a:endParaRPr lang="en-US" altLang="el-GR"/>
          </a:p>
        </p:txBody>
      </p:sp>
      <p:pic>
        <p:nvPicPr>
          <p:cNvPr id="15364" name="Picture 7" descr="01_03">
            <a:extLst>
              <a:ext uri="{FF2B5EF4-FFF2-40B4-BE49-F238E27FC236}">
                <a16:creationId xmlns:a16="http://schemas.microsoft.com/office/drawing/2014/main" id="{D64FF4B1-A5E3-479F-BF63-7538F7EDD6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33600"/>
            <a:ext cx="5081542" cy="31979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D30DA-0537-4957-B221-8087CB973B0E}"/>
              </a:ext>
            </a:extLst>
          </p:cNvPr>
          <p:cNvSpPr txBox="1"/>
          <p:nvPr/>
        </p:nvSpPr>
        <p:spPr>
          <a:xfrm>
            <a:off x="5867400" y="4343400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l-GR" altLang="el-GR" sz="1800" dirty="0">
                <a:solidFill>
                  <a:srgbClr val="000000"/>
                </a:solidFill>
              </a:rPr>
              <a:t>Μία γραμμή εισόδου χρησιμοποιείται για να ορίσει την αποθηκευμένη τιμή σε </a:t>
            </a:r>
            <a:r>
              <a:rPr lang="en-US" altLang="el-GR" sz="1800" dirty="0">
                <a:solidFill>
                  <a:srgbClr val="000000"/>
                </a:solidFill>
              </a:rPr>
              <a:t>1</a:t>
            </a:r>
          </a:p>
          <a:p>
            <a:pPr lvl="1" eaLnBrk="1" hangingPunct="1"/>
            <a:r>
              <a:rPr lang="el-GR" altLang="el-GR" sz="1800" dirty="0">
                <a:solidFill>
                  <a:srgbClr val="000000"/>
                </a:solidFill>
              </a:rPr>
              <a:t>Μία γραμμή εισόδου χρησιμοποιείται για να ορίσει την αποθηκευμένη τιμή σε</a:t>
            </a:r>
            <a:r>
              <a:rPr lang="en-US" altLang="el-GR" sz="1800" dirty="0">
                <a:solidFill>
                  <a:srgbClr val="000000"/>
                </a:solidFill>
              </a:rPr>
              <a:t> 0</a:t>
            </a:r>
          </a:p>
          <a:p>
            <a:pPr lvl="1" eaLnBrk="1" hangingPunct="1"/>
            <a:r>
              <a:rPr lang="el-GR" altLang="el-GR" sz="1800" dirty="0">
                <a:solidFill>
                  <a:srgbClr val="000000"/>
                </a:solidFill>
              </a:rPr>
              <a:t>Όσο και οι δύο γραμμές εισόδου είναι </a:t>
            </a:r>
            <a:r>
              <a:rPr lang="en-US" altLang="el-GR" sz="1800" dirty="0">
                <a:solidFill>
                  <a:srgbClr val="000000"/>
                </a:solidFill>
              </a:rPr>
              <a:t>0, </a:t>
            </a:r>
            <a:r>
              <a:rPr lang="el-GR" altLang="el-GR" sz="1800" dirty="0">
                <a:solidFill>
                  <a:srgbClr val="000000"/>
                </a:solidFill>
              </a:rPr>
              <a:t>διατηρείται η πιο πρόσφατη αποθηκευμένη τιμή</a:t>
            </a:r>
            <a:endParaRPr lang="en-US" altLang="el-GR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570" name="Τίτλος 3">
            <a:extLst>
              <a:ext uri="{FF2B5EF4-FFF2-40B4-BE49-F238E27FC236}">
                <a16:creationId xmlns:a16="http://schemas.microsoft.com/office/drawing/2014/main" id="{33409F90-84CF-4334-9099-9D5D25CB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l-GR" kern="1200" cap="none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Κωδικοποίηση πηγής </a:t>
            </a:r>
          </a:p>
        </p:txBody>
      </p:sp>
      <p:sp>
        <p:nvSpPr>
          <p:cNvPr id="109571" name="Υπότιτλος 4">
            <a:extLst>
              <a:ext uri="{FF2B5EF4-FFF2-40B4-BE49-F238E27FC236}">
                <a16:creationId xmlns:a16="http://schemas.microsoft.com/office/drawing/2014/main" id="{7DC2CBA6-7871-434E-8857-7936C98C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el-GR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Τίτλος 1">
            <a:extLst>
              <a:ext uri="{FF2B5EF4-FFF2-40B4-BE49-F238E27FC236}">
                <a16:creationId xmlns:a16="http://schemas.microsoft.com/office/drawing/2014/main" id="{A8E18D5B-E219-48B1-A606-E7859623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>
                <a:cs typeface="Arial" panose="020B0604020202020204" pitchFamily="34" charset="0"/>
              </a:rPr>
              <a:t>Κωδικοποίηση Πηγής</a:t>
            </a:r>
            <a:r>
              <a:rPr lang="en-GB" altLang="el-GR">
                <a:cs typeface="Arial" panose="020B0604020202020204" pitchFamily="34" charset="0"/>
              </a:rPr>
              <a:t> </a:t>
            </a:r>
            <a:endParaRPr lang="el-GR" alt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85FEA79-0F02-4A50-AFBB-4DFADF10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l-GR" sz="2600" dirty="0">
                <a:cs typeface="Arial" panose="020B0604020202020204" pitchFamily="34" charset="0"/>
              </a:rPr>
              <a:t>Προσδιορίζονται τα χαρακτηριστικά εκείνα της πηγής του σήματος που μπορούν </a:t>
            </a:r>
          </a:p>
          <a:p>
            <a:pPr>
              <a:defRPr/>
            </a:pPr>
            <a:r>
              <a:rPr lang="el-GR" sz="2600" dirty="0">
                <a:cs typeface="Arial" panose="020B0604020202020204" pitchFamily="34" charset="0"/>
              </a:rPr>
              <a:t>(α) να οδηγήσουν στην </a:t>
            </a:r>
            <a:r>
              <a:rPr lang="el-GR" sz="2600" b="1" dirty="0">
                <a:cs typeface="Arial" panose="020B0604020202020204" pitchFamily="34" charset="0"/>
              </a:rPr>
              <a:t>αφαίρεση τμημάτων</a:t>
            </a:r>
            <a:r>
              <a:rPr lang="el-GR" sz="2600" dirty="0">
                <a:cs typeface="Arial" panose="020B0604020202020204" pitchFamily="34" charset="0"/>
              </a:rPr>
              <a:t> της πληροφορίας </a:t>
            </a:r>
          </a:p>
          <a:p>
            <a:pPr>
              <a:defRPr/>
            </a:pPr>
            <a:r>
              <a:rPr lang="el-GR" sz="2600" dirty="0">
                <a:cs typeface="Arial" panose="020B0604020202020204" pitchFamily="34" charset="0"/>
              </a:rPr>
              <a:t>(β) </a:t>
            </a:r>
            <a:r>
              <a:rPr lang="el-GR" sz="2600" b="1" dirty="0">
                <a:cs typeface="Arial" panose="020B0604020202020204" pitchFamily="34" charset="0"/>
              </a:rPr>
              <a:t>χωρίς μείωση </a:t>
            </a:r>
            <a:r>
              <a:rPr lang="el-GR" sz="2600" dirty="0">
                <a:cs typeface="Arial" panose="020B0604020202020204" pitchFamily="34" charset="0"/>
              </a:rPr>
              <a:t>της συνολικής </a:t>
            </a:r>
            <a:r>
              <a:rPr lang="el-GR" sz="2600" b="1" dirty="0">
                <a:cs typeface="Arial" panose="020B0604020202020204" pitchFamily="34" charset="0"/>
              </a:rPr>
              <a:t>ποιότητας</a:t>
            </a:r>
            <a:r>
              <a:rPr lang="el-GR" sz="2600" dirty="0">
                <a:cs typeface="Arial" panose="020B0604020202020204" pitchFamily="34" charset="0"/>
              </a:rPr>
              <a:t> του σήματος. </a:t>
            </a:r>
          </a:p>
          <a:p>
            <a:pPr>
              <a:defRPr/>
            </a:pPr>
            <a:endParaRPr lang="el-GR" sz="260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l-GR" sz="2600" dirty="0">
                <a:cs typeface="Arial" panose="020B0604020202020204" pitchFamily="34" charset="0"/>
              </a:rPr>
              <a:t>Πχ. κατά την κωδικοποίηση πολυμέσων (ήχος, εικόνα, </a:t>
            </a:r>
            <a:r>
              <a:rPr lang="el-GR" sz="2600" dirty="0" err="1">
                <a:cs typeface="Arial" panose="020B0604020202020204" pitchFamily="34" charset="0"/>
              </a:rPr>
              <a:t>video</a:t>
            </a:r>
            <a:r>
              <a:rPr lang="el-GR" sz="2600" dirty="0">
                <a:cs typeface="Arial" panose="020B0604020202020204" pitchFamily="34" charset="0"/>
              </a:rPr>
              <a:t>) :</a:t>
            </a:r>
          </a:p>
          <a:p>
            <a:pPr lvl="1">
              <a:defRPr/>
            </a:pPr>
            <a:r>
              <a:rPr lang="el-GR" sz="2200" dirty="0">
                <a:cs typeface="Arial" panose="020B0604020202020204" pitchFamily="34" charset="0"/>
              </a:rPr>
              <a:t>λαμβάνεται υπόψη πως υπάρχουν συχνότητες των ακουστικών και οπτικών σημάτων που δεν γίνονται αντιληπτές από τον άνθρωπο </a:t>
            </a:r>
          </a:p>
          <a:p>
            <a:pPr lvl="1">
              <a:defRPr/>
            </a:pPr>
            <a:r>
              <a:rPr lang="el-GR" sz="2200" dirty="0">
                <a:cs typeface="Arial" panose="020B0604020202020204" pitchFamily="34" charset="0"/>
              </a:rPr>
              <a:t>μπορούν να εξαλειφθούν από την αρχική πληροφορία με αποτέλεσμα να γίνεται σημαντική συμπίεση</a:t>
            </a:r>
          </a:p>
          <a:p>
            <a:pPr>
              <a:defRPr/>
            </a:pPr>
            <a:r>
              <a:rPr lang="el-GR" sz="2600" dirty="0">
                <a:cs typeface="Arial" panose="020B0604020202020204" pitchFamily="34" charset="0"/>
              </a:rPr>
              <a:t>Δύο βασικές κατηγορίες</a:t>
            </a:r>
          </a:p>
          <a:p>
            <a:pPr lvl="1">
              <a:defRPr/>
            </a:pPr>
            <a:r>
              <a:rPr lang="el-GR" sz="2200" dirty="0">
                <a:cs typeface="Arial" panose="020B0604020202020204" pitchFamily="34" charset="0"/>
              </a:rPr>
              <a:t>(1) </a:t>
            </a:r>
            <a:r>
              <a:rPr lang="el-GR" sz="2200" b="1" dirty="0">
                <a:cs typeface="Arial" panose="020B0604020202020204" pitchFamily="34" charset="0"/>
              </a:rPr>
              <a:t>Διαφορική</a:t>
            </a:r>
            <a:r>
              <a:rPr lang="el-GR" sz="2200" dirty="0">
                <a:cs typeface="Arial" panose="020B0604020202020204" pitchFamily="34" charset="0"/>
              </a:rPr>
              <a:t> (ή προβλεπτική) κωδικοποίηση </a:t>
            </a:r>
          </a:p>
          <a:p>
            <a:pPr lvl="1">
              <a:defRPr/>
            </a:pPr>
            <a:r>
              <a:rPr lang="el-GR" sz="2200" dirty="0">
                <a:cs typeface="Arial" panose="020B0604020202020204" pitchFamily="34" charset="0"/>
              </a:rPr>
              <a:t>(2) Κωδικοποίηση </a:t>
            </a:r>
            <a:r>
              <a:rPr lang="el-GR" sz="2200" b="1" dirty="0">
                <a:cs typeface="Arial" panose="020B0604020202020204" pitchFamily="34" charset="0"/>
              </a:rPr>
              <a:t>Μετασχηματισμού </a:t>
            </a:r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62E572B7-689B-4271-81FB-3E2DD4D6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252748E2-2D74-42DC-A925-5AF6F0646734}" type="slidenum">
              <a:rPr lang="el-GR" altLang="el-GR" sz="1000" u="none">
                <a:latin typeface="Arial Unicode MS" pitchFamily="34" charset="-128"/>
              </a:rPr>
              <a:pPr/>
              <a:t>101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Τίτλος 1">
            <a:extLst>
              <a:ext uri="{FF2B5EF4-FFF2-40B4-BE49-F238E27FC236}">
                <a16:creationId xmlns:a16="http://schemas.microsoft.com/office/drawing/2014/main" id="{42671B0F-2D5B-4345-B9C8-22B1FE58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>
                <a:cs typeface="Arial" panose="020B0604020202020204" pitchFamily="34" charset="0"/>
              </a:rPr>
              <a:t>Διαφορική κωδικοποίηση</a:t>
            </a:r>
            <a:endParaRPr lang="el-GR" altLang="el-GR"/>
          </a:p>
        </p:txBody>
      </p:sp>
      <p:sp>
        <p:nvSpPr>
          <p:cNvPr id="111618" name="Θέση περιεχομένου 2">
            <a:extLst>
              <a:ext uri="{FF2B5EF4-FFF2-40B4-BE49-F238E27FC236}">
                <a16:creationId xmlns:a16="http://schemas.microsoft.com/office/drawing/2014/main" id="{F2544692-DBEA-4770-ADFF-80066AD9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el-GR" sz="2600">
                <a:cs typeface="Arial" panose="020B0604020202020204" pitchFamily="34" charset="0"/>
              </a:rPr>
              <a:t>Βασική ιδέα: καταγραφή όχι της ακριβούς τιμής κάθε δείγματος αλλά της </a:t>
            </a:r>
            <a:r>
              <a:rPr lang="el-GR" altLang="el-GR" sz="2600" b="1">
                <a:cs typeface="Arial" panose="020B0604020202020204" pitchFamily="34" charset="0"/>
              </a:rPr>
              <a:t>διαφοράς</a:t>
            </a:r>
            <a:r>
              <a:rPr lang="el-GR" altLang="el-GR" sz="2600">
                <a:cs typeface="Arial" panose="020B0604020202020204" pitchFamily="34" charset="0"/>
              </a:rPr>
              <a:t> του από το προβλεπόμενο δείγμα. </a:t>
            </a:r>
          </a:p>
          <a:p>
            <a:endParaRPr lang="el-GR" altLang="el-GR" sz="2600">
              <a:cs typeface="Arial" panose="020B0604020202020204" pitchFamily="34" charset="0"/>
            </a:endParaRPr>
          </a:p>
          <a:p>
            <a:r>
              <a:rPr lang="el-GR" altLang="el-GR" sz="2600">
                <a:cs typeface="Arial" panose="020B0604020202020204" pitchFamily="34" charset="0"/>
              </a:rPr>
              <a:t>Παράδειγμα: </a:t>
            </a:r>
          </a:p>
          <a:p>
            <a:r>
              <a:rPr lang="el-GR" altLang="el-GR" sz="2600">
                <a:cs typeface="Arial" panose="020B0604020202020204" pitchFamily="34" charset="0"/>
              </a:rPr>
              <a:t>Αρχικά δεδομένα </a:t>
            </a:r>
          </a:p>
          <a:p>
            <a:pPr lvl="1"/>
            <a:r>
              <a:rPr lang="el-GR" altLang="el-GR" sz="2000">
                <a:cs typeface="Arial" panose="020B0604020202020204" pitchFamily="34" charset="0"/>
              </a:rPr>
              <a:t>2</a:t>
            </a:r>
            <a:r>
              <a:rPr lang="en-US" altLang="el-GR" sz="2000">
                <a:cs typeface="Arial" panose="020B0604020202020204" pitchFamily="34" charset="0"/>
              </a:rPr>
              <a:t>2</a:t>
            </a:r>
            <a:r>
              <a:rPr lang="el-GR" altLang="el-GR" sz="2000">
                <a:cs typeface="Arial" panose="020B0604020202020204" pitchFamily="34" charset="0"/>
              </a:rPr>
              <a:t>  3</a:t>
            </a:r>
            <a:r>
              <a:rPr lang="en-US" altLang="el-GR" sz="2000">
                <a:cs typeface="Arial" panose="020B0604020202020204" pitchFamily="34" charset="0"/>
              </a:rPr>
              <a:t>5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54 </a:t>
            </a:r>
            <a:r>
              <a:rPr lang="el-GR" altLang="el-GR" sz="2000">
                <a:cs typeface="Arial" panose="020B0604020202020204" pitchFamily="34" charset="0"/>
              </a:rPr>
              <a:t> </a:t>
            </a:r>
            <a:r>
              <a:rPr lang="en-US" altLang="el-GR" sz="2000">
                <a:cs typeface="Arial" panose="020B0604020202020204" pitchFamily="34" charset="0"/>
              </a:rPr>
              <a:t>27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18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22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12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67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34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42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26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19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23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35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13</a:t>
            </a:r>
            <a:r>
              <a:rPr lang="el-GR" altLang="el-GR" sz="2000">
                <a:cs typeface="Arial" panose="020B0604020202020204" pitchFamily="34" charset="0"/>
              </a:rPr>
              <a:t> </a:t>
            </a:r>
          </a:p>
          <a:p>
            <a:r>
              <a:rPr lang="el-GR" altLang="el-GR" sz="2600">
                <a:cs typeface="Arial" panose="020B0604020202020204" pitchFamily="34" charset="0"/>
              </a:rPr>
              <a:t>Δεδομένα μετά την κωδικοποίηση</a:t>
            </a:r>
          </a:p>
          <a:p>
            <a:pPr lvl="1"/>
            <a:r>
              <a:rPr lang="el-GR" altLang="el-GR" sz="2000">
                <a:cs typeface="Arial" panose="020B0604020202020204" pitchFamily="34" charset="0"/>
              </a:rPr>
              <a:t>2</a:t>
            </a:r>
            <a:r>
              <a:rPr lang="en-US" altLang="el-GR" sz="2000">
                <a:cs typeface="Arial" panose="020B0604020202020204" pitchFamily="34" charset="0"/>
              </a:rPr>
              <a:t>2</a:t>
            </a:r>
            <a:r>
              <a:rPr lang="el-GR" altLang="el-GR" sz="2000">
                <a:cs typeface="Arial" panose="020B0604020202020204" pitchFamily="34" charset="0"/>
              </a:rPr>
              <a:t>  +</a:t>
            </a:r>
            <a:r>
              <a:rPr lang="en-US" altLang="el-GR" sz="2000">
                <a:cs typeface="Arial" panose="020B0604020202020204" pitchFamily="34" charset="0"/>
              </a:rPr>
              <a:t>13</a:t>
            </a:r>
            <a:r>
              <a:rPr lang="el-GR" altLang="el-GR" sz="2000">
                <a:cs typeface="Arial" panose="020B0604020202020204" pitchFamily="34" charset="0"/>
              </a:rPr>
              <a:t>  +</a:t>
            </a:r>
            <a:r>
              <a:rPr lang="en-US" altLang="el-GR" sz="2000">
                <a:cs typeface="Arial" panose="020B0604020202020204" pitchFamily="34" charset="0"/>
              </a:rPr>
              <a:t>32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+5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-4</a:t>
            </a:r>
            <a:r>
              <a:rPr lang="el-GR" altLang="el-GR" sz="2000">
                <a:cs typeface="Arial" panose="020B0604020202020204" pitchFamily="34" charset="0"/>
              </a:rPr>
              <a:t>  0  </a:t>
            </a:r>
            <a:r>
              <a:rPr lang="en-US" altLang="el-GR" sz="2000">
                <a:cs typeface="Arial" panose="020B0604020202020204" pitchFamily="34" charset="0"/>
              </a:rPr>
              <a:t>-10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+45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+12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+20</a:t>
            </a:r>
            <a:r>
              <a:rPr lang="el-GR" altLang="el-GR" sz="2000">
                <a:cs typeface="Arial" panose="020B0604020202020204" pitchFamily="34" charset="0"/>
              </a:rPr>
              <a:t>  +4  </a:t>
            </a:r>
            <a:r>
              <a:rPr lang="en-US" altLang="el-GR" sz="2000">
                <a:cs typeface="Arial" panose="020B0604020202020204" pitchFamily="34" charset="0"/>
              </a:rPr>
              <a:t>-3</a:t>
            </a:r>
            <a:r>
              <a:rPr lang="el-GR" altLang="el-GR" sz="2000">
                <a:cs typeface="Arial" panose="020B0604020202020204" pitchFamily="34" charset="0"/>
              </a:rPr>
              <a:t>  +</a:t>
            </a:r>
            <a:r>
              <a:rPr lang="en-US" altLang="el-GR" sz="2000">
                <a:cs typeface="Arial" panose="020B0604020202020204" pitchFamily="34" charset="0"/>
              </a:rPr>
              <a:t>1</a:t>
            </a:r>
            <a:r>
              <a:rPr lang="el-GR" altLang="el-GR" sz="2000">
                <a:cs typeface="Arial" panose="020B0604020202020204" pitchFamily="34" charset="0"/>
              </a:rPr>
              <a:t>  +1</a:t>
            </a:r>
            <a:r>
              <a:rPr lang="en-US" altLang="el-GR" sz="2000">
                <a:cs typeface="Arial" panose="020B0604020202020204" pitchFamily="34" charset="0"/>
              </a:rPr>
              <a:t>3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r>
              <a:rPr lang="en-US" altLang="el-GR" sz="2000">
                <a:cs typeface="Arial" panose="020B0604020202020204" pitchFamily="34" charset="0"/>
              </a:rPr>
              <a:t>-9</a:t>
            </a:r>
            <a:r>
              <a:rPr lang="el-GR" altLang="el-GR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BD83C070-EDE1-4402-9394-3A19D231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8F76ED77-C3DB-491B-A37F-D13F3BCC6501}" type="slidenum">
              <a:rPr lang="el-GR" altLang="el-GR" sz="1000" u="none">
                <a:latin typeface="Arial Unicode MS" pitchFamily="34" charset="-128"/>
              </a:rPr>
              <a:pPr/>
              <a:t>102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Τίτλος 1">
            <a:extLst>
              <a:ext uri="{FF2B5EF4-FFF2-40B4-BE49-F238E27FC236}">
                <a16:creationId xmlns:a16="http://schemas.microsoft.com/office/drawing/2014/main" id="{0946C35C-ABCC-46C7-8C18-039D5DDB94B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l-GR" dirty="0">
                <a:cs typeface="Arial" charset="0"/>
              </a:rPr>
              <a:t>Μετασχηματισμός σήματος στο πεδίο συχνοτήτων</a:t>
            </a:r>
            <a:endParaRPr lang="el-GR" dirty="0"/>
          </a:p>
        </p:txBody>
      </p:sp>
      <p:sp>
        <p:nvSpPr>
          <p:cNvPr id="112642" name="Θέση περιεχομένου 2">
            <a:extLst>
              <a:ext uri="{FF2B5EF4-FFF2-40B4-BE49-F238E27FC236}">
                <a16:creationId xmlns:a16="http://schemas.microsoft.com/office/drawing/2014/main" id="{E03D17C7-F3C6-441B-B8BF-95BA3E10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el-GR" sz="2600">
                <a:cs typeface="Arial" panose="020B0604020202020204" pitchFamily="34" charset="0"/>
              </a:rPr>
              <a:t>Βασική ιδέα:</a:t>
            </a:r>
          </a:p>
          <a:p>
            <a:pPr lvl="1"/>
            <a:r>
              <a:rPr lang="el-GR" altLang="el-GR" sz="2200">
                <a:cs typeface="Arial" panose="020B0604020202020204" pitchFamily="34" charset="0"/>
              </a:rPr>
              <a:t>να </a:t>
            </a:r>
            <a:r>
              <a:rPr lang="el-GR" altLang="el-GR" sz="2200" b="1">
                <a:cs typeface="Arial" panose="020B0604020202020204" pitchFamily="34" charset="0"/>
              </a:rPr>
              <a:t>μετασχηματιστεί</a:t>
            </a:r>
            <a:r>
              <a:rPr lang="el-GR" altLang="el-GR" sz="2200">
                <a:cs typeface="Arial" panose="020B0604020202020204" pitchFamily="34" charset="0"/>
              </a:rPr>
              <a:t> το αρχικό σήμα ώστε να είναι </a:t>
            </a:r>
            <a:r>
              <a:rPr lang="el-GR" altLang="el-GR" sz="2200" b="1">
                <a:cs typeface="Arial" panose="020B0604020202020204" pitchFamily="34" charset="0"/>
              </a:rPr>
              <a:t>εύκολο</a:t>
            </a:r>
            <a:r>
              <a:rPr lang="el-GR" altLang="el-GR" sz="2200">
                <a:cs typeface="Arial" panose="020B0604020202020204" pitchFamily="34" charset="0"/>
              </a:rPr>
              <a:t> να προσδιοριστούν οι συχνότητες του σήματος που μπορούν να </a:t>
            </a:r>
            <a:r>
              <a:rPr lang="el-GR" altLang="el-GR" sz="2200" b="1">
                <a:cs typeface="Arial" panose="020B0604020202020204" pitchFamily="34" charset="0"/>
              </a:rPr>
              <a:t>συμπιεσθούν</a:t>
            </a:r>
          </a:p>
          <a:p>
            <a:pPr lvl="1"/>
            <a:r>
              <a:rPr lang="el-GR" altLang="el-GR" sz="2200">
                <a:cs typeface="Arial" panose="020B0604020202020204" pitchFamily="34" charset="0"/>
              </a:rPr>
              <a:t>δηλ. δεν γίνονται εύκολα αντιληπτές από τον άνθρωπο και μπορούν να </a:t>
            </a:r>
            <a:r>
              <a:rPr lang="el-GR" altLang="el-GR" sz="2200" b="1">
                <a:cs typeface="Arial" panose="020B0604020202020204" pitchFamily="34" charset="0"/>
              </a:rPr>
              <a:t>εξαλειφθούν </a:t>
            </a:r>
          </a:p>
          <a:p>
            <a:endParaRPr lang="el-GR" altLang="el-GR" sz="2600">
              <a:cs typeface="Arial" panose="020B0604020202020204" pitchFamily="34" charset="0"/>
            </a:endParaRPr>
          </a:p>
          <a:p>
            <a:r>
              <a:rPr lang="el-GR" altLang="el-GR" sz="2600">
                <a:cs typeface="Arial" panose="020B0604020202020204" pitchFamily="34" charset="0"/>
              </a:rPr>
              <a:t>Τεχνική:</a:t>
            </a:r>
          </a:p>
          <a:p>
            <a:pPr lvl="1"/>
            <a:r>
              <a:rPr lang="el-GR" altLang="el-GR" sz="2200">
                <a:cs typeface="Arial" panose="020B0604020202020204" pitchFamily="34" charset="0"/>
              </a:rPr>
              <a:t>Το σήμα μετασχηματίζεται από το </a:t>
            </a:r>
            <a:r>
              <a:rPr lang="el-GR" altLang="el-GR" sz="2200" b="1">
                <a:cs typeface="Arial" panose="020B0604020202020204" pitchFamily="34" charset="0"/>
              </a:rPr>
              <a:t>πεδίο του χρόνου </a:t>
            </a:r>
            <a:r>
              <a:rPr lang="el-GR" altLang="el-GR" sz="2200">
                <a:cs typeface="Arial" panose="020B0604020202020204" pitchFamily="34" charset="0"/>
              </a:rPr>
              <a:t>(time domain) στο </a:t>
            </a:r>
            <a:r>
              <a:rPr lang="el-GR" altLang="el-GR" sz="2200" b="1">
                <a:cs typeface="Arial" panose="020B0604020202020204" pitchFamily="34" charset="0"/>
              </a:rPr>
              <a:t>πεδίο των συχνοτήτων </a:t>
            </a:r>
            <a:r>
              <a:rPr lang="el-GR" altLang="el-GR" sz="2200">
                <a:cs typeface="Arial" panose="020B0604020202020204" pitchFamily="34" charset="0"/>
              </a:rPr>
              <a:t>(frequency domain</a:t>
            </a:r>
            <a:r>
              <a:rPr lang="el-GR" altLang="el-GR" sz="1800">
                <a:cs typeface="Arial" panose="020B0604020202020204" pitchFamily="34" charset="0"/>
              </a:rPr>
              <a:t>). </a:t>
            </a:r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A652026C-1EFA-4DF1-AB08-46C7863B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AA111831-22A6-4D67-9071-475B9F38D796}" type="slidenum">
              <a:rPr lang="el-GR" altLang="el-GR" sz="1000" u="none">
                <a:latin typeface="Arial Unicode MS" pitchFamily="34" charset="-128"/>
              </a:rPr>
              <a:pPr/>
              <a:t>103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9975AD86-19A1-4EA7-969F-AC852AE65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Συμπίεση Εικόνων</a:t>
            </a:r>
            <a:endParaRPr lang="en-US" altLang="el-GR"/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92E599E4-76E0-434C-A10F-C178A19D0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GIF: </a:t>
            </a:r>
            <a:r>
              <a:rPr lang="el-GR" altLang="el-GR"/>
              <a:t>Καλή για κινούμενα σχέδια</a:t>
            </a:r>
            <a:endParaRPr lang="en-US" altLang="el-GR"/>
          </a:p>
          <a:p>
            <a:pPr eaLnBrk="1" hangingPunct="1"/>
            <a:r>
              <a:rPr lang="en-US" altLang="el-GR"/>
              <a:t>JPEG: </a:t>
            </a:r>
            <a:r>
              <a:rPr lang="el-GR" altLang="el-GR"/>
              <a:t>Καλή για φωτογραφίες</a:t>
            </a:r>
            <a:endParaRPr lang="en-US" altLang="el-GR"/>
          </a:p>
          <a:p>
            <a:pPr eaLnBrk="1" hangingPunct="1"/>
            <a:r>
              <a:rPr lang="en-US" altLang="el-GR"/>
              <a:t>TIFF: </a:t>
            </a:r>
            <a:r>
              <a:rPr lang="el-GR" altLang="el-GR"/>
              <a:t>Καλή για αρχειοθέτηση εικόνων</a:t>
            </a:r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717D8D-55B7-4A81-AD2B-D3B46E46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5E662725-8182-4533-AA03-EE928B2EB781}" type="slidenum">
              <a:rPr lang="en-US" altLang="el-GR" sz="1000" u="none">
                <a:latin typeface="Arial Unicode MS" pitchFamily="34" charset="-128"/>
              </a:rPr>
              <a:pPr/>
              <a:t>104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>
            <a:extLst>
              <a:ext uri="{FF2B5EF4-FFF2-40B4-BE49-F238E27FC236}">
                <a16:creationId xmlns:a16="http://schemas.microsoft.com/office/drawing/2014/main" id="{0B948878-913A-4289-AA8D-0E23E8B8C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Συμπίεση Ήχου και Βίντεο</a:t>
            </a:r>
            <a:endParaRPr lang="en-US" altLang="el-GR"/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A1D7D0-8E0B-4B61-90DD-BB1F1DFA3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l-GR"/>
              <a:t>MPEG</a:t>
            </a:r>
          </a:p>
          <a:p>
            <a:pPr lvl="1" eaLnBrk="1" hangingPunct="1"/>
            <a:r>
              <a:rPr lang="el-GR" altLang="el-GR">
                <a:latin typeface="Arial" panose="020B0604020202020204" pitchFamily="34" charset="0"/>
              </a:rPr>
              <a:t>Τηλεοπτική εκπομπή υψηλής ευκρίνειας</a:t>
            </a:r>
            <a:endParaRPr lang="en-US" altLang="el-GR">
              <a:latin typeface="Arial" panose="020B0604020202020204" pitchFamily="34" charset="0"/>
            </a:endParaRPr>
          </a:p>
          <a:p>
            <a:pPr lvl="1" eaLnBrk="1" hangingPunct="1"/>
            <a:r>
              <a:rPr lang="el-GR" altLang="el-GR">
                <a:latin typeface="Arial" panose="020B0604020202020204" pitchFamily="34" charset="0"/>
              </a:rPr>
              <a:t>Εικονο</a:t>
            </a:r>
            <a:r>
              <a:rPr lang="el-GR" altLang="el-GR"/>
              <a:t>διάσκεψη</a:t>
            </a:r>
            <a:endParaRPr lang="en-US" altLang="el-GR"/>
          </a:p>
          <a:p>
            <a:pPr eaLnBrk="1" hangingPunct="1"/>
            <a:r>
              <a:rPr lang="en-US" altLang="el-GR"/>
              <a:t>MP3</a:t>
            </a:r>
          </a:p>
          <a:p>
            <a:pPr lvl="1" eaLnBrk="1" hangingPunct="1"/>
            <a:r>
              <a:rPr lang="el-GR" altLang="el-GR">
                <a:latin typeface="Arial" panose="020B0604020202020204" pitchFamily="34" charset="0"/>
              </a:rPr>
              <a:t>Χρονική κάλυψη</a:t>
            </a:r>
            <a:endParaRPr lang="en-US" altLang="el-GR">
              <a:latin typeface="Arial" panose="020B0604020202020204" pitchFamily="34" charset="0"/>
            </a:endParaRPr>
          </a:p>
          <a:p>
            <a:pPr lvl="1" eaLnBrk="1" hangingPunct="1"/>
            <a:r>
              <a:rPr lang="el-GR" altLang="el-GR">
                <a:latin typeface="Arial" panose="020B0604020202020204" pitchFamily="34" charset="0"/>
              </a:rPr>
              <a:t>Κάλυψη συχνότητας</a:t>
            </a:r>
            <a:endParaRPr lang="en-US" altLang="el-GR">
              <a:latin typeface="Arial" panose="020B0604020202020204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E238FDD-DD7C-43B0-906B-0C5E51F3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F2A03AFA-E328-4962-B7C2-18D4FF5BEB37}" type="slidenum">
              <a:rPr lang="en-US" altLang="el-GR" sz="1000" u="none">
                <a:latin typeface="Arial Unicode MS" pitchFamily="34" charset="-128"/>
              </a:rPr>
              <a:pPr/>
              <a:t>105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>
            <a:extLst>
              <a:ext uri="{FF2B5EF4-FFF2-40B4-BE49-F238E27FC236}">
                <a16:creationId xmlns:a16="http://schemas.microsoft.com/office/drawing/2014/main" id="{ECF84D5D-B04A-41E8-9772-A80774ED6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>
                <a:latin typeface="Arial" panose="020B0604020202020204" pitchFamily="34" charset="0"/>
              </a:rPr>
              <a:t>Σφάλματα Επικοινωνίας</a:t>
            </a:r>
            <a:endParaRPr lang="en-US" altLang="el-GR">
              <a:latin typeface="Arial" panose="020B0604020202020204" pitchFamily="34" charset="0"/>
            </a:endParaRP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00E61B06-6DEA-423B-BAAB-CEDF3AB6F0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>
                <a:latin typeface="Arial" panose="020B0604020202020204" pitchFamily="34" charset="0"/>
              </a:rPr>
              <a:t>Μπιτ ισοτιμίας</a:t>
            </a:r>
            <a:r>
              <a:rPr lang="en-US" altLang="el-GR"/>
              <a:t> (</a:t>
            </a:r>
            <a:r>
              <a:rPr lang="el-GR" altLang="el-GR">
                <a:latin typeface="Arial" panose="020B0604020202020204" pitchFamily="34" charset="0"/>
              </a:rPr>
              <a:t>άρτια και περιττά</a:t>
            </a:r>
            <a:r>
              <a:rPr lang="en-US" altLang="el-GR"/>
              <a:t>)</a:t>
            </a:r>
          </a:p>
          <a:p>
            <a:pPr eaLnBrk="1" hangingPunct="1"/>
            <a:r>
              <a:rPr lang="el-GR" altLang="el-GR">
                <a:latin typeface="Arial" panose="020B0604020202020204" pitchFamily="34" charset="0"/>
              </a:rPr>
              <a:t>Μπάιτ ελέγχου</a:t>
            </a:r>
            <a:endParaRPr lang="en-US" altLang="el-GR">
              <a:latin typeface="Arial" panose="020B0604020202020204" pitchFamily="34" charset="0"/>
            </a:endParaRPr>
          </a:p>
          <a:p>
            <a:pPr eaLnBrk="1" hangingPunct="1"/>
            <a:r>
              <a:rPr lang="el-GR" altLang="el-GR">
                <a:latin typeface="Arial" panose="020B0604020202020204" pitchFamily="34" charset="0"/>
              </a:rPr>
              <a:t>Κώδικες διόρθωσης σφαλμάτων</a:t>
            </a:r>
            <a:endParaRPr lang="en-US" altLang="el-GR">
              <a:latin typeface="Arial" panose="020B0604020202020204" pitchFamily="34" charset="0"/>
            </a:endParaRPr>
          </a:p>
          <a:p>
            <a:pPr eaLnBrk="1" hangingPunct="1"/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520689C-0444-4535-9A78-57AE2B34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6AC941F5-7976-461A-A030-859A67384A7D}" type="slidenum">
              <a:rPr lang="en-US" altLang="el-GR" sz="1000" u="none">
                <a:latin typeface="Arial Unicode MS" pitchFamily="34" charset="-128"/>
              </a:rPr>
              <a:pPr/>
              <a:t>106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4">
            <a:extLst>
              <a:ext uri="{FF2B5EF4-FFF2-40B4-BE49-F238E27FC236}">
                <a16:creationId xmlns:a16="http://schemas.microsoft.com/office/drawing/2014/main" id="{CEB226AD-07B5-49F8-9AD3-D372532C4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Κώδικες Ανίχνευσης Σφαλμάτων</a:t>
            </a:r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5A7BBBEC-FF5A-4AE5-9F51-D42A6FAB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l-GR" dirty="0"/>
              <a:t>Κατά την αποθήκευση και ανάκτηση δυαδικών πληροφοριών σε μία μονάδα μνήμης είναι δυνατόν να συμβούν σφάλματα</a:t>
            </a:r>
          </a:p>
          <a:p>
            <a:pPr>
              <a:defRPr/>
            </a:pPr>
            <a:r>
              <a:rPr lang="el-GR" dirty="0"/>
              <a:t>Η αξιοπιστία μιας μονάδας μνήμης μπορεί να αυξηθεί με την εφαρμογή κωδίκων ανίχνευσης και διόρθωσης λαθών</a:t>
            </a:r>
          </a:p>
          <a:p>
            <a:pPr>
              <a:defRPr/>
            </a:pPr>
            <a:r>
              <a:rPr lang="el-GR" dirty="0"/>
              <a:t>Πιο κοινό σχήμα ανίχνευσης σφαλμάτων είναι το </a:t>
            </a:r>
            <a:r>
              <a:rPr lang="en-US" dirty="0"/>
              <a:t>bit </a:t>
            </a:r>
            <a:r>
              <a:rPr lang="el-GR" dirty="0"/>
              <a:t>ισοτιμίας </a:t>
            </a:r>
            <a:endParaRPr lang="en-US" dirty="0"/>
          </a:p>
          <a:p>
            <a:pPr lvl="1">
              <a:defRPr/>
            </a:pPr>
            <a:r>
              <a:rPr lang="el-GR" dirty="0"/>
              <a:t>πρόσθετο </a:t>
            </a:r>
            <a:r>
              <a:rPr lang="en-US" dirty="0"/>
              <a:t>bit </a:t>
            </a:r>
            <a:r>
              <a:rPr lang="el-GR" dirty="0"/>
              <a:t>σε ένα δυαδικό μήνυμα, έτσι ώστε το πλήθος των μονάδων να γίνει είτε περιττό είτε άρτιο</a:t>
            </a:r>
          </a:p>
          <a:p>
            <a:pPr>
              <a:defRPr/>
            </a:pPr>
            <a:r>
              <a:rPr lang="el-GR" dirty="0"/>
              <a:t>Γεννήτρια ισοτιμίας </a:t>
            </a:r>
            <a:r>
              <a:rPr lang="en-US" dirty="0"/>
              <a:t>(parity generator)   </a:t>
            </a:r>
          </a:p>
          <a:p>
            <a:pPr lvl="1">
              <a:defRPr/>
            </a:pPr>
            <a:r>
              <a:rPr lang="el-GR" dirty="0"/>
              <a:t>Για άρτια ισοτιμία και μήνυμα τριών </a:t>
            </a:r>
            <a:r>
              <a:rPr lang="en-US" dirty="0"/>
              <a:t>bit:    P = x </a:t>
            </a:r>
            <a:r>
              <a:rPr lang="en-US" dirty="0">
                <a:sym typeface="Symbol" pitchFamily="18" charset="2"/>
              </a:rPr>
              <a:t> y  z</a:t>
            </a:r>
          </a:p>
          <a:p>
            <a:pPr>
              <a:defRPr/>
            </a:pPr>
            <a:r>
              <a:rPr lang="el-GR" dirty="0">
                <a:sym typeface="Symbol" pitchFamily="18" charset="2"/>
              </a:rPr>
              <a:t>Ελεγκτής ισοτιμίας </a:t>
            </a:r>
            <a:r>
              <a:rPr lang="en-US" dirty="0">
                <a:sym typeface="Symbol" pitchFamily="18" charset="2"/>
              </a:rPr>
              <a:t>(parity checker)</a:t>
            </a:r>
          </a:p>
          <a:p>
            <a:pPr lvl="1">
              <a:defRPr/>
            </a:pPr>
            <a:r>
              <a:rPr lang="el-GR" dirty="0">
                <a:sym typeface="Symbol" pitchFamily="18" charset="2"/>
              </a:rPr>
              <a:t>Ελεγκτής άρτιας ισοτιμίας : </a:t>
            </a:r>
            <a:r>
              <a:rPr lang="en-US" dirty="0"/>
              <a:t>C = x </a:t>
            </a:r>
            <a:r>
              <a:rPr lang="en-US" dirty="0">
                <a:sym typeface="Symbol" pitchFamily="18" charset="2"/>
              </a:rPr>
              <a:t> y  z</a:t>
            </a:r>
            <a:r>
              <a:rPr lang="el-GR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</a:t>
            </a:r>
            <a:r>
              <a:rPr lang="el-GR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P</a:t>
            </a:r>
            <a:endParaRPr lang="el-GR" dirty="0">
              <a:sym typeface="Symbol" pitchFamily="18" charset="2"/>
            </a:endParaRPr>
          </a:p>
          <a:p>
            <a:pPr>
              <a:defRPr/>
            </a:pPr>
            <a:endParaRPr lang="el-GR" dirty="0"/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4">
            <a:extLst>
              <a:ext uri="{FF2B5EF4-FFF2-40B4-BE49-F238E27FC236}">
                <a16:creationId xmlns:a16="http://schemas.microsoft.com/office/drawing/2014/main" id="{3422AD0A-A630-4A8B-A093-0C6571C10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Κώδικας </a:t>
            </a:r>
            <a:r>
              <a:rPr lang="en-US" altLang="el-GR"/>
              <a:t>Hamming</a:t>
            </a:r>
            <a:endParaRPr lang="el-GR" altLang="el-GR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26036D15-895F-4805-8CE8-28E97E55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l-GR" dirty="0"/>
              <a:t>Στον κώδικα </a:t>
            </a:r>
            <a:r>
              <a:rPr lang="en-US" dirty="0"/>
              <a:t>Hamming k bits </a:t>
            </a:r>
            <a:r>
              <a:rPr lang="el-GR" dirty="0"/>
              <a:t>ισοτιμίας προστίθενται στη λέξη πληροφορίας των </a:t>
            </a:r>
            <a:r>
              <a:rPr lang="en-US" dirty="0"/>
              <a:t>n bits</a:t>
            </a:r>
            <a:r>
              <a:rPr lang="el-GR" dirty="0"/>
              <a:t>. </a:t>
            </a:r>
          </a:p>
          <a:p>
            <a:pPr>
              <a:defRPr/>
            </a:pPr>
            <a:r>
              <a:rPr lang="el-GR" dirty="0"/>
              <a:t>Δημιουργείται μία λέξη των </a:t>
            </a:r>
            <a:r>
              <a:rPr lang="en-US" dirty="0" err="1"/>
              <a:t>n+k</a:t>
            </a:r>
            <a:r>
              <a:rPr lang="en-US" dirty="0"/>
              <a:t> bits </a:t>
            </a:r>
            <a:r>
              <a:rPr lang="el-GR" dirty="0"/>
              <a:t>όπου οι θέσεις που αντιστοιχούν σε δυνάμεις του 2 προορίζονται για τα </a:t>
            </a:r>
            <a:r>
              <a:rPr lang="en-US" dirty="0"/>
              <a:t>bits </a:t>
            </a:r>
            <a:r>
              <a:rPr lang="el-GR" dirty="0"/>
              <a:t>ισοτιμίας.</a:t>
            </a:r>
          </a:p>
          <a:p>
            <a:pPr>
              <a:defRPr/>
            </a:pPr>
            <a:r>
              <a:rPr lang="el-GR" dirty="0"/>
              <a:t>Έστω η </a:t>
            </a:r>
            <a:r>
              <a:rPr lang="el-GR" dirty="0" err="1"/>
              <a:t>οκτάμπιτη</a:t>
            </a:r>
            <a:r>
              <a:rPr lang="el-GR" dirty="0"/>
              <a:t> λέξη πληροφορίας 11000100. Προσθήκη 4 </a:t>
            </a:r>
            <a:r>
              <a:rPr lang="en-US" dirty="0"/>
              <a:t>bit </a:t>
            </a:r>
            <a:r>
              <a:rPr lang="el-GR" dirty="0"/>
              <a:t>ισοτιμίας:</a:t>
            </a:r>
            <a:endParaRPr lang="en-US" dirty="0"/>
          </a:p>
          <a:p>
            <a:pPr>
              <a:defRPr/>
            </a:pPr>
            <a:endParaRPr lang="el-GR" dirty="0"/>
          </a:p>
          <a:p>
            <a:pPr marL="457200" lvl="1" indent="0">
              <a:buNone/>
              <a:defRPr/>
            </a:pPr>
            <a:r>
              <a:rPr lang="el-GR" dirty="0">
                <a:sym typeface="Symbol" pitchFamily="18" charset="2"/>
              </a:rPr>
              <a:t>              1  </a:t>
            </a:r>
            <a:r>
              <a:rPr lang="en-US" dirty="0">
                <a:sym typeface="Symbol" pitchFamily="18" charset="2"/>
              </a:rPr>
              <a:t>  </a:t>
            </a:r>
            <a:r>
              <a:rPr lang="el-GR" dirty="0">
                <a:sym typeface="Symbol" pitchFamily="18" charset="2"/>
              </a:rPr>
              <a:t>2   3   </a:t>
            </a:r>
            <a:r>
              <a:rPr lang="en-US" dirty="0">
                <a:sym typeface="Symbol" pitchFamily="18" charset="2"/>
              </a:rPr>
              <a:t> </a:t>
            </a:r>
            <a:r>
              <a:rPr lang="el-GR" dirty="0">
                <a:sym typeface="Symbol" pitchFamily="18" charset="2"/>
              </a:rPr>
              <a:t>4   5   6   7   8   9   10   11   12</a:t>
            </a:r>
          </a:p>
          <a:p>
            <a:pPr marL="457200" lvl="1" indent="0">
              <a:buNone/>
              <a:defRPr/>
            </a:pPr>
            <a:r>
              <a:rPr lang="el-GR" dirty="0">
                <a:sym typeface="Symbol" pitchFamily="18" charset="2"/>
              </a:rPr>
              <a:t>             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P1 P2 </a:t>
            </a:r>
            <a:r>
              <a:rPr lang="en-US" dirty="0">
                <a:sym typeface="Symbol" pitchFamily="18" charset="2"/>
              </a:rPr>
              <a:t>1  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P3</a:t>
            </a:r>
            <a:r>
              <a:rPr lang="en-US" dirty="0">
                <a:sym typeface="Symbol" pitchFamily="18" charset="2"/>
              </a:rPr>
              <a:t>  1   0   0 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P4  </a:t>
            </a:r>
            <a:r>
              <a:rPr lang="en-US" dirty="0">
                <a:sym typeface="Symbol" pitchFamily="18" charset="2"/>
              </a:rPr>
              <a:t>0    1     0     0 </a:t>
            </a:r>
          </a:p>
          <a:p>
            <a:pPr marL="457200" lvl="1" indent="0"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457200" lvl="1" indent="0">
              <a:buNone/>
              <a:defRPr/>
            </a:pPr>
            <a:r>
              <a:rPr lang="en-US" dirty="0">
                <a:sym typeface="Symbol" pitchFamily="18" charset="2"/>
              </a:rPr>
              <a:t>P1 = </a:t>
            </a:r>
            <a:r>
              <a:rPr lang="en-US" dirty="0" err="1">
                <a:sym typeface="Symbol" pitchFamily="18" charset="2"/>
              </a:rPr>
              <a:t>XOR</a:t>
            </a:r>
            <a:r>
              <a:rPr lang="en-US" dirty="0">
                <a:sym typeface="Symbol" pitchFamily="18" charset="2"/>
              </a:rPr>
              <a:t> </a:t>
            </a:r>
            <a:r>
              <a:rPr lang="el-GR" dirty="0">
                <a:sym typeface="Symbol" pitchFamily="18" charset="2"/>
              </a:rPr>
              <a:t>των </a:t>
            </a:r>
            <a:r>
              <a:rPr lang="en-US" dirty="0">
                <a:sym typeface="Symbol" pitchFamily="18" charset="2"/>
              </a:rPr>
              <a:t>bits (3, 5, 7, 9, 11) = 0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Symbol" pitchFamily="18" charset="2"/>
              </a:rPr>
              <a:t>P2 = </a:t>
            </a:r>
            <a:r>
              <a:rPr lang="en-US" dirty="0" err="1">
                <a:sym typeface="Symbol" pitchFamily="18" charset="2"/>
              </a:rPr>
              <a:t>XOR</a:t>
            </a:r>
            <a:r>
              <a:rPr lang="en-US" dirty="0">
                <a:sym typeface="Symbol" pitchFamily="18" charset="2"/>
              </a:rPr>
              <a:t> </a:t>
            </a:r>
            <a:r>
              <a:rPr lang="el-GR" dirty="0">
                <a:sym typeface="Symbol" pitchFamily="18" charset="2"/>
              </a:rPr>
              <a:t>των </a:t>
            </a:r>
            <a:r>
              <a:rPr lang="en-US" dirty="0">
                <a:sym typeface="Symbol" pitchFamily="18" charset="2"/>
              </a:rPr>
              <a:t>bits (3, 6, 7, 10, 11) = 0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Symbol" pitchFamily="18" charset="2"/>
              </a:rPr>
              <a:t>P3 = </a:t>
            </a:r>
            <a:r>
              <a:rPr lang="en-US" dirty="0" err="1">
                <a:sym typeface="Symbol" pitchFamily="18" charset="2"/>
              </a:rPr>
              <a:t>XOR</a:t>
            </a:r>
            <a:r>
              <a:rPr lang="en-US" dirty="0">
                <a:sym typeface="Symbol" pitchFamily="18" charset="2"/>
              </a:rPr>
              <a:t> </a:t>
            </a:r>
            <a:r>
              <a:rPr lang="el-GR" dirty="0">
                <a:sym typeface="Symbol" pitchFamily="18" charset="2"/>
              </a:rPr>
              <a:t>των </a:t>
            </a:r>
            <a:r>
              <a:rPr lang="en-US" dirty="0">
                <a:sym typeface="Symbol" pitchFamily="18" charset="2"/>
              </a:rPr>
              <a:t>bits (5, 6, 7, 12) = </a:t>
            </a:r>
            <a:r>
              <a:rPr lang="el-GR" dirty="0">
                <a:sym typeface="Symbol" pitchFamily="18" charset="2"/>
              </a:rPr>
              <a:t>1</a:t>
            </a:r>
            <a:endParaRPr lang="en-US" dirty="0">
              <a:sym typeface="Symbol" pitchFamily="18" charset="2"/>
            </a:endParaRPr>
          </a:p>
          <a:p>
            <a:pPr marL="457200" lvl="1" indent="0">
              <a:buNone/>
              <a:defRPr/>
            </a:pPr>
            <a:r>
              <a:rPr lang="en-US" dirty="0">
                <a:sym typeface="Symbol" pitchFamily="18" charset="2"/>
              </a:rPr>
              <a:t>P4 = </a:t>
            </a:r>
            <a:r>
              <a:rPr lang="en-US" dirty="0" err="1">
                <a:sym typeface="Symbol" pitchFamily="18" charset="2"/>
              </a:rPr>
              <a:t>XOR</a:t>
            </a:r>
            <a:r>
              <a:rPr lang="en-US" dirty="0">
                <a:sym typeface="Symbol" pitchFamily="18" charset="2"/>
              </a:rPr>
              <a:t> </a:t>
            </a:r>
            <a:r>
              <a:rPr lang="el-GR" dirty="0">
                <a:sym typeface="Symbol" pitchFamily="18" charset="2"/>
              </a:rPr>
              <a:t>των </a:t>
            </a:r>
            <a:r>
              <a:rPr lang="en-US" dirty="0">
                <a:sym typeface="Symbol" pitchFamily="18" charset="2"/>
              </a:rPr>
              <a:t>bits (9, 10, 11, 12) = </a:t>
            </a:r>
            <a:r>
              <a:rPr lang="el-GR" dirty="0">
                <a:sym typeface="Symbol" pitchFamily="18" charset="2"/>
              </a:rPr>
              <a:t>1</a:t>
            </a:r>
            <a:endParaRPr lang="en-US" dirty="0">
              <a:sym typeface="Symbol" pitchFamily="18" charset="2"/>
            </a:endParaRPr>
          </a:p>
          <a:p>
            <a:pPr marL="457200" lvl="1" indent="0">
              <a:buNone/>
              <a:defRPr/>
            </a:pPr>
            <a:endParaRPr lang="el-GR" dirty="0">
              <a:sym typeface="Symbol" pitchFamily="18" charset="2"/>
            </a:endParaRPr>
          </a:p>
          <a:p>
            <a:pPr marL="457200" lvl="1" indent="0">
              <a:buNone/>
              <a:defRPr/>
            </a:pPr>
            <a:r>
              <a:rPr lang="el-GR" dirty="0">
                <a:sym typeface="Symbol" pitchFamily="18" charset="2"/>
              </a:rPr>
              <a:t>Τελική λέξη προς μετάδοση: 001110010100</a:t>
            </a:r>
            <a:endParaRPr lang="en-US" dirty="0">
              <a:sym typeface="Symbol" pitchFamily="18" charset="2"/>
            </a:endParaRPr>
          </a:p>
          <a:p>
            <a:pPr>
              <a:defRPr/>
            </a:pPr>
            <a:endParaRPr lang="el-GR" dirty="0">
              <a:sym typeface="Symbol" pitchFamily="18" charset="2"/>
            </a:endParaRPr>
          </a:p>
          <a:p>
            <a:pPr>
              <a:defRPr/>
            </a:pPr>
            <a:endParaRPr lang="el-GR" dirty="0"/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B1081447-F505-4779-AB33-2A450C9C8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06489"/>
            <a:ext cx="800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l-GR" altLang="el-GR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4">
            <a:extLst>
              <a:ext uri="{FF2B5EF4-FFF2-40B4-BE49-F238E27FC236}">
                <a16:creationId xmlns:a16="http://schemas.microsoft.com/office/drawing/2014/main" id="{3E4031E4-5655-4C03-863E-B5531175A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Κώδικας </a:t>
            </a:r>
            <a:r>
              <a:rPr lang="en-US" altLang="el-GR"/>
              <a:t>Hamming</a:t>
            </a:r>
            <a:endParaRPr lang="el-GR" altLang="el-GR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AC3B486-C575-45E8-8504-3B621374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Κάθε </a:t>
            </a:r>
            <a:r>
              <a:rPr lang="el-GR" dirty="0" err="1"/>
              <a:t>bit</a:t>
            </a:r>
            <a:r>
              <a:rPr lang="el-GR" dirty="0"/>
              <a:t> ισοτιμίας λαμβάνει τέτοια τιμή ώστε ο συνολικός αριθμός των 1 στις ελεγχόμενες θέσεις μαζί με το </a:t>
            </a:r>
            <a:r>
              <a:rPr lang="el-GR" dirty="0" err="1"/>
              <a:t>bit</a:t>
            </a:r>
            <a:r>
              <a:rPr lang="el-GR" dirty="0"/>
              <a:t> ισοτιμίας να είναι άρτιος </a:t>
            </a:r>
          </a:p>
          <a:p>
            <a:r>
              <a:rPr lang="el-GR" dirty="0"/>
              <a:t>Όταν τα 12 </a:t>
            </a:r>
            <a:r>
              <a:rPr lang="el-GR" dirty="0" err="1"/>
              <a:t>bits</a:t>
            </a:r>
            <a:r>
              <a:rPr lang="el-GR" dirty="0"/>
              <a:t> διαβαστούν, ελέγχονται για πιθανά λάθη. Τα τέσσερα </a:t>
            </a:r>
            <a:r>
              <a:rPr lang="el-GR" dirty="0" err="1"/>
              <a:t>bit</a:t>
            </a:r>
            <a:r>
              <a:rPr lang="el-GR" dirty="0"/>
              <a:t> ελέγχου προκύπτουν ως εξής:</a:t>
            </a:r>
          </a:p>
          <a:p>
            <a:pPr lvl="2"/>
            <a:endParaRPr lang="en-US" dirty="0"/>
          </a:p>
          <a:p>
            <a:pPr lvl="2"/>
            <a:r>
              <a:rPr lang="el-GR" dirty="0"/>
              <a:t>C1 = </a:t>
            </a:r>
            <a:r>
              <a:rPr lang="el-GR" dirty="0" err="1"/>
              <a:t>XOR</a:t>
            </a:r>
            <a:r>
              <a:rPr lang="el-GR" dirty="0"/>
              <a:t> των </a:t>
            </a:r>
            <a:r>
              <a:rPr lang="el-GR" dirty="0" err="1"/>
              <a:t>bits</a:t>
            </a:r>
            <a:r>
              <a:rPr lang="el-GR" dirty="0"/>
              <a:t> (1, 3, 5, 7, 9, 11) </a:t>
            </a:r>
          </a:p>
          <a:p>
            <a:pPr lvl="2"/>
            <a:r>
              <a:rPr lang="el-GR" dirty="0"/>
              <a:t>C2 = </a:t>
            </a:r>
            <a:r>
              <a:rPr lang="el-GR" dirty="0" err="1"/>
              <a:t>XOR</a:t>
            </a:r>
            <a:r>
              <a:rPr lang="el-GR" dirty="0"/>
              <a:t> των </a:t>
            </a:r>
            <a:r>
              <a:rPr lang="el-GR" dirty="0" err="1"/>
              <a:t>bits</a:t>
            </a:r>
            <a:r>
              <a:rPr lang="el-GR" dirty="0"/>
              <a:t> (2, 3, 6, 7, 10, 11) </a:t>
            </a:r>
          </a:p>
          <a:p>
            <a:pPr lvl="2"/>
            <a:r>
              <a:rPr lang="el-GR" dirty="0"/>
              <a:t>C4 = </a:t>
            </a:r>
            <a:r>
              <a:rPr lang="el-GR" dirty="0" err="1"/>
              <a:t>XOR</a:t>
            </a:r>
            <a:r>
              <a:rPr lang="el-GR" dirty="0"/>
              <a:t> των </a:t>
            </a:r>
            <a:r>
              <a:rPr lang="el-GR" dirty="0" err="1"/>
              <a:t>bits</a:t>
            </a:r>
            <a:r>
              <a:rPr lang="el-GR" dirty="0"/>
              <a:t> (4, 5, 6, 7, 12) </a:t>
            </a:r>
          </a:p>
          <a:p>
            <a:pPr lvl="2"/>
            <a:r>
              <a:rPr lang="el-GR" dirty="0"/>
              <a:t>C8 = </a:t>
            </a:r>
            <a:r>
              <a:rPr lang="el-GR" dirty="0" err="1"/>
              <a:t>XOR</a:t>
            </a:r>
            <a:r>
              <a:rPr lang="el-GR" dirty="0"/>
              <a:t> των </a:t>
            </a:r>
            <a:r>
              <a:rPr lang="el-GR" dirty="0" err="1"/>
              <a:t>bits</a:t>
            </a:r>
            <a:r>
              <a:rPr lang="el-GR" dirty="0"/>
              <a:t> (8, 9, 10, 11, 12) </a:t>
            </a:r>
          </a:p>
          <a:p>
            <a:endParaRPr lang="en-US" dirty="0"/>
          </a:p>
          <a:p>
            <a:r>
              <a:rPr lang="el-GR" dirty="0"/>
              <a:t>Αν C = C8 C4 C2 C1 = 0</a:t>
            </a:r>
            <a:r>
              <a:rPr lang="en-US" dirty="0"/>
              <a:t>000</a:t>
            </a:r>
            <a:r>
              <a:rPr lang="el-GR" dirty="0"/>
              <a:t> δεν έχει προκύψει κανένα λάθος</a:t>
            </a:r>
          </a:p>
          <a:p>
            <a:r>
              <a:rPr lang="el-GR" dirty="0"/>
              <a:t>Αν C != 0 ο δυαδικός αριθμός των 4 </a:t>
            </a:r>
            <a:r>
              <a:rPr lang="el-GR" dirty="0" err="1"/>
              <a:t>bits</a:t>
            </a:r>
            <a:r>
              <a:rPr lang="el-GR" dirty="0"/>
              <a:t> ελέγχου δηλώνει τη θέση του σφάλματος</a:t>
            </a:r>
          </a:p>
          <a:p>
            <a:endParaRPr lang="el-GR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28E711A-2BDE-4570-B6B3-53F213085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1.4</a:t>
            </a:r>
            <a:r>
              <a:rPr lang="en-US" altLang="el-GR"/>
              <a:t>  </a:t>
            </a:r>
            <a:r>
              <a:rPr lang="el-GR" altLang="el-GR"/>
              <a:t>Ορισμός της εξόδου ενός δισταθούς κυκλώματος σε </a:t>
            </a:r>
            <a:r>
              <a:rPr lang="en-US" altLang="el-GR"/>
              <a:t>1</a:t>
            </a:r>
          </a:p>
        </p:txBody>
      </p:sp>
      <p:pic>
        <p:nvPicPr>
          <p:cNvPr id="16388" name="Picture 10" descr="01_04a">
            <a:extLst>
              <a:ext uri="{FF2B5EF4-FFF2-40B4-BE49-F238E27FC236}">
                <a16:creationId xmlns:a16="http://schemas.microsoft.com/office/drawing/2014/main" id="{9A88AB90-E1E3-4C97-A435-EAFEAF559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79890"/>
            <a:ext cx="3196812" cy="2805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F7BDC01-5FC7-412F-86F2-3AA7CAF0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9E209033-27AA-4CF0-92D0-8473FBC359AC}" type="slidenum">
              <a:rPr lang="en-US" altLang="el-GR" sz="1000" u="none">
                <a:latin typeface="Arial Unicode MS" pitchFamily="34" charset="-128"/>
              </a:rPr>
              <a:pPr/>
              <a:t>11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2" name="Picture 7" descr="01_04b">
            <a:extLst>
              <a:ext uri="{FF2B5EF4-FFF2-40B4-BE49-F238E27FC236}">
                <a16:creationId xmlns:a16="http://schemas.microsoft.com/office/drawing/2014/main" id="{A24F0A57-F202-4546-9834-C9B754A4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40" y="2602141"/>
            <a:ext cx="3712932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01_04c">
            <a:extLst>
              <a:ext uri="{FF2B5EF4-FFF2-40B4-BE49-F238E27FC236}">
                <a16:creationId xmlns:a16="http://schemas.microsoft.com/office/drawing/2014/main" id="{9E97FDF9-5CF1-446C-8BCE-7B83DB5B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02141"/>
            <a:ext cx="3962400" cy="27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4">
            <a:extLst>
              <a:ext uri="{FF2B5EF4-FFF2-40B4-BE49-F238E27FC236}">
                <a16:creationId xmlns:a16="http://schemas.microsoft.com/office/drawing/2014/main" id="{32D32B3E-84E3-46AF-A32D-FEA85673F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Κώδικας </a:t>
            </a:r>
            <a:r>
              <a:rPr lang="en-US" altLang="el-GR"/>
              <a:t>Hamming</a:t>
            </a:r>
            <a:endParaRPr lang="el-GR" altLang="el-GR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DBAF9F4-E6A0-444C-A9D9-B321A827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Τα k </a:t>
            </a:r>
            <a:r>
              <a:rPr lang="el-GR" dirty="0" err="1"/>
              <a:t>bits</a:t>
            </a:r>
            <a:r>
              <a:rPr lang="el-GR" dirty="0"/>
              <a:t> ελέγχου (2k τιμές, μείον 1 που αντιστοιχεί στο μηδέν) πρέπει να "δείχνουν" ποιο από τα </a:t>
            </a:r>
            <a:r>
              <a:rPr lang="el-GR" dirty="0" err="1"/>
              <a:t>n+k</a:t>
            </a:r>
            <a:r>
              <a:rPr lang="el-GR" dirty="0"/>
              <a:t> </a:t>
            </a:r>
            <a:r>
              <a:rPr lang="el-GR" dirty="0" err="1"/>
              <a:t>bits</a:t>
            </a:r>
            <a:r>
              <a:rPr lang="el-GR" dirty="0"/>
              <a:t> έχει υποστεί αλλοίωση.</a:t>
            </a:r>
          </a:p>
          <a:p>
            <a:r>
              <a:rPr lang="el-GR" dirty="0"/>
              <a:t> Άρα 2k – 1 &gt;= </a:t>
            </a:r>
            <a:r>
              <a:rPr lang="el-GR" dirty="0" err="1"/>
              <a:t>n+k</a:t>
            </a:r>
            <a:r>
              <a:rPr lang="el-GR" dirty="0"/>
              <a:t> =&gt; 2k – 1 – k &gt;= n</a:t>
            </a:r>
          </a:p>
          <a:p>
            <a:r>
              <a:rPr lang="el-GR" dirty="0"/>
              <a:t> Εύρεση των </a:t>
            </a:r>
            <a:r>
              <a:rPr lang="el-GR" dirty="0" err="1"/>
              <a:t>bit</a:t>
            </a:r>
            <a:r>
              <a:rPr lang="el-GR" dirty="0"/>
              <a:t> για την παραγωγή και τον έλεγχο της ισοτιμίας (από κατάλογο δυαδικών τιμών από 0 έως 2k – 1)</a:t>
            </a:r>
          </a:p>
          <a:p>
            <a:r>
              <a:rPr lang="el-GR" dirty="0"/>
              <a:t> O κώδικας </a:t>
            </a:r>
            <a:r>
              <a:rPr lang="el-GR" dirty="0" err="1"/>
              <a:t>Hamming</a:t>
            </a:r>
            <a:r>
              <a:rPr lang="el-GR" dirty="0"/>
              <a:t> μπορεί να ανιχνεύσει και να διορθώσει ένα απλό λάθος. Πολλαπλά λάθη δεν ανιχνεύονται</a:t>
            </a:r>
          </a:p>
          <a:p>
            <a:endParaRPr lang="el-GR" dirty="0"/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>
            <a:extLst>
              <a:ext uri="{FF2B5EF4-FFF2-40B4-BE49-F238E27FC236}">
                <a16:creationId xmlns:a16="http://schemas.microsoft.com/office/drawing/2014/main" id="{2D79693E-A008-4679-B78C-E592B02EF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Σχήμα</a:t>
            </a:r>
            <a:r>
              <a:rPr lang="en-US" altLang="el-GR"/>
              <a:t> 1.28  </a:t>
            </a:r>
            <a:r>
              <a:rPr lang="el-GR" altLang="el-GR"/>
              <a:t>Οι κωδικοί ASCII των γραμμάτων A και F ρυθμισμένοι για περιττή ισοτιμία </a:t>
            </a:r>
            <a:endParaRPr lang="en-US" altLang="el-GR"/>
          </a:p>
        </p:txBody>
      </p:sp>
      <p:pic>
        <p:nvPicPr>
          <p:cNvPr id="120836" name="Picture 10" descr="01_29">
            <a:extLst>
              <a:ext uri="{FF2B5EF4-FFF2-40B4-BE49-F238E27FC236}">
                <a16:creationId xmlns:a16="http://schemas.microsoft.com/office/drawing/2014/main" id="{2D03D36D-3365-4B88-8027-39A14A464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54263"/>
            <a:ext cx="9773224" cy="2362200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3269523-7DF1-4703-B90A-534BBB74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/>
              <a:t>1-</a:t>
            </a:r>
            <a:fld id="{59E54911-3A7C-420A-B7E1-3FBE6371AED0}" type="slidenum">
              <a:rPr lang="en-US" altLang="el-GR"/>
              <a:pPr/>
              <a:t>111</a:t>
            </a:fld>
            <a:endParaRPr lang="en-US" altLang="el-GR"/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>
            <a:extLst>
              <a:ext uri="{FF2B5EF4-FFF2-40B4-BE49-F238E27FC236}">
                <a16:creationId xmlns:a16="http://schemas.microsoft.com/office/drawing/2014/main" id="{BEEB0D75-DDBA-4064-A7D8-C7CACEFD3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Σχήμα</a:t>
            </a:r>
            <a:r>
              <a:rPr lang="en-US" altLang="el-GR"/>
              <a:t> 1.29  </a:t>
            </a:r>
            <a:r>
              <a:rPr lang="el-GR" altLang="el-GR"/>
              <a:t>Κώδικας διόρθωσης σφαλμάτων </a:t>
            </a:r>
            <a:endParaRPr lang="en-US" altLang="el-GR"/>
          </a:p>
        </p:txBody>
      </p:sp>
      <p:pic>
        <p:nvPicPr>
          <p:cNvPr id="121860" name="Picture 9" descr="q01_29">
            <a:extLst>
              <a:ext uri="{FF2B5EF4-FFF2-40B4-BE49-F238E27FC236}">
                <a16:creationId xmlns:a16="http://schemas.microsoft.com/office/drawing/2014/main" id="{83789103-15BB-4AEB-9388-F338E5EB2B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69" y="1769687"/>
            <a:ext cx="4191000" cy="4907282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0F46881-B41E-4A49-AD5F-A1AD813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/>
              <a:t>1-</a:t>
            </a:r>
            <a:fld id="{421A08D4-3576-449F-8BA7-1ECF9625AD9E}" type="slidenum">
              <a:rPr lang="en-US" altLang="el-GR"/>
              <a:pPr/>
              <a:t>112</a:t>
            </a:fld>
            <a:endParaRPr lang="en-US" altLang="el-GR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>
            <a:extLst>
              <a:ext uri="{FF2B5EF4-FFF2-40B4-BE49-F238E27FC236}">
                <a16:creationId xmlns:a16="http://schemas.microsoft.com/office/drawing/2014/main" id="{C5A34F2C-DFD1-4F10-9A0E-4A7C00E20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altLang="el-GR"/>
              <a:t>Σχήμα</a:t>
            </a:r>
            <a:r>
              <a:rPr lang="en-US" altLang="el-GR"/>
              <a:t> 1.30  </a:t>
            </a:r>
            <a:r>
              <a:rPr lang="el-GR" altLang="el-GR"/>
              <a:t>Αποκωδικοποίηση του σχήματος 010100 με χρήση του κώδικα του Σχήματος 1.29</a:t>
            </a:r>
            <a:endParaRPr lang="en-US" altLang="el-G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A510-A447-445B-8DD5-53AD23AC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22884" name="Picture 8" descr="01_30">
            <a:extLst>
              <a:ext uri="{FF2B5EF4-FFF2-40B4-BE49-F238E27FC236}">
                <a16:creationId xmlns:a16="http://schemas.microsoft.com/office/drawing/2014/main" id="{AB139C07-B754-4FFA-A87E-A5EB6F94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73275"/>
            <a:ext cx="9546067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3E089A0C-CC51-448B-9869-11598F66D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1.5</a:t>
            </a:r>
            <a:r>
              <a:rPr lang="en-US" altLang="el-GR"/>
              <a:t>  </a:t>
            </a:r>
            <a:r>
              <a:rPr lang="el-GR" altLang="el-GR"/>
              <a:t>Ένας άλλος τρόπος  κατασκευής δισταθούς κυκλώματος </a:t>
            </a:r>
            <a:endParaRPr lang="en-US" altLang="el-GR"/>
          </a:p>
        </p:txBody>
      </p:sp>
      <p:pic>
        <p:nvPicPr>
          <p:cNvPr id="19460" name="Picture 7" descr="01_05">
            <a:extLst>
              <a:ext uri="{FF2B5EF4-FFF2-40B4-BE49-F238E27FC236}">
                <a16:creationId xmlns:a16="http://schemas.microsoft.com/office/drawing/2014/main" id="{EB5DA0C3-D2A8-4FC9-A719-0E85102D2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2017713"/>
            <a:ext cx="7239000" cy="3211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100E1C9-4967-4C1C-B836-F4863A4C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A4B02A18-75B2-4C37-B54D-74881C2CC6D5}" type="slidenum">
              <a:rPr lang="en-US" altLang="el-GR" sz="1000" u="none">
                <a:latin typeface="Arial Unicode MS" pitchFamily="34" charset="-128"/>
              </a:rPr>
              <a:pPr/>
              <a:t>12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FC976703-2357-4E70-8E2C-83F29F969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Δεκαεξαδικός συμβολισμός </a:t>
            </a:r>
            <a:endParaRPr lang="en-US" altLang="el-GR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469C79C-6705-4200-A4B0-E20F0B30F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l-GR" altLang="el-GR" b="1" dirty="0" err="1"/>
              <a:t>Δεκαεξαδικός</a:t>
            </a:r>
            <a:r>
              <a:rPr lang="el-GR" altLang="el-GR" b="1" dirty="0"/>
              <a:t> συμβολισμός</a:t>
            </a:r>
            <a:r>
              <a:rPr lang="en-US" altLang="el-GR" dirty="0"/>
              <a:t>: </a:t>
            </a:r>
            <a:r>
              <a:rPr lang="el-GR" altLang="el-GR" dirty="0"/>
              <a:t>Ένας βολικός τρόπος συμβολισμού για μεγάλα σχήματα μπιτ</a:t>
            </a:r>
            <a:endParaRPr lang="en-US" altLang="el-GR" dirty="0"/>
          </a:p>
          <a:p>
            <a:pPr lvl="1"/>
            <a:r>
              <a:rPr lang="el-GR" altLang="el-GR" dirty="0"/>
              <a:t>Διαιρεί το σχήμα μπιτ σε ομάδες των τεσσάρων μπιτ</a:t>
            </a:r>
            <a:endParaRPr lang="en-US" altLang="el-GR" dirty="0"/>
          </a:p>
          <a:p>
            <a:pPr lvl="1"/>
            <a:r>
              <a:rPr lang="el-GR" altLang="el-GR" dirty="0"/>
              <a:t>Αναπαριστάνει την κάθε ομάδα με ένα σύμβολο</a:t>
            </a:r>
            <a:endParaRPr lang="en-US" altLang="el-GR" dirty="0"/>
          </a:p>
          <a:p>
            <a:r>
              <a:rPr lang="el-GR" altLang="el-GR" dirty="0"/>
              <a:t>Παράδειγμα</a:t>
            </a:r>
            <a:r>
              <a:rPr lang="en-US" altLang="el-GR" dirty="0"/>
              <a:t>: </a:t>
            </a:r>
            <a:r>
              <a:rPr lang="el-GR" altLang="el-GR" dirty="0"/>
              <a:t>το </a:t>
            </a:r>
            <a:r>
              <a:rPr lang="en-US" altLang="el-GR" dirty="0"/>
              <a:t>10100011 </a:t>
            </a:r>
            <a:r>
              <a:rPr lang="el-GR" altLang="el-GR" dirty="0"/>
              <a:t>γίνεται </a:t>
            </a:r>
            <a:r>
              <a:rPr lang="en-US" altLang="el-GR" dirty="0"/>
              <a:t>A3</a:t>
            </a:r>
          </a:p>
          <a:p>
            <a:pPr lvl="1"/>
            <a:endParaRPr lang="en-US" altLang="el-GR" dirty="0"/>
          </a:p>
          <a:p>
            <a:pPr lvl="1"/>
            <a:endParaRPr lang="en-US" altLang="el-GR" dirty="0"/>
          </a:p>
          <a:p>
            <a:pPr lvl="1"/>
            <a:endParaRPr lang="en-US" alt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27D0E32-7035-4C6C-B1B1-5BB4BC30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/>
              <a:t>1-</a:t>
            </a:r>
            <a:fld id="{10FC53B0-F775-4ED8-A808-7AFF3314F0FC}" type="slidenum">
              <a:rPr lang="en-US" altLang="el-GR"/>
              <a:pPr/>
              <a:t>13</a:t>
            </a:fld>
            <a:endParaRPr lang="en-US" altLang="el-G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E732EA3C-1BB5-499E-867D-DC19C5621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1.6</a:t>
            </a:r>
            <a:r>
              <a:rPr lang="en-US" altLang="el-GR"/>
              <a:t>  </a:t>
            </a:r>
            <a:r>
              <a:rPr lang="el-GR" altLang="el-GR"/>
              <a:t>Το δεκαεξαδικό σύστημα κωδικοποίησης </a:t>
            </a:r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B56DE48-3C7A-4FA4-B2E4-D7AF0AFA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3D8F1CB1-EE17-436F-8841-1D750992927E}" type="slidenum">
              <a:rPr lang="en-US" altLang="el-GR" sz="1000" u="none">
                <a:latin typeface="Arial Unicode MS" pitchFamily="34" charset="-128"/>
              </a:rPr>
              <a:pPr/>
              <a:t>14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21508" name="Picture 9" descr="01_06">
            <a:extLst>
              <a:ext uri="{FF2B5EF4-FFF2-40B4-BE49-F238E27FC236}">
                <a16:creationId xmlns:a16="http://schemas.microsoft.com/office/drawing/2014/main" id="{066E0F2C-3286-469F-90F8-EB5C4E60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447800"/>
            <a:ext cx="27971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A430A297-1670-4249-B61C-5270A3592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Κελιά Κύριας Μνήμης</a:t>
            </a:r>
            <a:endParaRPr lang="en-US" altLang="el-GR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F29F53B-05DD-4B9C-8A33-5DD72DD11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 sz="2800" b="1"/>
              <a:t>Κελί</a:t>
            </a:r>
            <a:r>
              <a:rPr lang="en-US" altLang="el-GR" sz="2800" b="1"/>
              <a:t>:</a:t>
            </a:r>
            <a:r>
              <a:rPr lang="en-US" altLang="el-GR" sz="2800"/>
              <a:t> </a:t>
            </a:r>
            <a:r>
              <a:rPr lang="el-GR" altLang="el-GR" sz="2800"/>
              <a:t>Μια μονάδα κύριας μνήμης </a:t>
            </a:r>
            <a:r>
              <a:rPr lang="en-US" altLang="el-GR" sz="2800"/>
              <a:t>(</a:t>
            </a:r>
            <a:r>
              <a:rPr lang="el-GR" altLang="el-GR" sz="2800"/>
              <a:t>τυπικά </a:t>
            </a:r>
            <a:r>
              <a:rPr lang="en-US" altLang="el-GR" sz="2800"/>
              <a:t>8 </a:t>
            </a:r>
            <a:r>
              <a:rPr lang="el-GR" altLang="el-GR" sz="2800"/>
              <a:t>μπιτ, που είναι ένα </a:t>
            </a:r>
            <a:r>
              <a:rPr lang="el-GR" altLang="el-GR" sz="2800" b="1"/>
              <a:t>μπάιτ</a:t>
            </a:r>
            <a:r>
              <a:rPr lang="en-US" altLang="el-GR" sz="2800"/>
              <a:t>)</a:t>
            </a:r>
          </a:p>
          <a:p>
            <a:pPr lvl="1" eaLnBrk="1" hangingPunct="1"/>
            <a:r>
              <a:rPr lang="el-GR" altLang="el-GR" b="1"/>
              <a:t>Πιο σημαντικό μπιτ</a:t>
            </a:r>
            <a:r>
              <a:rPr lang="en-US" altLang="el-GR" b="1"/>
              <a:t>:</a:t>
            </a:r>
            <a:r>
              <a:rPr lang="en-US" altLang="el-GR"/>
              <a:t> </a:t>
            </a:r>
            <a:r>
              <a:rPr lang="el-GR" altLang="el-GR"/>
              <a:t>το μπιτ στο αριστερό (υψηλής τάξης) άκρο στην ιδεατή σειρά των μπιτ σε ένα κελί μνήμης</a:t>
            </a:r>
            <a:endParaRPr lang="en-US" altLang="el-GR"/>
          </a:p>
          <a:p>
            <a:pPr lvl="1" eaLnBrk="1" hangingPunct="1"/>
            <a:r>
              <a:rPr lang="el-GR" altLang="el-GR" b="1"/>
              <a:t>Λιγότερο σημαντικό</a:t>
            </a:r>
            <a:r>
              <a:rPr lang="en-US" altLang="el-GR" b="1"/>
              <a:t>:</a:t>
            </a:r>
            <a:r>
              <a:rPr lang="en-US" altLang="el-GR"/>
              <a:t> </a:t>
            </a:r>
            <a:r>
              <a:rPr lang="el-GR" altLang="el-GR"/>
              <a:t>το μπιτ στο δεξιό (χαμηλής τάξης) άκρο στην ιδεατή σειρά των μπιτ σε ένα κελί μνήμης</a:t>
            </a:r>
            <a:endParaRPr lang="en-US" altLang="el-GR"/>
          </a:p>
          <a:p>
            <a:pPr lvl="1" eaLnBrk="1" hangingPunct="1">
              <a:buFontTx/>
              <a:buNone/>
            </a:pPr>
            <a:endParaRPr lang="en-US" altLang="el-GR"/>
          </a:p>
          <a:p>
            <a:pPr eaLnBrk="1" hangingPunct="1"/>
            <a:endParaRPr lang="en-US" altLang="el-GR" sz="280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4D5B055-527E-4F2F-9734-F2B86E13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11641FAF-86D5-42AF-96CB-CEEFC34C97C3}" type="slidenum">
              <a:rPr lang="en-US" altLang="el-GR" sz="1000" u="none">
                <a:latin typeface="Arial Unicode MS" pitchFamily="34" charset="-128"/>
              </a:rPr>
              <a:pPr/>
              <a:t>15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0B0FA82A-03E5-4B85-8F5C-5A7538004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1.7</a:t>
            </a:r>
            <a:r>
              <a:rPr lang="en-US" altLang="el-GR"/>
              <a:t>  </a:t>
            </a:r>
            <a:r>
              <a:rPr lang="el-GR" altLang="el-GR"/>
              <a:t>Η οργάνωση ενός κελιού μνήμης με μέγεθος 1 μπάιτ </a:t>
            </a:r>
            <a:endParaRPr lang="en-US" altLang="el-GR"/>
          </a:p>
        </p:txBody>
      </p:sp>
      <p:pic>
        <p:nvPicPr>
          <p:cNvPr id="23556" name="Picture 7" descr="01_07">
            <a:extLst>
              <a:ext uri="{FF2B5EF4-FFF2-40B4-BE49-F238E27FC236}">
                <a16:creationId xmlns:a16="http://schemas.microsoft.com/office/drawing/2014/main" id="{BCCFECA6-73C4-44EC-AD4D-6FA52A836F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547938"/>
            <a:ext cx="8153400" cy="1490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30B5B3E-7499-4D6D-9635-B66D236C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0DA33D32-232E-4E57-B175-DC3FDE662B78}" type="slidenum">
              <a:rPr lang="en-US" altLang="el-GR" sz="1000" u="none">
                <a:latin typeface="Arial Unicode MS" pitchFamily="34" charset="-128"/>
              </a:rPr>
              <a:pPr/>
              <a:t>16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8484E004-A731-46D9-836B-C08A8648E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Διευθύνσεις Κύριας Μνήμης</a:t>
            </a:r>
            <a:endParaRPr lang="en-US" altLang="el-GR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08B249E-AC45-417F-8330-CFF22D1D1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l-GR" altLang="el-GR" b="1" dirty="0"/>
              <a:t>Διεύθυνση</a:t>
            </a:r>
            <a:r>
              <a:rPr lang="en-US" altLang="el-GR" dirty="0"/>
              <a:t>: </a:t>
            </a:r>
            <a:r>
              <a:rPr lang="el-GR" altLang="el-GR" dirty="0"/>
              <a:t>Ένα </a:t>
            </a:r>
            <a:r>
              <a:rPr lang="en-US" altLang="el-GR" dirty="0"/>
              <a:t>“</a:t>
            </a:r>
            <a:r>
              <a:rPr lang="el-GR" altLang="el-GR" dirty="0"/>
              <a:t>όνομα</a:t>
            </a:r>
            <a:r>
              <a:rPr lang="en-US" altLang="el-GR" dirty="0"/>
              <a:t>” </a:t>
            </a:r>
            <a:r>
              <a:rPr lang="el-GR" altLang="el-GR" dirty="0"/>
              <a:t>το οποίο προσδιορίζει με μοναδικό τρόπο ένα κελί στην κύρια μνήμη του υπολογιστή</a:t>
            </a:r>
            <a:endParaRPr lang="en-US" altLang="el-GR" dirty="0"/>
          </a:p>
          <a:p>
            <a:pPr lvl="1"/>
            <a:r>
              <a:rPr lang="el-GR" altLang="el-GR" dirty="0"/>
              <a:t>Τα ονόματα είναι στην πραγματικότητα αριθμοί</a:t>
            </a:r>
            <a:r>
              <a:rPr lang="en-US" altLang="el-GR" dirty="0"/>
              <a:t>.</a:t>
            </a:r>
          </a:p>
          <a:p>
            <a:pPr lvl="1"/>
            <a:r>
              <a:rPr lang="el-GR" altLang="el-GR" dirty="0"/>
              <a:t>Οι αριθμοί αυτοί αντιστοιχίζονται με τη σειρά, με αρχή το μηδέν</a:t>
            </a:r>
            <a:r>
              <a:rPr lang="en-US" altLang="el-GR" dirty="0"/>
              <a:t>.</a:t>
            </a:r>
          </a:p>
          <a:p>
            <a:pPr lvl="1"/>
            <a:r>
              <a:rPr lang="el-GR" altLang="el-GR" dirty="0"/>
              <a:t>Αυτή η αρίθμηση των κελιών προσδίδει μια σειρά στα κελιά μνήμης</a:t>
            </a:r>
            <a:r>
              <a:rPr lang="en-US" altLang="el-GR" dirty="0"/>
              <a:t>.</a:t>
            </a:r>
          </a:p>
          <a:p>
            <a:pPr lvl="1"/>
            <a:endParaRPr lang="en-US" altLang="el-GR" dirty="0"/>
          </a:p>
          <a:p>
            <a:endParaRPr lang="en-US" alt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315AE21-7724-4358-85FE-B8BD60B4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/>
              <a:t>1-</a:t>
            </a:r>
            <a:fld id="{C04C0434-7C69-4183-B5A7-093EAAC0F7E0}" type="slidenum">
              <a:rPr lang="en-US" altLang="el-GR"/>
              <a:pPr/>
              <a:t>17</a:t>
            </a:fld>
            <a:endParaRPr lang="en-US" altLang="el-G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26CA55F6-DEA5-48B9-86A3-04BFFC912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1.8</a:t>
            </a:r>
            <a:r>
              <a:rPr lang="en-US" altLang="el-GR"/>
              <a:t>  </a:t>
            </a:r>
            <a:r>
              <a:rPr lang="el-GR" altLang="el-GR"/>
              <a:t>Κελιά μνήμης διατεταγμένα με βάση τη διεύθυνση </a:t>
            </a:r>
            <a:endParaRPr lang="en-US" altLang="el-GR"/>
          </a:p>
        </p:txBody>
      </p:sp>
      <p:pic>
        <p:nvPicPr>
          <p:cNvPr id="25604" name="Picture 7" descr="01_08">
            <a:extLst>
              <a:ext uri="{FF2B5EF4-FFF2-40B4-BE49-F238E27FC236}">
                <a16:creationId xmlns:a16="http://schemas.microsoft.com/office/drawing/2014/main" id="{0DA100D8-0BE1-4C06-B6B0-D832CD6BA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635125"/>
            <a:ext cx="6324600" cy="435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6906196-636D-47D9-A481-41252F6B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CFC4D3C0-1B2A-4CC2-85ED-7848C778FF01}" type="slidenum">
              <a:rPr lang="en-US" altLang="el-GR" sz="1000" u="none">
                <a:latin typeface="Arial Unicode MS" pitchFamily="34" charset="-128"/>
              </a:rPr>
              <a:pPr/>
              <a:t>18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5F7318D-F23F-47A2-9EB1-D31E45C6F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Ορολογία Μνήμης</a:t>
            </a:r>
            <a:endParaRPr lang="en-US" altLang="el-GR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2B838D0-F750-406D-80C6-F2ADC752D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eaLnBrk="1" hangingPunct="1"/>
            <a:r>
              <a:rPr lang="el-GR" altLang="el-GR" b="1" dirty="0"/>
              <a:t>Μνήμη τυχαίας προσπέλασης (</a:t>
            </a:r>
            <a:r>
              <a:rPr lang="en-US" altLang="el-GR" b="1" dirty="0"/>
              <a:t>Random Access Memory</a:t>
            </a:r>
            <a:r>
              <a:rPr lang="el-GR" altLang="el-GR" b="1" dirty="0"/>
              <a:t>, </a:t>
            </a:r>
            <a:r>
              <a:rPr lang="en-US" altLang="el-GR" b="1" dirty="0"/>
              <a:t>RAM):</a:t>
            </a:r>
            <a:r>
              <a:rPr lang="en-US" altLang="el-GR" dirty="0"/>
              <a:t> </a:t>
            </a:r>
            <a:r>
              <a:rPr lang="el-GR" altLang="el-GR" dirty="0"/>
              <a:t>Μνήμη στην οποία τα κελιά μπορούν εύκολα να </a:t>
            </a:r>
            <a:r>
              <a:rPr lang="el-GR" altLang="el-GR" dirty="0" err="1"/>
              <a:t>προσπελαστούν</a:t>
            </a:r>
            <a:r>
              <a:rPr lang="el-GR" altLang="el-GR" dirty="0"/>
              <a:t> με οποιαδήποτε σειρά</a:t>
            </a:r>
            <a:endParaRPr lang="en-US" altLang="el-GR" dirty="0"/>
          </a:p>
          <a:p>
            <a:pPr eaLnBrk="1" hangingPunct="1"/>
            <a:r>
              <a:rPr lang="el-GR" altLang="el-GR" b="1" dirty="0"/>
              <a:t>Δυναμική μνήμη (</a:t>
            </a:r>
            <a:r>
              <a:rPr lang="en-US" altLang="el-GR" b="1" dirty="0"/>
              <a:t>Dynamic Memory</a:t>
            </a:r>
            <a:r>
              <a:rPr lang="el-GR" altLang="el-GR" b="1" dirty="0"/>
              <a:t>,</a:t>
            </a:r>
            <a:r>
              <a:rPr lang="en-US" altLang="el-GR" b="1" dirty="0"/>
              <a:t> DRAM):</a:t>
            </a:r>
            <a:r>
              <a:rPr lang="en-US" altLang="el-GR" dirty="0"/>
              <a:t> </a:t>
            </a:r>
            <a:r>
              <a:rPr lang="el-GR" altLang="el-GR" dirty="0"/>
              <a:t>Μνήμη </a:t>
            </a:r>
            <a:r>
              <a:rPr lang="en-US" altLang="el-GR" dirty="0"/>
              <a:t>RAM </a:t>
            </a:r>
            <a:r>
              <a:rPr lang="el-GR" altLang="el-GR" dirty="0"/>
              <a:t>που συντίθεται από πτητική μνήμη</a:t>
            </a:r>
            <a:endParaRPr lang="en-US" altLang="el-GR" dirty="0"/>
          </a:p>
          <a:p>
            <a:pPr eaLnBrk="1" hangingPunct="1"/>
            <a:endParaRPr lang="en-US" alt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2381CA2-E8EA-4BF3-B767-101A7EF4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199172E1-4B6A-462F-9C3E-488E102482B4}" type="slidenum">
              <a:rPr lang="en-US" altLang="el-GR" sz="1000" u="none">
                <a:latin typeface="Arial Unicode MS" pitchFamily="34" charset="-128"/>
              </a:rPr>
              <a:pPr/>
              <a:t>19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26630" name="Picture 6" descr="Real random access memory or ram computer Vector Image">
            <a:extLst>
              <a:ext uri="{FF2B5EF4-FFF2-40B4-BE49-F238E27FC236}">
                <a16:creationId xmlns:a16="http://schemas.microsoft.com/office/drawing/2014/main" id="{7667C9EB-46DC-4A17-B316-053FCC3E7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20000"/>
          <a:stretch/>
        </p:blipFill>
        <p:spPr bwMode="auto">
          <a:xfrm>
            <a:off x="3505200" y="3738423"/>
            <a:ext cx="5105400" cy="279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A3A443D-1245-4247-8F54-7F53342D1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l-GR" altLang="el-GR" sz="3700"/>
              <a:t>Κεφάλαιο</a:t>
            </a:r>
            <a:r>
              <a:rPr lang="en-US" altLang="el-GR" sz="3700"/>
              <a:t> 1:  </a:t>
            </a:r>
            <a:r>
              <a:rPr lang="el-GR" altLang="el-GR" sz="3700"/>
              <a:t>Αποθήκευση δεδομένων</a:t>
            </a:r>
            <a:endParaRPr lang="en-US" altLang="el-GR" sz="37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Rectangle 3">
            <a:extLst>
              <a:ext uri="{FF2B5EF4-FFF2-40B4-BE49-F238E27FC236}">
                <a16:creationId xmlns:a16="http://schemas.microsoft.com/office/drawing/2014/main" id="{B22DB077-D3A8-47CC-8F6E-429402A80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altLang="el-GR" sz="1800"/>
              <a:t>1.1 </a:t>
            </a:r>
            <a:r>
              <a:rPr lang="el-GR" altLang="el-GR" sz="1800"/>
              <a:t>Τα μπιτ και ο τρόπος που αποθηκεύονται </a:t>
            </a:r>
            <a:endParaRPr lang="en-US" altLang="el-GR" sz="1800"/>
          </a:p>
          <a:p>
            <a:r>
              <a:rPr lang="en-US" altLang="el-GR" sz="1800"/>
              <a:t>1.2 </a:t>
            </a:r>
            <a:r>
              <a:rPr lang="el-GR" altLang="el-GR" sz="1800"/>
              <a:t>Κύρια μνήμη </a:t>
            </a:r>
            <a:endParaRPr lang="en-US" altLang="el-GR" sz="1800"/>
          </a:p>
          <a:p>
            <a:r>
              <a:rPr lang="en-US" altLang="el-GR" sz="1800"/>
              <a:t>1.3 </a:t>
            </a:r>
            <a:r>
              <a:rPr lang="el-GR" altLang="el-GR" sz="1800"/>
              <a:t>Αποθηκευτικά μέσα </a:t>
            </a:r>
            <a:endParaRPr lang="en-US" altLang="el-GR" sz="1800"/>
          </a:p>
          <a:p>
            <a:r>
              <a:rPr lang="en-US" altLang="el-GR" sz="1800"/>
              <a:t>1.4 </a:t>
            </a:r>
            <a:r>
              <a:rPr lang="el-GR" altLang="el-GR" sz="1800"/>
              <a:t>Αναπαράσταση πληροφοριών ως </a:t>
            </a:r>
            <a:br>
              <a:rPr lang="el-GR" altLang="el-GR" sz="1800"/>
            </a:br>
            <a:r>
              <a:rPr lang="el-GR" altLang="el-GR" sz="1800"/>
              <a:t>	 σχημάτων μπιτ </a:t>
            </a:r>
            <a:endParaRPr lang="en-US" altLang="el-GR" sz="1800"/>
          </a:p>
          <a:p>
            <a:r>
              <a:rPr lang="en-US" altLang="el-GR" sz="1800"/>
              <a:t>1.5 </a:t>
            </a:r>
            <a:r>
              <a:rPr lang="el-GR" altLang="el-GR" sz="1800"/>
              <a:t>Το δυαδικό σύστημα </a:t>
            </a:r>
            <a:endParaRPr lang="en-US" altLang="el-GR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1F767-7962-4C43-9C1B-A847A0BD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9" r="29190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607666E-3DB4-4535-A8B5-7543ACF93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l-GR" altLang="el-GR" sz="3400"/>
              <a:t>Μέτρηση Χωρητικότητας Μνήμης</a:t>
            </a:r>
            <a:endParaRPr lang="en-US" altLang="el-GR" sz="340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4665AB2-D4AE-4B44-A600-081F7821F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el-GR" altLang="el-GR" sz="1700" b="1" dirty="0" err="1"/>
              <a:t>Κίλομπάιτ</a:t>
            </a:r>
            <a:r>
              <a:rPr lang="en-US" altLang="el-GR" sz="1700" b="1" dirty="0"/>
              <a:t> (KB)</a:t>
            </a:r>
            <a:r>
              <a:rPr lang="en-US" altLang="el-GR" sz="1700" dirty="0"/>
              <a:t>: 2</a:t>
            </a:r>
            <a:r>
              <a:rPr lang="en-US" altLang="el-GR" sz="1700" baseline="30000" dirty="0"/>
              <a:t>10</a:t>
            </a:r>
            <a:r>
              <a:rPr lang="en-US" altLang="el-GR" sz="1700" dirty="0"/>
              <a:t> </a:t>
            </a:r>
            <a:r>
              <a:rPr lang="el-GR" altLang="el-GR" sz="1700" dirty="0" err="1"/>
              <a:t>μπάιτ</a:t>
            </a:r>
            <a:r>
              <a:rPr lang="en-US" altLang="el-GR" sz="1700" dirty="0"/>
              <a:t> = 1024 </a:t>
            </a:r>
            <a:r>
              <a:rPr lang="el-GR" altLang="el-GR" sz="1700" dirty="0" err="1"/>
              <a:t>μπάιτ</a:t>
            </a:r>
            <a:endParaRPr lang="en-US" altLang="el-GR" sz="1700" dirty="0"/>
          </a:p>
          <a:p>
            <a:pPr lvl="1"/>
            <a:r>
              <a:rPr lang="el-GR" altLang="el-GR" sz="1700" dirty="0"/>
              <a:t>Παράδειγμα</a:t>
            </a:r>
            <a:r>
              <a:rPr lang="en-US" altLang="el-GR" sz="1700" dirty="0"/>
              <a:t>: 3 KB = 3 </a:t>
            </a:r>
            <a:r>
              <a:rPr lang="el-GR" altLang="el-GR" sz="1700" dirty="0"/>
              <a:t>φορές </a:t>
            </a:r>
            <a:r>
              <a:rPr lang="en-US" altLang="el-GR" sz="1700" dirty="0"/>
              <a:t>1024</a:t>
            </a:r>
            <a:r>
              <a:rPr lang="el-GR" altLang="el-GR" sz="1700" dirty="0"/>
              <a:t> </a:t>
            </a:r>
            <a:r>
              <a:rPr lang="el-GR" altLang="el-GR" sz="1700" dirty="0" err="1"/>
              <a:t>μπάιτ</a:t>
            </a:r>
            <a:endParaRPr lang="en-US" altLang="el-GR" sz="1700" dirty="0"/>
          </a:p>
          <a:p>
            <a:pPr lvl="1"/>
            <a:r>
              <a:rPr lang="el-GR" altLang="el-GR" sz="1700" dirty="0"/>
              <a:t>Κάποιες φορές </a:t>
            </a:r>
            <a:r>
              <a:rPr lang="en-US" altLang="el-GR" sz="1700" dirty="0"/>
              <a:t>“</a:t>
            </a:r>
            <a:r>
              <a:rPr lang="el-GR" altLang="el-GR" sz="1700" dirty="0" err="1"/>
              <a:t>Κίμπι</a:t>
            </a:r>
            <a:r>
              <a:rPr lang="en-US" altLang="el-GR" sz="1700" dirty="0"/>
              <a:t>”</a:t>
            </a:r>
            <a:r>
              <a:rPr lang="el-GR" altLang="el-GR" sz="1700" dirty="0"/>
              <a:t> αντί για </a:t>
            </a:r>
            <a:r>
              <a:rPr lang="en-US" altLang="el-GR" sz="1700" dirty="0"/>
              <a:t>“</a:t>
            </a:r>
            <a:r>
              <a:rPr lang="el-GR" altLang="el-GR" sz="1700" dirty="0" err="1"/>
              <a:t>Κίλο</a:t>
            </a:r>
            <a:r>
              <a:rPr lang="en-US" altLang="el-GR" sz="1700" dirty="0"/>
              <a:t>”</a:t>
            </a:r>
          </a:p>
          <a:p>
            <a:r>
              <a:rPr lang="el-GR" altLang="el-GR" sz="1700" b="1" dirty="0" err="1"/>
              <a:t>Μέγαμπάιτ</a:t>
            </a:r>
            <a:r>
              <a:rPr lang="en-US" altLang="el-GR" sz="1700" b="1" dirty="0"/>
              <a:t> (MB)</a:t>
            </a:r>
            <a:r>
              <a:rPr lang="en-US" altLang="el-GR" sz="1700" dirty="0"/>
              <a:t>: 2</a:t>
            </a:r>
            <a:r>
              <a:rPr lang="en-US" altLang="el-GR" sz="1700" baseline="30000" dirty="0"/>
              <a:t>20</a:t>
            </a:r>
            <a:r>
              <a:rPr lang="en-US" altLang="el-GR" sz="1700" dirty="0"/>
              <a:t> </a:t>
            </a:r>
            <a:r>
              <a:rPr lang="el-GR" altLang="el-GR" sz="1700" dirty="0" err="1"/>
              <a:t>μπάιτ</a:t>
            </a:r>
            <a:r>
              <a:rPr lang="el-GR" altLang="el-GR" sz="1700" dirty="0"/>
              <a:t> </a:t>
            </a:r>
            <a:r>
              <a:rPr lang="en-US" altLang="el-GR" sz="1700" dirty="0"/>
              <a:t> = 1,048,576 </a:t>
            </a:r>
            <a:r>
              <a:rPr lang="el-GR" altLang="el-GR" sz="1700" dirty="0" err="1"/>
              <a:t>μπάιτ</a:t>
            </a:r>
            <a:endParaRPr lang="en-US" altLang="el-GR" sz="1700" dirty="0"/>
          </a:p>
          <a:p>
            <a:pPr lvl="1"/>
            <a:r>
              <a:rPr lang="el-GR" altLang="el-GR" sz="1700" dirty="0"/>
              <a:t>Παράδειγμα</a:t>
            </a:r>
            <a:r>
              <a:rPr lang="en-US" altLang="el-GR" sz="1700" dirty="0"/>
              <a:t>: 3 MB = 3 </a:t>
            </a:r>
            <a:r>
              <a:rPr lang="el-GR" altLang="el-GR" sz="1700" dirty="0"/>
              <a:t>φορές </a:t>
            </a:r>
            <a:r>
              <a:rPr lang="en-US" altLang="el-GR" sz="1700" dirty="0"/>
              <a:t>1,048,576 </a:t>
            </a:r>
            <a:r>
              <a:rPr lang="el-GR" altLang="el-GR" sz="1700" dirty="0" err="1"/>
              <a:t>μπάιτ</a:t>
            </a:r>
            <a:endParaRPr lang="en-US" altLang="el-GR" sz="1700" dirty="0"/>
          </a:p>
          <a:p>
            <a:pPr lvl="1"/>
            <a:r>
              <a:rPr lang="el-GR" altLang="el-GR" sz="1700" dirty="0"/>
              <a:t>Κάποιες φορές </a:t>
            </a:r>
            <a:r>
              <a:rPr lang="en-US" altLang="el-GR" sz="1700" dirty="0"/>
              <a:t>“</a:t>
            </a:r>
            <a:r>
              <a:rPr lang="el-GR" altLang="el-GR" sz="1700" dirty="0" err="1"/>
              <a:t>μέμπι</a:t>
            </a:r>
            <a:r>
              <a:rPr lang="en-US" altLang="el-GR" sz="1700" dirty="0"/>
              <a:t>” </a:t>
            </a:r>
            <a:r>
              <a:rPr lang="el-GR" altLang="el-GR" sz="1700" dirty="0"/>
              <a:t>αντί για </a:t>
            </a:r>
            <a:r>
              <a:rPr lang="en-US" altLang="el-GR" sz="1700" dirty="0"/>
              <a:t>“</a:t>
            </a:r>
            <a:r>
              <a:rPr lang="el-GR" altLang="el-GR" sz="1700" dirty="0"/>
              <a:t>μέγα</a:t>
            </a:r>
            <a:r>
              <a:rPr lang="en-US" altLang="el-GR" sz="1700" dirty="0"/>
              <a:t>”</a:t>
            </a:r>
          </a:p>
          <a:p>
            <a:r>
              <a:rPr lang="en-US" altLang="el-GR" sz="1700" b="1" dirty="0"/>
              <a:t>Gigabyte (GB)</a:t>
            </a:r>
            <a:r>
              <a:rPr lang="en-US" altLang="el-GR" sz="1700" dirty="0"/>
              <a:t>: 2</a:t>
            </a:r>
            <a:r>
              <a:rPr lang="en-US" altLang="el-GR" sz="1700" baseline="30000" dirty="0"/>
              <a:t>30</a:t>
            </a:r>
            <a:r>
              <a:rPr lang="en-US" altLang="el-GR" sz="1700" dirty="0"/>
              <a:t> </a:t>
            </a:r>
            <a:r>
              <a:rPr lang="el-GR" altLang="el-GR" sz="1700" dirty="0" err="1"/>
              <a:t>μπάιτ</a:t>
            </a:r>
            <a:r>
              <a:rPr lang="en-US" altLang="el-GR" sz="1700" dirty="0"/>
              <a:t> = 1,073,741,824 </a:t>
            </a:r>
            <a:r>
              <a:rPr lang="el-GR" altLang="el-GR" sz="1700" dirty="0" err="1"/>
              <a:t>μπάιτ</a:t>
            </a:r>
            <a:endParaRPr lang="en-US" altLang="el-GR" sz="1700" dirty="0"/>
          </a:p>
          <a:p>
            <a:pPr lvl="1"/>
            <a:r>
              <a:rPr lang="el-GR" altLang="el-GR" sz="1700" dirty="0"/>
              <a:t>Παράδειγμα</a:t>
            </a:r>
            <a:r>
              <a:rPr lang="en-US" altLang="el-GR" sz="1700" dirty="0"/>
              <a:t>: 3 GB = 3 </a:t>
            </a:r>
            <a:r>
              <a:rPr lang="el-GR" altLang="el-GR" sz="1700" dirty="0"/>
              <a:t>φορές</a:t>
            </a:r>
            <a:r>
              <a:rPr lang="en-US" altLang="el-GR" sz="1700" dirty="0"/>
              <a:t> 1,073,741,824 </a:t>
            </a:r>
            <a:r>
              <a:rPr lang="el-GR" altLang="el-GR" sz="1700" dirty="0" err="1"/>
              <a:t>μπάιτ</a:t>
            </a:r>
            <a:endParaRPr lang="en-US" altLang="el-GR" sz="1700" dirty="0"/>
          </a:p>
          <a:p>
            <a:pPr lvl="1"/>
            <a:r>
              <a:rPr lang="el-GR" altLang="el-GR" sz="1700" dirty="0"/>
              <a:t>Κάποιες φορές </a:t>
            </a:r>
            <a:r>
              <a:rPr lang="en-US" altLang="el-GR" sz="1700" dirty="0"/>
              <a:t>“</a:t>
            </a:r>
            <a:r>
              <a:rPr lang="el-GR" altLang="el-GR" sz="1700" dirty="0" err="1"/>
              <a:t>γίμπι</a:t>
            </a:r>
            <a:r>
              <a:rPr lang="en-US" altLang="el-GR" sz="1700" dirty="0"/>
              <a:t>” </a:t>
            </a:r>
            <a:r>
              <a:rPr lang="el-GR" altLang="el-GR" sz="1700" dirty="0"/>
              <a:t>αντί για </a:t>
            </a:r>
            <a:r>
              <a:rPr lang="en-US" altLang="el-GR" sz="1700" dirty="0"/>
              <a:t>“</a:t>
            </a:r>
            <a:r>
              <a:rPr lang="el-GR" altLang="el-GR" sz="1700" dirty="0"/>
              <a:t>γίγα</a:t>
            </a:r>
            <a:r>
              <a:rPr lang="en-US" altLang="el-GR" sz="1700" dirty="0"/>
              <a:t>”</a:t>
            </a:r>
          </a:p>
          <a:p>
            <a:r>
              <a:rPr lang="en-US" altLang="el-GR" sz="1700" b="1" dirty="0"/>
              <a:t>Terabyte (TB)</a:t>
            </a:r>
            <a:r>
              <a:rPr lang="en-US" altLang="el-GR" sz="1700" dirty="0"/>
              <a:t>: 2</a:t>
            </a:r>
            <a:r>
              <a:rPr lang="en-US" altLang="el-GR" sz="1700" baseline="30000" dirty="0"/>
              <a:t>40</a:t>
            </a:r>
            <a:r>
              <a:rPr lang="en-US" altLang="el-GR" sz="1700" dirty="0"/>
              <a:t> </a:t>
            </a:r>
            <a:r>
              <a:rPr lang="el-GR" altLang="el-GR" sz="1700" dirty="0" err="1"/>
              <a:t>μπάιτ</a:t>
            </a:r>
            <a:r>
              <a:rPr lang="en-US" altLang="el-GR" sz="1700" dirty="0"/>
              <a:t> = 1,099,511,627,776 </a:t>
            </a:r>
            <a:r>
              <a:rPr lang="el-GR" altLang="el-GR" sz="1700" dirty="0" err="1"/>
              <a:t>μπάιτ</a:t>
            </a:r>
            <a:endParaRPr lang="en-US" altLang="el-GR" sz="17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4" name="Picture 6" descr="How Big Exactly Is 1 Byte, Kilobyte, Megabyte, Gigabyte — Storage Units  Explained">
            <a:extLst>
              <a:ext uri="{FF2B5EF4-FFF2-40B4-BE49-F238E27FC236}">
                <a16:creationId xmlns:a16="http://schemas.microsoft.com/office/drawing/2014/main" id="{CA0F65F5-6E52-4195-8322-D6E545D6C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r="6956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1BED178-93CB-4EC3-ABE0-46F97800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l-GR" sz="1800"/>
              <a:t>1-</a:t>
            </a:r>
            <a:fld id="{B5F26BD8-A946-4436-A759-1EE7E032E7D0}" type="slidenum">
              <a:rPr lang="en-US" altLang="el-GR" sz="180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altLang="el-GR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20490-00D4-4455-A4D1-DBE69E924F73}"/>
              </a:ext>
            </a:extLst>
          </p:cNvPr>
          <p:cNvSpPr txBox="1"/>
          <p:nvPr/>
        </p:nvSpPr>
        <p:spPr>
          <a:xfrm>
            <a:off x="665084" y="6398307"/>
            <a:ext cx="8097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etabyte"/>
              </a:rPr>
              <a:t>petabyte</a:t>
            </a:r>
            <a:r>
              <a:rPr lang="en-GB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Exabyte"/>
              </a:rPr>
              <a:t>exabyte</a:t>
            </a:r>
            <a:r>
              <a:rPr lang="en-GB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Zettabyte"/>
              </a:rPr>
              <a:t>zettabyte</a:t>
            </a:r>
            <a:r>
              <a:rPr lang="en-GB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Yottabyte"/>
              </a:rPr>
              <a:t>yottabyte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5909BC2-375F-4104-A0E1-ACC9C7208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l-GR" altLang="el-GR" sz="4800"/>
              <a:t>Αποθηκευτικά Μέσα</a:t>
            </a:r>
            <a:endParaRPr lang="en-US" altLang="el-GR" sz="48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CAEA4CB-8584-41F1-9C5A-6B8C76ECE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l-GR" sz="2000"/>
              <a:t>On-line </a:t>
            </a:r>
            <a:r>
              <a:rPr lang="el-GR" altLang="el-GR" sz="2000"/>
              <a:t>και</a:t>
            </a:r>
            <a:r>
              <a:rPr lang="en-US" altLang="el-GR" sz="2000"/>
              <a:t> off-line</a:t>
            </a:r>
          </a:p>
          <a:p>
            <a:pPr eaLnBrk="1" hangingPunct="1"/>
            <a:r>
              <a:rPr lang="el-GR" altLang="el-GR" sz="2000"/>
              <a:t>Τυπικά μεγαλύτερα από την κύρια μνήμη</a:t>
            </a:r>
            <a:endParaRPr lang="en-US" altLang="el-GR" sz="2000"/>
          </a:p>
          <a:p>
            <a:pPr eaLnBrk="1" hangingPunct="1"/>
            <a:r>
              <a:rPr lang="el-GR" altLang="el-GR" sz="2000"/>
              <a:t>Τυπικά λιγότερο πτητικά από την κύρια μνήμη</a:t>
            </a:r>
            <a:endParaRPr lang="en-US" altLang="el-GR" sz="2000"/>
          </a:p>
          <a:p>
            <a:pPr eaLnBrk="1" hangingPunct="1"/>
            <a:r>
              <a:rPr lang="el-GR" altLang="el-GR" sz="2000"/>
              <a:t>Τυπικά πιο αργά από την κύρια μνήμη</a:t>
            </a:r>
            <a:endParaRPr lang="en-US" altLang="el-GR" sz="2000"/>
          </a:p>
        </p:txBody>
      </p:sp>
      <p:pic>
        <p:nvPicPr>
          <p:cNvPr id="28678" name="Picture 6" descr="ΑΠΟΘΗΚΕΥΤΙΚΑ ΜΕΣΑ Τα μέσα αποθήκευσης δεδομένων είναι συσκευές χρήσιμες για  την αποθήκευση δεδομένων και πληροφοριών. Στην επιστήμη υπολογιστών  συνήθως. - ppt κατέβασμα">
            <a:extLst>
              <a:ext uri="{FF2B5EF4-FFF2-40B4-BE49-F238E27FC236}">
                <a16:creationId xmlns:a16="http://schemas.microsoft.com/office/drawing/2014/main" id="{FE535249-5DAD-4C9F-B086-B0FA27D5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846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FD366AA-C018-4C49-A661-20DC6AF6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l-GR" sz="1800" u="none">
                <a:latin typeface="Arial Unicode MS" pitchFamily="34" charset="-128"/>
              </a:rPr>
              <a:t>1-</a:t>
            </a:r>
            <a:fld id="{61F0D2C2-51EB-4A87-B063-04F981F3B3C6}" type="slidenum">
              <a:rPr lang="en-US" altLang="el-GR" sz="1800" u="none" smtClean="0">
                <a:latin typeface="Arial Unicode MS" pitchFamily="34" charset="-128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altLang="el-GR" sz="18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1B5CA74-9BE6-4139-A9EC-D5399FC0D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l-GR" altLang="el-GR" sz="3700"/>
              <a:t>Συστήματα Αποθήκευσης</a:t>
            </a:r>
            <a:endParaRPr lang="en-US" altLang="el-GR" sz="370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475EBB-9A04-47E4-8123-D4F1B49B3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l-GR" altLang="el-GR" sz="2000"/>
              <a:t>Μαγνητικά συστήματα</a:t>
            </a:r>
            <a:endParaRPr lang="en-US" altLang="el-GR" sz="2000"/>
          </a:p>
          <a:p>
            <a:pPr lvl="1"/>
            <a:r>
              <a:rPr lang="el-GR" altLang="el-GR" sz="2000"/>
              <a:t>Δίσκοι</a:t>
            </a:r>
            <a:endParaRPr lang="en-US" altLang="el-GR" sz="2000"/>
          </a:p>
          <a:p>
            <a:pPr lvl="1"/>
            <a:r>
              <a:rPr lang="el-GR" altLang="el-GR" sz="2000"/>
              <a:t>Ταινίες</a:t>
            </a:r>
            <a:endParaRPr lang="en-US" altLang="el-GR" sz="2000"/>
          </a:p>
          <a:p>
            <a:r>
              <a:rPr lang="el-GR" altLang="el-GR" sz="2000"/>
              <a:t>Οπτικά συστήματα</a:t>
            </a:r>
            <a:endParaRPr lang="en-US" altLang="el-GR" sz="2000"/>
          </a:p>
          <a:p>
            <a:pPr lvl="1"/>
            <a:r>
              <a:rPr lang="en-US" altLang="el-GR" sz="2000"/>
              <a:t>CD</a:t>
            </a:r>
          </a:p>
          <a:p>
            <a:pPr lvl="1"/>
            <a:r>
              <a:rPr lang="en-US" altLang="el-GR" sz="2000"/>
              <a:t>DVD</a:t>
            </a:r>
          </a:p>
          <a:p>
            <a:r>
              <a:rPr lang="el-GR" altLang="el-GR" sz="2000"/>
              <a:t>Μονάδες φλας</a:t>
            </a:r>
            <a:endParaRPr lang="en-US" altLang="el-GR" sz="2000"/>
          </a:p>
          <a:p>
            <a:endParaRPr lang="en-US" altLang="el-GR" sz="20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02" name="Picture 6" descr="Αποθηκευτικά μέσα (παρουσίαση) | Μαθήματα Πληροφορικής">
            <a:extLst>
              <a:ext uri="{FF2B5EF4-FFF2-40B4-BE49-F238E27FC236}">
                <a16:creationId xmlns:a16="http://schemas.microsoft.com/office/drawing/2014/main" id="{66A36C33-576A-4779-974A-FD8D74D6E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" r="15920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F13D387-3B32-4A02-8447-E0542E95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l-GR" sz="1800"/>
              <a:t>1-</a:t>
            </a:r>
            <a:fld id="{B06F25CB-3F72-4E1F-BAA4-F90C31A33500}" type="slidenum">
              <a:rPr lang="en-US" altLang="el-GR" sz="180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altLang="el-GR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8F2611AB-7C9B-48E8-994B-C88EF6CAB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1.9</a:t>
            </a:r>
            <a:r>
              <a:rPr lang="en-US" altLang="el-GR"/>
              <a:t>  </a:t>
            </a:r>
            <a:r>
              <a:rPr lang="el-GR" altLang="el-GR"/>
              <a:t>Σύστημα αποθήκευσης δίσκου</a:t>
            </a:r>
            <a:endParaRPr lang="en-US" altLang="el-GR"/>
          </a:p>
        </p:txBody>
      </p:sp>
      <p:pic>
        <p:nvPicPr>
          <p:cNvPr id="30724" name="Picture 7" descr="01_09">
            <a:extLst>
              <a:ext uri="{FF2B5EF4-FFF2-40B4-BE49-F238E27FC236}">
                <a16:creationId xmlns:a16="http://schemas.microsoft.com/office/drawing/2014/main" id="{251108A1-8709-43A1-B554-BAC66B0143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796832"/>
            <a:ext cx="8612359" cy="42229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595F33D-8008-40C5-A45C-2AE90B88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B6C0980B-C7F1-4178-8E1D-AFE57C5476DA}" type="slidenum">
              <a:rPr lang="en-US" altLang="el-GR" sz="1000" u="none">
                <a:latin typeface="Arial Unicode MS" pitchFamily="34" charset="-128"/>
              </a:rPr>
              <a:pPr/>
              <a:t>23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80F39524-BDFB-4216-BA64-4277EBCD1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Σχήμα</a:t>
            </a:r>
            <a:r>
              <a:rPr lang="en-US" altLang="el-GR"/>
              <a:t> 1.10  </a:t>
            </a:r>
            <a:r>
              <a:rPr lang="el-GR" altLang="el-GR"/>
              <a:t>Μηχανισμός αποθήκευσης μαγνητικής ταινίας </a:t>
            </a:r>
            <a:endParaRPr lang="en-US" altLang="el-GR"/>
          </a:p>
        </p:txBody>
      </p:sp>
      <p:pic>
        <p:nvPicPr>
          <p:cNvPr id="31748" name="Picture 11" descr="01_11">
            <a:extLst>
              <a:ext uri="{FF2B5EF4-FFF2-40B4-BE49-F238E27FC236}">
                <a16:creationId xmlns:a16="http://schemas.microsoft.com/office/drawing/2014/main" id="{3F873DD0-DB78-4B0C-AD71-1ED347A9D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9277266" cy="4298950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2EDA700-5BCD-4212-940B-F7F443B2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/>
              <a:t>1-</a:t>
            </a:r>
            <a:fld id="{51ECE46E-BCB4-412E-8C78-31893448280F}" type="slidenum">
              <a:rPr lang="en-US" altLang="el-GR"/>
              <a:pPr/>
              <a:t>24</a:t>
            </a:fld>
            <a:endParaRPr lang="en-US" altLang="el-GR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D90D0CB-E5AA-4FA4-866E-FD9556EF7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l-GR" altLang="el-GR" sz="6600"/>
              <a:t>ΤΕΧΝΟΛΟΓΙΑ </a:t>
            </a:r>
            <a:r>
              <a:rPr lang="en-US" altLang="el-GR" sz="6600"/>
              <a:t>CD &amp; DVD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579415A-B2D6-4942-BAC7-E9FBC03247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 eaLnBrk="1" hangingPunct="1"/>
            <a:endParaRPr lang="en-GB" altLang="el-GR" sz="22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083104B-6801-4A38-A286-5BA80425E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 sz="3200"/>
              <a:t>Τι είναι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7A5F88C-423A-4ED6-A4BA-E478D0DCC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 sz="2400"/>
              <a:t>Τ</a:t>
            </a:r>
            <a:r>
              <a:rPr lang="el-GR" altLang="el-GR" sz="2400">
                <a:cs typeface="Arial" panose="020B0604020202020204" pitchFamily="34" charset="0"/>
              </a:rPr>
              <a:t>εχνολογίες αποθήκευσης της ψηφιακής πληροφορίας που χρησιμοποιούν «οπτικές» κεφαλές ανάγνωσης &amp; εγγραφής, </a:t>
            </a:r>
            <a:endParaRPr lang="el-GR" altLang="el-GR" sz="2400"/>
          </a:p>
          <a:p>
            <a:pPr eaLnBrk="1" hangingPunct="1"/>
            <a:r>
              <a:rPr lang="el-GR" altLang="el-GR" sz="2400">
                <a:cs typeface="Arial" panose="020B0604020202020204" pitchFamily="34" charset="0"/>
              </a:rPr>
              <a:t>δηλ. κεφαλές που κάνουν χρήση ακτίνας </a:t>
            </a:r>
            <a:r>
              <a:rPr lang="en-US" altLang="el-GR" sz="2400">
                <a:cs typeface="Arial" panose="020B0604020202020204" pitchFamily="34" charset="0"/>
              </a:rPr>
              <a:t>laser</a:t>
            </a:r>
            <a:r>
              <a:rPr lang="el-GR" altLang="el-GR" sz="2400">
                <a:cs typeface="Arial" panose="020B0604020202020204" pitchFamily="34" charset="0"/>
              </a:rPr>
              <a:t> για να εγγράψουν και να διαβάσουν την πληροφορία</a:t>
            </a:r>
            <a:endParaRPr lang="el-GR" altLang="el-GR" sz="2400"/>
          </a:p>
          <a:p>
            <a:pPr eaLnBrk="1" hangingPunct="1"/>
            <a:endParaRPr lang="el-GR" altLang="el-GR" sz="2400"/>
          </a:p>
          <a:p>
            <a:pPr eaLnBrk="1" hangingPunct="1"/>
            <a:r>
              <a:rPr lang="en-US" altLang="el-GR" sz="2400">
                <a:cs typeface="Arial" panose="020B0604020202020204" pitchFamily="34" charset="0"/>
              </a:rPr>
              <a:t>CD (Compact Disc)</a:t>
            </a:r>
          </a:p>
          <a:p>
            <a:pPr eaLnBrk="1" hangingPunct="1"/>
            <a:r>
              <a:rPr lang="en-US" altLang="el-GR" sz="2400">
                <a:cs typeface="Arial" panose="020B0604020202020204" pitchFamily="34" charset="0"/>
              </a:rPr>
              <a:t>DVD (Digital Versatile Disc)</a:t>
            </a:r>
          </a:p>
          <a:p>
            <a:pPr eaLnBrk="1" hangingPunct="1"/>
            <a:endParaRPr lang="en-US" altLang="el-GR" sz="2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A04526DB-962A-4532-BC82-730892C33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l-GR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DB586A50-824D-462C-A86B-569713C4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8" y="1828800"/>
            <a:ext cx="5614875" cy="4800600"/>
          </a:xfrm>
        </p:spPr>
        <p:txBody>
          <a:bodyPr anchor="ctr">
            <a:normAutofit lnSpcReduction="10000"/>
          </a:bodyPr>
          <a:lstStyle/>
          <a:p>
            <a:pPr eaLnBrk="1" hangingPunct="1">
              <a:defRPr/>
            </a:pPr>
            <a:r>
              <a:rPr lang="el-GR" sz="2400" dirty="0">
                <a:solidFill>
                  <a:srgbClr val="000000"/>
                </a:solidFill>
                <a:cs typeface="Arial" charset="0"/>
              </a:rPr>
              <a:t>Δίσκος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l-GR" sz="2400" dirty="0">
                <a:solidFill>
                  <a:srgbClr val="000000"/>
                </a:solidFill>
                <a:cs typeface="Arial" charset="0"/>
              </a:rPr>
              <a:t>(φέτα κυλίνδρου) 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 lvl="1" eaLnBrk="1" hangingPunct="1">
              <a:defRPr/>
            </a:pPr>
            <a:r>
              <a:rPr lang="el-GR" dirty="0">
                <a:solidFill>
                  <a:srgbClr val="000000"/>
                </a:solidFill>
                <a:cs typeface="Arial" charset="0"/>
              </a:rPr>
              <a:t>με διάμετρο 12 </a:t>
            </a:r>
            <a:r>
              <a:rPr lang="el-GR" dirty="0" err="1">
                <a:solidFill>
                  <a:srgbClr val="000000"/>
                </a:solidFill>
                <a:cs typeface="Arial" charset="0"/>
              </a:rPr>
              <a:t>cm</a:t>
            </a:r>
            <a:r>
              <a:rPr lang="el-GR" dirty="0">
                <a:solidFill>
                  <a:srgbClr val="000000"/>
                </a:solidFill>
                <a:cs typeface="Arial" charset="0"/>
              </a:rPr>
              <a:t> (4,72 ίντσες), πάχος 1,2 </a:t>
            </a:r>
            <a:r>
              <a:rPr lang="el-GR" dirty="0" err="1">
                <a:solidFill>
                  <a:srgbClr val="000000"/>
                </a:solidFill>
                <a:cs typeface="Arial" charset="0"/>
              </a:rPr>
              <a:t>mm</a:t>
            </a:r>
            <a:r>
              <a:rPr lang="el-GR" dirty="0">
                <a:solidFill>
                  <a:srgbClr val="000000"/>
                </a:solidFill>
                <a:cs typeface="Arial" charset="0"/>
              </a:rPr>
              <a:t> και βάρος περίπου 18 </a:t>
            </a:r>
            <a:r>
              <a:rPr lang="el-GR" dirty="0" err="1">
                <a:solidFill>
                  <a:srgbClr val="000000"/>
                </a:solidFill>
                <a:cs typeface="Arial" charset="0"/>
              </a:rPr>
              <a:t>gr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l-GR" dirty="0">
                <a:solidFill>
                  <a:srgbClr val="000000"/>
                </a:solidFill>
                <a:cs typeface="Arial" charset="0"/>
              </a:rPr>
              <a:t>“ψηφιακός”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&amp; </a:t>
            </a:r>
            <a:r>
              <a:rPr lang="el-GR" dirty="0">
                <a:solidFill>
                  <a:srgbClr val="000000"/>
                </a:solidFill>
                <a:cs typeface="Arial" charset="0"/>
              </a:rPr>
              <a:t>“οπτικός”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lvl="1" eaLnBrk="1" hangingPunct="1">
              <a:defRPr/>
            </a:pPr>
            <a:r>
              <a:rPr lang="el-GR" dirty="0">
                <a:solidFill>
                  <a:srgbClr val="000000"/>
                </a:solidFill>
                <a:cs typeface="Arial" charset="0"/>
              </a:rPr>
              <a:t>Σημαντική χωρητικότητα (περίπου 650 MB)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lvl="1" eaLnBrk="1" hangingPunct="1">
              <a:defRPr/>
            </a:pPr>
            <a:r>
              <a:rPr lang="el-GR" dirty="0">
                <a:solidFill>
                  <a:srgbClr val="000000"/>
                </a:solidFill>
                <a:cs typeface="Arial" charset="0"/>
              </a:rPr>
              <a:t>Δυνατότητα για διαπλεκόμενη (</a:t>
            </a:r>
            <a:r>
              <a:rPr lang="el-GR" dirty="0" err="1">
                <a:solidFill>
                  <a:srgbClr val="000000"/>
                </a:solidFill>
                <a:cs typeface="Arial" charset="0"/>
              </a:rPr>
              <a:t>interleaved</a:t>
            </a:r>
            <a:r>
              <a:rPr lang="el-GR" dirty="0">
                <a:solidFill>
                  <a:srgbClr val="000000"/>
                </a:solidFill>
                <a:cs typeface="Arial" charset="0"/>
              </a:rPr>
              <a:t>) αποθήκευση δεδομένων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lvl="1" eaLnBrk="1" hangingPunct="1">
              <a:defRPr/>
            </a:pPr>
            <a:r>
              <a:rPr lang="el-GR" dirty="0">
                <a:solidFill>
                  <a:srgbClr val="000000"/>
                </a:solidFill>
                <a:cs typeface="Arial" charset="0"/>
              </a:rPr>
              <a:t>Μεγάλη διάρκεια ζωής και σταθερότητα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lvl="1" eaLnBrk="1" hangingPunct="1">
              <a:defRPr/>
            </a:pPr>
            <a:r>
              <a:rPr lang="el-GR" dirty="0" err="1">
                <a:solidFill>
                  <a:srgbClr val="000000"/>
                </a:solidFill>
                <a:cs typeface="Arial" charset="0"/>
              </a:rPr>
              <a:t>Mικρό</a:t>
            </a:r>
            <a:r>
              <a:rPr lang="el-GR" dirty="0">
                <a:solidFill>
                  <a:srgbClr val="000000"/>
                </a:solidFill>
                <a:cs typeface="Arial" charset="0"/>
              </a:rPr>
              <a:t> μέγεθος, </a:t>
            </a:r>
            <a:r>
              <a:rPr lang="el-GR" dirty="0" err="1">
                <a:solidFill>
                  <a:srgbClr val="000000"/>
                </a:solidFill>
                <a:cs typeface="Arial" charset="0"/>
              </a:rPr>
              <a:t>μεταφερσιμότητα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lvl="1" eaLnBrk="1" hangingPunct="1">
              <a:defRPr/>
            </a:pPr>
            <a:r>
              <a:rPr lang="el-GR" dirty="0">
                <a:solidFill>
                  <a:srgbClr val="000000"/>
                </a:solidFill>
                <a:cs typeface="Arial" charset="0"/>
              </a:rPr>
              <a:t>Εξαιρετικά χαμηλό κόστος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defRPr/>
            </a:pPr>
            <a:endParaRPr lang="el-GR" sz="1400" dirty="0">
              <a:solidFill>
                <a:srgbClr val="000000"/>
              </a:solidFill>
            </a:endParaRP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821" name="Picture 12" descr="01_10">
            <a:extLst>
              <a:ext uri="{FF2B5EF4-FFF2-40B4-BE49-F238E27FC236}">
                <a16:creationId xmlns:a16="http://schemas.microsoft.com/office/drawing/2014/main" id="{CE62F197-F6D8-4FAA-A763-3A636F706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821" y="2345128"/>
            <a:ext cx="3661831" cy="218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F10854F-C15B-4BEF-B817-49636B16B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904875"/>
            <a:ext cx="8637588" cy="579438"/>
          </a:xfrm>
        </p:spPr>
        <p:txBody>
          <a:bodyPr/>
          <a:lstStyle/>
          <a:p>
            <a:pPr eaLnBrk="1" hangingPunct="1"/>
            <a:r>
              <a:rPr lang="el-GR" altLang="el-GR" sz="3200">
                <a:cs typeface="Arial" panose="020B0604020202020204" pitchFamily="34" charset="0"/>
              </a:rPr>
              <a:t>Φυσική Δομή</a:t>
            </a:r>
            <a:r>
              <a:rPr lang="en-GB" altLang="el-GR" sz="3200">
                <a:cs typeface="Arial" panose="020B0604020202020204" pitchFamily="34" charset="0"/>
              </a:rPr>
              <a:t> </a:t>
            </a:r>
            <a:endParaRPr lang="en-US" altLang="el-GR" sz="3200">
              <a:cs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1E6D9BC-B6DC-415C-A65D-289E68FBA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4" y="1941513"/>
            <a:ext cx="8815387" cy="1416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l-GR" altLang="el-GR" sz="2000">
                <a:cs typeface="Arial" panose="020B0604020202020204" pitchFamily="34" charset="0"/>
              </a:rPr>
              <a:t> βασικό στρώμα</a:t>
            </a:r>
            <a:r>
              <a:rPr lang="el-GR" altLang="el-GR" sz="2000"/>
              <a:t>: </a:t>
            </a:r>
            <a:r>
              <a:rPr lang="el-GR" altLang="el-GR" sz="2000">
                <a:cs typeface="Arial" panose="020B0604020202020204" pitchFamily="34" charset="0"/>
              </a:rPr>
              <a:t>βάση πάχους 1,2 mm από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πολυκαρβονίδιο</a:t>
            </a:r>
            <a:endParaRPr lang="el-GR" altLang="el-GR" sz="20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l-GR" altLang="el-GR" sz="2000">
                <a:cs typeface="Arial" panose="020B0604020202020204" pitchFamily="34" charset="0"/>
              </a:rPr>
              <a:t> επίστρωση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ανακλαστικού υλικού</a:t>
            </a:r>
            <a:r>
              <a:rPr lang="el-GR" altLang="el-GR" sz="2000">
                <a:cs typeface="Arial" panose="020B0604020202020204" pitchFamily="34" charset="0"/>
              </a:rPr>
              <a:t> </a:t>
            </a:r>
            <a:r>
              <a:rPr lang="el-GR" altLang="el-GR" sz="2000"/>
              <a:t>(</a:t>
            </a:r>
            <a:r>
              <a:rPr lang="el-GR" altLang="el-GR" sz="2000">
                <a:cs typeface="Arial" panose="020B0604020202020204" pitchFamily="34" charset="0"/>
              </a:rPr>
              <a:t>στα έτοιμα </a:t>
            </a:r>
            <a:r>
              <a:rPr lang="en-US" altLang="el-GR" sz="2000">
                <a:cs typeface="Arial" panose="020B0604020202020204" pitchFamily="34" charset="0"/>
              </a:rPr>
              <a:t>CD</a:t>
            </a:r>
            <a:r>
              <a:rPr lang="el-GR" altLang="el-GR" sz="2000">
                <a:cs typeface="Arial" panose="020B0604020202020204" pitchFamily="34" charset="0"/>
              </a:rPr>
              <a:t> είναι το αλουμίνιο</a:t>
            </a:r>
            <a:r>
              <a:rPr lang="el-GR" altLang="el-GR" sz="20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altLang="el-GR" sz="2000">
                <a:sym typeface="Wingdings" panose="05000000000000000000" pitchFamily="2" charset="2"/>
              </a:rPr>
              <a:t> </a:t>
            </a:r>
            <a:r>
              <a:rPr lang="el-GR" altLang="el-GR" sz="2000">
                <a:cs typeface="Arial" panose="020B0604020202020204" pitchFamily="34" charset="0"/>
              </a:rPr>
              <a:t>τρίτο στρώμα από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προστατευτικό βερνίκι</a:t>
            </a:r>
            <a:r>
              <a:rPr lang="en-GB" altLang="el-GR" sz="2000"/>
              <a:t> </a:t>
            </a:r>
            <a:r>
              <a:rPr lang="el-GR" altLang="el-GR" sz="2000">
                <a:cs typeface="Arial" panose="020B0604020202020204" pitchFamily="34" charset="0"/>
              </a:rPr>
              <a:t>  </a:t>
            </a:r>
            <a:endParaRPr lang="el-GR" altLang="el-GR" sz="2000"/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9AC03B40-E69D-4CD3-8D8C-A168CBE1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2885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endParaRPr lang="el-GR" altLang="el-GR"/>
          </a:p>
        </p:txBody>
      </p:sp>
      <p:pic>
        <p:nvPicPr>
          <p:cNvPr id="35845" name="Picture 4" descr="pic01">
            <a:extLst>
              <a:ext uri="{FF2B5EF4-FFF2-40B4-BE49-F238E27FC236}">
                <a16:creationId xmlns:a16="http://schemas.microsoft.com/office/drawing/2014/main" id="{A208F6CB-E537-4429-825C-0C5DD74E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84538"/>
            <a:ext cx="51054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9AECFFA-D035-4018-8855-37B6FC4CF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altLang="el-GR" sz="3200"/>
              <a:t>Μορφή </a:t>
            </a:r>
            <a:r>
              <a:rPr lang="el-GR" altLang="el-GR" sz="3200">
                <a:cs typeface="Arial" panose="020B0604020202020204" pitchFamily="34" charset="0"/>
              </a:rPr>
              <a:t>Δεδομένων στο </a:t>
            </a:r>
            <a:r>
              <a:rPr lang="en-US" altLang="el-GR" sz="3200">
                <a:cs typeface="Arial" panose="020B0604020202020204" pitchFamily="34" charset="0"/>
              </a:rPr>
              <a:t>CD</a:t>
            </a:r>
            <a:r>
              <a:rPr lang="en-GB" altLang="el-GR" sz="3200"/>
              <a:t> </a:t>
            </a:r>
            <a:endParaRPr lang="el-GR" altLang="el-GR" sz="32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4D822B5-B35F-445A-B6A0-0C4A3CE97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l-GR" sz="1800">
                <a:cs typeface="Arial" panose="020B0604020202020204" pitchFamily="34" charset="0"/>
              </a:rPr>
              <a:t>Pits</a:t>
            </a:r>
            <a:r>
              <a:rPr lang="el-GR" altLang="el-GR" sz="1800">
                <a:cs typeface="Arial" panose="020B0604020202020204" pitchFamily="34" charset="0"/>
              </a:rPr>
              <a:t> &amp; </a:t>
            </a:r>
            <a:r>
              <a:rPr lang="en-US" altLang="el-GR" sz="1800">
                <a:cs typeface="Arial" panose="020B0604020202020204" pitchFamily="34" charset="0"/>
              </a:rPr>
              <a:t>Lands</a:t>
            </a:r>
            <a:r>
              <a:rPr lang="en-GB" altLang="el-GR" sz="1800"/>
              <a:t> </a:t>
            </a:r>
            <a:endParaRPr lang="el-GR" altLang="el-GR" sz="1800"/>
          </a:p>
        </p:txBody>
      </p:sp>
      <p:pic>
        <p:nvPicPr>
          <p:cNvPr id="12294" name="Picture 6" descr="CDpits">
            <a:extLst>
              <a:ext uri="{FF2B5EF4-FFF2-40B4-BE49-F238E27FC236}">
                <a16:creationId xmlns:a16="http://schemas.microsoft.com/office/drawing/2014/main" id="{BFF775ED-EFF5-4235-8926-69375138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6775"/>
            <a:ext cx="3276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2" name="Group 14">
            <a:extLst>
              <a:ext uri="{FF2B5EF4-FFF2-40B4-BE49-F238E27FC236}">
                <a16:creationId xmlns:a16="http://schemas.microsoft.com/office/drawing/2014/main" id="{4A0EED7B-80F5-4296-AF85-B0E2903FDB9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178300"/>
            <a:ext cx="5105400" cy="2679700"/>
            <a:chOff x="3648" y="2448"/>
            <a:chExt cx="3216" cy="1688"/>
          </a:xfrm>
        </p:grpSpPr>
        <p:pic>
          <p:nvPicPr>
            <p:cNvPr id="36871" name="Picture 11" descr="pic01">
              <a:extLst>
                <a:ext uri="{FF2B5EF4-FFF2-40B4-BE49-F238E27FC236}">
                  <a16:creationId xmlns:a16="http://schemas.microsoft.com/office/drawing/2014/main" id="{3918E506-27D0-4EE5-93DF-A261FBB8F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3216" cy="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2" name="Text Box 12">
              <a:extLst>
                <a:ext uri="{FF2B5EF4-FFF2-40B4-BE49-F238E27FC236}">
                  <a16:creationId xmlns:a16="http://schemas.microsoft.com/office/drawing/2014/main" id="{5A745219-6B76-4BB3-A9E1-E8F131AA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846"/>
              <a:ext cx="2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/>
              <a:r>
                <a:rPr lang="el-GR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00100100</a:t>
              </a:r>
              <a:r>
                <a:rPr lang="en-US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l-GR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1000100</a:t>
              </a:r>
              <a:r>
                <a:rPr lang="en-US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l-GR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1001000</a:t>
              </a:r>
              <a:r>
                <a:rPr lang="en-US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l-GR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1000100</a:t>
              </a:r>
              <a:r>
                <a:rPr lang="en-US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l-GR" altLang="el-GR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1001000</a:t>
              </a:r>
              <a:endParaRPr lang="en-GB" altLang="el-GR" sz="16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2301" name="Picture 13" descr="skima10-4">
            <a:extLst>
              <a:ext uri="{FF2B5EF4-FFF2-40B4-BE49-F238E27FC236}">
                <a16:creationId xmlns:a16="http://schemas.microsoft.com/office/drawing/2014/main" id="{04983711-67B5-4D5B-BE64-73FDE2EEE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90600"/>
            <a:ext cx="3505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DA7ED54-DF74-47E7-B707-9D30B71F7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l-GR" altLang="el-GR" sz="3700"/>
              <a:t>Κεφάλαιο</a:t>
            </a:r>
            <a:r>
              <a:rPr lang="en-US" altLang="el-GR" sz="3700"/>
              <a:t> 1:  </a:t>
            </a:r>
            <a:r>
              <a:rPr lang="el-GR" altLang="el-GR" sz="3700"/>
              <a:t>Αποθήκευση δεδομένων </a:t>
            </a:r>
            <a:r>
              <a:rPr lang="en-US" altLang="el-GR" sz="3700"/>
              <a:t>(</a:t>
            </a:r>
            <a:r>
              <a:rPr lang="el-GR" altLang="el-GR" sz="3700"/>
              <a:t>συνέχεια</a:t>
            </a:r>
            <a:r>
              <a:rPr lang="en-US" altLang="el-GR" sz="3700"/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Rectangle 3">
            <a:extLst>
              <a:ext uri="{FF2B5EF4-FFF2-40B4-BE49-F238E27FC236}">
                <a16:creationId xmlns:a16="http://schemas.microsoft.com/office/drawing/2014/main" id="{50F01EE2-6388-4159-BCA7-E5E0F7B5C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altLang="el-GR" sz="1800"/>
              <a:t>1.6 </a:t>
            </a:r>
            <a:r>
              <a:rPr lang="el-GR" altLang="el-GR" sz="1800"/>
              <a:t>Αποθήκευση ακεραίων </a:t>
            </a:r>
            <a:endParaRPr lang="en-US" altLang="el-GR" sz="1800"/>
          </a:p>
          <a:p>
            <a:r>
              <a:rPr lang="en-US" altLang="el-GR" sz="1800"/>
              <a:t>1.7 </a:t>
            </a:r>
            <a:r>
              <a:rPr lang="el-GR" altLang="el-GR" sz="1800"/>
              <a:t>Αποθήκευση κλασμάτων </a:t>
            </a:r>
            <a:endParaRPr lang="en-US" altLang="el-GR" sz="1800"/>
          </a:p>
          <a:p>
            <a:r>
              <a:rPr lang="en-US" altLang="el-GR" sz="1800"/>
              <a:t>1.8 </a:t>
            </a:r>
            <a:r>
              <a:rPr lang="el-GR" altLang="el-GR" sz="1800"/>
              <a:t>Συμπίεση δεδομένων </a:t>
            </a:r>
            <a:endParaRPr lang="en-US" altLang="el-GR" sz="1800"/>
          </a:p>
          <a:p>
            <a:r>
              <a:rPr lang="en-US" altLang="el-GR" sz="1800"/>
              <a:t>1.9 </a:t>
            </a:r>
            <a:r>
              <a:rPr lang="el-GR" altLang="el-GR" sz="1800"/>
              <a:t>Σφάλματα επικοινωνίας </a:t>
            </a:r>
            <a:endParaRPr lang="en-US" altLang="el-GR" sz="1800"/>
          </a:p>
          <a:p>
            <a:endParaRPr lang="en-US" altLang="el-GR" sz="1800"/>
          </a:p>
        </p:txBody>
      </p:sp>
      <p:pic>
        <p:nvPicPr>
          <p:cNvPr id="8198" name="Picture 6" descr="Hamming Code | Error detection - YouTube">
            <a:extLst>
              <a:ext uri="{FF2B5EF4-FFF2-40B4-BE49-F238E27FC236}">
                <a16:creationId xmlns:a16="http://schemas.microsoft.com/office/drawing/2014/main" id="{A9CB5E26-B23F-496A-9AB5-89A15FFF9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0" r="30919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 descr="skima10-5b">
            <a:extLst>
              <a:ext uri="{FF2B5EF4-FFF2-40B4-BE49-F238E27FC236}">
                <a16:creationId xmlns:a16="http://schemas.microsoft.com/office/drawing/2014/main" id="{A328A2FD-9E21-413E-B734-D64CE410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434340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skima10-5a">
            <a:extLst>
              <a:ext uri="{FF2B5EF4-FFF2-40B4-BE49-F238E27FC236}">
                <a16:creationId xmlns:a16="http://schemas.microsoft.com/office/drawing/2014/main" id="{19223049-AB0E-4F46-BF3E-16EC0E24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95601"/>
            <a:ext cx="46482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20AB91D-0CCD-4E41-8655-0EE390FEF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Aποθήκευση Δεδομένων και Xωρητικότητα</a:t>
            </a:r>
            <a:r>
              <a:rPr lang="en-GB" altLang="el-GR"/>
              <a:t> </a:t>
            </a:r>
            <a:endParaRPr lang="en-US" altLang="el-GR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8AF92A0-F7A0-4FED-AD2B-4BDD7524D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l-GR" altLang="el-GR" dirty="0" err="1"/>
              <a:t>Tο</a:t>
            </a:r>
            <a:r>
              <a:rPr lang="el-GR" altLang="el-GR" dirty="0"/>
              <a:t> πόσα ακριβώς δεδομένα θα χωρέσει ένας ψηφιακός δίσκος εξαρτάται από δύο βασικούς παράγοντες: </a:t>
            </a:r>
            <a:endParaRPr lang="en-US" altLang="el-GR" dirty="0"/>
          </a:p>
          <a:p>
            <a:pPr lvl="1"/>
            <a:r>
              <a:rPr lang="el-GR" altLang="el-GR" dirty="0" err="1"/>
              <a:t>Tο</a:t>
            </a:r>
            <a:r>
              <a:rPr lang="el-GR" altLang="el-GR" dirty="0"/>
              <a:t> πλήθος των τομέων (</a:t>
            </a:r>
            <a:r>
              <a:rPr lang="el-GR" altLang="el-GR" dirty="0" err="1"/>
              <a:t>sectors</a:t>
            </a:r>
            <a:r>
              <a:rPr lang="el-GR" altLang="el-GR" dirty="0"/>
              <a:t>) στο δίσκο και </a:t>
            </a:r>
            <a:endParaRPr lang="en-US" altLang="el-GR" dirty="0"/>
          </a:p>
          <a:p>
            <a:pPr lvl="1"/>
            <a:r>
              <a:rPr lang="el-GR" altLang="el-GR" dirty="0" err="1"/>
              <a:t>Tον</a:t>
            </a:r>
            <a:r>
              <a:rPr lang="el-GR" altLang="el-GR" dirty="0"/>
              <a:t> τρόπο (</a:t>
            </a:r>
            <a:r>
              <a:rPr lang="el-GR" altLang="el-GR" dirty="0" err="1"/>
              <a:t>mode</a:t>
            </a:r>
            <a:r>
              <a:rPr lang="el-GR" altLang="el-GR" dirty="0"/>
              <a:t>) εγγραφής των δεδομένων.</a:t>
            </a:r>
            <a:r>
              <a:rPr lang="en-GB" altLang="el-GR" dirty="0"/>
              <a:t> </a:t>
            </a:r>
            <a:endParaRPr lang="en-US" altLang="el-GR" dirty="0"/>
          </a:p>
          <a:p>
            <a:endParaRPr lang="en-US" altLang="el-GR" dirty="0"/>
          </a:p>
          <a:p>
            <a:r>
              <a:rPr lang="en-US" altLang="el-GR" dirty="0"/>
              <a:t>H </a:t>
            </a:r>
            <a:r>
              <a:rPr lang="el-GR" altLang="el-GR" dirty="0"/>
              <a:t>χωρητικότητα ενός CD 74 </a:t>
            </a:r>
            <a:r>
              <a:rPr lang="en-US" altLang="el-GR" dirty="0"/>
              <a:t>min </a:t>
            </a:r>
            <a:r>
              <a:rPr lang="el-GR" altLang="el-GR" dirty="0"/>
              <a:t>με ρυθμό ανάγνωσης 75 τομείς/</a:t>
            </a:r>
            <a:r>
              <a:rPr lang="el-GR" altLang="el-GR" dirty="0" err="1"/>
              <a:t>sec</a:t>
            </a:r>
            <a:r>
              <a:rPr lang="en-GB" altLang="el-GR" dirty="0"/>
              <a:t> </a:t>
            </a:r>
            <a:r>
              <a:rPr lang="el-GR" altLang="el-GR" dirty="0"/>
              <a:t>είναι: </a:t>
            </a:r>
          </a:p>
          <a:p>
            <a:r>
              <a:rPr lang="el-GR" altLang="el-GR" dirty="0"/>
              <a:t>75 τομείς/</a:t>
            </a:r>
            <a:r>
              <a:rPr lang="el-GR" altLang="el-GR" dirty="0" err="1"/>
              <a:t>sec</a:t>
            </a:r>
            <a:r>
              <a:rPr lang="el-GR" altLang="el-GR" dirty="0"/>
              <a:t> x 74 </a:t>
            </a:r>
            <a:r>
              <a:rPr lang="el-GR" altLang="el-GR" dirty="0" err="1"/>
              <a:t>min</a:t>
            </a:r>
            <a:r>
              <a:rPr lang="el-GR" altLang="el-GR" dirty="0"/>
              <a:t> x 60 </a:t>
            </a:r>
            <a:r>
              <a:rPr lang="el-GR" altLang="el-GR" dirty="0" err="1"/>
              <a:t>sec</a:t>
            </a:r>
            <a:r>
              <a:rPr lang="el-GR" altLang="el-GR" dirty="0"/>
              <a:t> = 333.000 τομείς</a:t>
            </a:r>
            <a:r>
              <a:rPr lang="en-GB" altLang="el-GR" dirty="0"/>
              <a:t> </a:t>
            </a:r>
            <a:endParaRPr lang="el-GR" altLang="el-G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7C0F8CD-28EC-41DA-8213-F21EB95DA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842963"/>
            <a:ext cx="8637588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l-GR"/>
              <a:t>Mode 1 &amp; Mode 2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3FA8834-2023-4B67-9A40-0366A5401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4" y="1941514"/>
            <a:ext cx="8815387" cy="4916487"/>
          </a:xfrm>
        </p:spPr>
        <p:txBody>
          <a:bodyPr/>
          <a:lstStyle/>
          <a:p>
            <a:pPr eaLnBrk="1" hangingPunct="1"/>
            <a:r>
              <a:rPr lang="en-US" altLang="el-GR" sz="2400">
                <a:solidFill>
                  <a:schemeClr val="tx2"/>
                </a:solidFill>
              </a:rPr>
              <a:t>Mode 1</a:t>
            </a: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</a:rPr>
              <a:t>E</a:t>
            </a:r>
            <a:r>
              <a:rPr lang="el-GR" altLang="el-GR" sz="2000">
                <a:cs typeface="Arial" panose="020B0604020202020204" pitchFamily="34" charset="0"/>
              </a:rPr>
              <a:t>γγραφή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κρίσιμων</a:t>
            </a:r>
            <a:r>
              <a:rPr lang="el-GR" altLang="el-GR" sz="2000">
                <a:cs typeface="Arial" panose="020B0604020202020204" pitchFamily="34" charset="0"/>
              </a:rPr>
              <a:t> πληροφοριών (π.χ. προγράμματα &amp; δεδομένα, διευθύνσεις τομέων) </a:t>
            </a:r>
            <a:endParaRPr lang="en-US" altLang="el-GR" sz="2000">
              <a:cs typeface="Arial" panose="020B0604020202020204" pitchFamily="34" charset="0"/>
            </a:endParaRPr>
          </a:p>
          <a:p>
            <a:pPr lvl="1" eaLnBrk="1" hangingPunct="1"/>
            <a:r>
              <a:rPr lang="el-GR" altLang="el-GR" sz="2000"/>
              <a:t>Έ</a:t>
            </a:r>
            <a:r>
              <a:rPr lang="el-GR" altLang="el-GR" sz="2000">
                <a:cs typeface="Arial" panose="020B0604020202020204" pitchFamily="34" charset="0"/>
              </a:rPr>
              <a:t>λεγχοι ορθότητας αυστηρότεροι</a:t>
            </a:r>
            <a:r>
              <a:rPr lang="en-US" altLang="el-GR" sz="2000">
                <a:cs typeface="Arial" panose="020B0604020202020204" pitchFamily="34" charset="0"/>
              </a:rPr>
              <a:t> </a:t>
            </a:r>
            <a:r>
              <a:rPr lang="en-US" altLang="el-GR" sz="2000"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l-GR" altLang="el-GR" sz="2000"/>
              <a:t>Π</a:t>
            </a:r>
            <a:r>
              <a:rPr lang="el-GR" altLang="el-GR" sz="2000">
                <a:cs typeface="Arial" panose="020B0604020202020204" pitchFamily="34" charset="0"/>
              </a:rPr>
              <a:t>ερισσότερα bytes για επιπρόσθετο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κώδικα διόρθωσης</a:t>
            </a:r>
            <a:r>
              <a:rPr lang="el-GR" altLang="el-GR" sz="2000">
                <a:cs typeface="Arial" panose="020B0604020202020204" pitchFamily="34" charset="0"/>
              </a:rPr>
              <a:t> </a:t>
            </a:r>
            <a:r>
              <a:rPr lang="el-GR" altLang="el-GR" sz="2000">
                <a:solidFill>
                  <a:schemeClr val="tx2"/>
                </a:solidFill>
              </a:rPr>
              <a:t>λαθών</a:t>
            </a:r>
            <a:r>
              <a:rPr lang="el-GR" altLang="el-GR" sz="2000"/>
              <a:t> </a:t>
            </a:r>
            <a:r>
              <a:rPr lang="el-GR" altLang="el-GR" sz="2000">
                <a:cs typeface="Arial" panose="020B0604020202020204" pitchFamily="34" charset="0"/>
              </a:rPr>
              <a:t>(κώδικας EDC /ECC)</a:t>
            </a:r>
            <a:endParaRPr lang="en-US" altLang="el-GR" sz="20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/>
              <a:t>Data Bytes = 2048  &amp;   EDC/ECC = 288</a:t>
            </a:r>
            <a:endParaRPr lang="el-GR" altLang="el-GR" sz="2000"/>
          </a:p>
          <a:p>
            <a:pPr lvl="1" eaLnBrk="1" hangingPunct="1"/>
            <a:endParaRPr lang="el-GR" altLang="el-GR" sz="2000"/>
          </a:p>
          <a:p>
            <a:pPr eaLnBrk="1" hangingPunct="1"/>
            <a:r>
              <a:rPr lang="en-US" altLang="el-GR" sz="2400">
                <a:solidFill>
                  <a:schemeClr val="tx2"/>
                </a:solidFill>
              </a:rPr>
              <a:t>Mode 2</a:t>
            </a: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</a:rPr>
              <a:t>A</a:t>
            </a:r>
            <a:r>
              <a:rPr lang="el-GR" altLang="el-GR" sz="2000">
                <a:cs typeface="Arial" panose="020B0604020202020204" pitchFamily="34" charset="0"/>
              </a:rPr>
              <a:t>ποθήκευση πληροφοριών όπου η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ανοχή στα λάθη</a:t>
            </a:r>
            <a:r>
              <a:rPr lang="el-GR" altLang="el-GR" sz="2000">
                <a:cs typeface="Arial" panose="020B0604020202020204" pitchFamily="34" charset="0"/>
              </a:rPr>
              <a:t> είναι μεγαλύτερη. </a:t>
            </a:r>
            <a:endParaRPr lang="en-US" altLang="el-GR" sz="20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</a:rPr>
              <a:t>O</a:t>
            </a:r>
            <a:r>
              <a:rPr lang="el-GR" altLang="el-GR" sz="2000">
                <a:cs typeface="Arial" panose="020B0604020202020204" pitchFamily="34" charset="0"/>
              </a:rPr>
              <a:t>πτικοακουστική πληροφορία όπου πχ. μερικά λανθασμένα bit δεν είναι σημαντικά</a:t>
            </a:r>
            <a:endParaRPr lang="en-US" altLang="el-GR" sz="20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/>
              <a:t>Data Bytes = 2336  &amp;   EDC/ECC = 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68C1B6-2195-45BC-9CF0-E311096DB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842963"/>
            <a:ext cx="8637588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/>
              <a:t>Χωρητικότητα </a:t>
            </a:r>
            <a:r>
              <a:rPr lang="en-US" altLang="el-GR"/>
              <a:t>CD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EA186B-9768-48F3-9725-029E37B6C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3" y="1941514"/>
            <a:ext cx="8208962" cy="1563687"/>
          </a:xfrm>
        </p:spPr>
        <p:txBody>
          <a:bodyPr/>
          <a:lstStyle/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σε </a:t>
            </a:r>
            <a:r>
              <a:rPr lang="en-US" altLang="el-GR" sz="2000">
                <a:cs typeface="Arial" panose="020B0604020202020204" pitchFamily="34" charset="0"/>
              </a:rPr>
              <a:t>mode</a:t>
            </a:r>
            <a:r>
              <a:rPr lang="el-GR" altLang="el-GR" sz="2000">
                <a:cs typeface="Arial" panose="020B0604020202020204" pitchFamily="34" charset="0"/>
              </a:rPr>
              <a:t>1: 330000 τομείς </a:t>
            </a:r>
            <a:r>
              <a:rPr lang="en-US" altLang="el-GR" sz="2000">
                <a:cs typeface="Arial" panose="020B0604020202020204" pitchFamily="34" charset="0"/>
              </a:rPr>
              <a:t>x</a:t>
            </a:r>
            <a:r>
              <a:rPr lang="el-GR" altLang="el-GR" sz="2000">
                <a:cs typeface="Arial" panose="020B0604020202020204" pitchFamily="34" charset="0"/>
              </a:rPr>
              <a:t> 2048 </a:t>
            </a:r>
            <a:r>
              <a:rPr lang="en-US" altLang="el-GR" sz="2000">
                <a:cs typeface="Arial" panose="020B0604020202020204" pitchFamily="34" charset="0"/>
              </a:rPr>
              <a:t>bytes</a:t>
            </a:r>
            <a:r>
              <a:rPr lang="el-GR" altLang="el-GR" sz="2000">
                <a:cs typeface="Arial" panose="020B0604020202020204" pitchFamily="34" charset="0"/>
              </a:rPr>
              <a:t>/τομέα =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645</a:t>
            </a:r>
            <a:r>
              <a:rPr lang="el-GR" altLang="el-GR" sz="2000">
                <a:cs typeface="Arial" panose="020B0604020202020204" pitchFamily="34" charset="0"/>
              </a:rPr>
              <a:t> ΜΒ</a:t>
            </a:r>
            <a:r>
              <a:rPr lang="en-GB" altLang="el-GR" sz="2000"/>
              <a:t> </a:t>
            </a:r>
            <a:endParaRPr lang="en-US" altLang="el-GR" sz="2000"/>
          </a:p>
          <a:p>
            <a:pPr eaLnBrk="1" hangingPunct="1"/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σε </a:t>
            </a:r>
            <a:r>
              <a:rPr lang="en-US" altLang="el-GR" sz="2000">
                <a:cs typeface="Arial" panose="020B0604020202020204" pitchFamily="34" charset="0"/>
              </a:rPr>
              <a:t>mode</a:t>
            </a:r>
            <a:r>
              <a:rPr lang="el-GR" altLang="el-GR" sz="2000">
                <a:cs typeface="Arial" panose="020B0604020202020204" pitchFamily="34" charset="0"/>
              </a:rPr>
              <a:t>2: 330000 τομείς </a:t>
            </a:r>
            <a:r>
              <a:rPr lang="en-US" altLang="el-GR" sz="2000">
                <a:cs typeface="Arial" panose="020B0604020202020204" pitchFamily="34" charset="0"/>
              </a:rPr>
              <a:t>x</a:t>
            </a:r>
            <a:r>
              <a:rPr lang="el-GR" altLang="el-GR" sz="2000">
                <a:cs typeface="Arial" panose="020B0604020202020204" pitchFamily="34" charset="0"/>
              </a:rPr>
              <a:t> 2336 </a:t>
            </a:r>
            <a:r>
              <a:rPr lang="en-US" altLang="el-GR" sz="2000">
                <a:cs typeface="Arial" panose="020B0604020202020204" pitchFamily="34" charset="0"/>
              </a:rPr>
              <a:t>bytes</a:t>
            </a:r>
            <a:r>
              <a:rPr lang="el-GR" altLang="el-GR" sz="2000">
                <a:cs typeface="Arial" panose="020B0604020202020204" pitchFamily="34" charset="0"/>
              </a:rPr>
              <a:t>/τομέα =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735</a:t>
            </a:r>
            <a:r>
              <a:rPr lang="el-GR" altLang="el-GR" sz="2000">
                <a:cs typeface="Arial" panose="020B0604020202020204" pitchFamily="34" charset="0"/>
              </a:rPr>
              <a:t> ΜΒ</a:t>
            </a:r>
            <a:r>
              <a:rPr lang="en-GB" altLang="el-GR" sz="2000"/>
              <a:t> </a:t>
            </a:r>
            <a:endParaRPr lang="en-US" altLang="el-GR" sz="2000"/>
          </a:p>
        </p:txBody>
      </p:sp>
      <p:grpSp>
        <p:nvGrpSpPr>
          <p:cNvPr id="40964" name="Group 42">
            <a:extLst>
              <a:ext uri="{FF2B5EF4-FFF2-40B4-BE49-F238E27FC236}">
                <a16:creationId xmlns:a16="http://schemas.microsoft.com/office/drawing/2014/main" id="{FFAF4727-7AD0-4FC9-AA99-F11D08F1D30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505200"/>
            <a:ext cx="8839200" cy="2743200"/>
            <a:chOff x="-3" y="-3"/>
            <a:chExt cx="3758" cy="1638"/>
          </a:xfrm>
        </p:grpSpPr>
        <p:grpSp>
          <p:nvGrpSpPr>
            <p:cNvPr id="40965" name="Group 40">
              <a:extLst>
                <a:ext uri="{FF2B5EF4-FFF2-40B4-BE49-F238E27FC236}">
                  <a16:creationId xmlns:a16="http://schemas.microsoft.com/office/drawing/2014/main" id="{26780AE9-9D01-4B12-8141-11732B569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752" cy="1632"/>
              <a:chOff x="0" y="0"/>
              <a:chExt cx="3752" cy="1632"/>
            </a:xfrm>
          </p:grpSpPr>
          <p:grpSp>
            <p:nvGrpSpPr>
              <p:cNvPr id="40967" name="Group 17">
                <a:extLst>
                  <a:ext uri="{FF2B5EF4-FFF2-40B4-BE49-F238E27FC236}">
                    <a16:creationId xmlns:a16="http://schemas.microsoft.com/office/drawing/2014/main" id="{A8B5E13B-BDB7-4F55-842B-9E5428D4F4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18" cy="576"/>
                <a:chOff x="0" y="0"/>
                <a:chExt cx="518" cy="576"/>
              </a:xfrm>
            </p:grpSpPr>
            <p:sp>
              <p:nvSpPr>
                <p:cNvPr id="41001" name="Rectangle 4">
                  <a:extLst>
                    <a:ext uri="{FF2B5EF4-FFF2-40B4-BE49-F238E27FC236}">
                      <a16:creationId xmlns:a16="http://schemas.microsoft.com/office/drawing/2014/main" id="{ACFC3969-E297-47F8-9495-2552790C4E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l-GR" altLang="el-GR" sz="1400" b="1">
                      <a:latin typeface="Arial Unicode MS" pitchFamily="34" charset="-128"/>
                      <a:cs typeface="Arial" panose="020B0604020202020204" pitchFamily="34" charset="0"/>
                    </a:rPr>
                    <a:t>Mode</a:t>
                  </a:r>
                </a:p>
                <a:p>
                  <a:endParaRPr lang="el-GR" altLang="el-GR" sz="1400"/>
                </a:p>
              </p:txBody>
            </p:sp>
            <p:sp>
              <p:nvSpPr>
                <p:cNvPr id="41002" name="Rectangle 16">
                  <a:extLst>
                    <a:ext uri="{FF2B5EF4-FFF2-40B4-BE49-F238E27FC236}">
                      <a16:creationId xmlns:a16="http://schemas.microsoft.com/office/drawing/2014/main" id="{B3ADD503-3DCB-4A4B-9C13-9826BF94B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68" name="Group 19">
                <a:extLst>
                  <a:ext uri="{FF2B5EF4-FFF2-40B4-BE49-F238E27FC236}">
                    <a16:creationId xmlns:a16="http://schemas.microsoft.com/office/drawing/2014/main" id="{50B486DC-FB20-4742-B55D-78B9516A5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0"/>
                <a:ext cx="662" cy="576"/>
                <a:chOff x="518" y="0"/>
                <a:chExt cx="662" cy="576"/>
              </a:xfrm>
            </p:grpSpPr>
            <p:sp>
              <p:nvSpPr>
                <p:cNvPr id="40999" name="Rectangle 5">
                  <a:extLst>
                    <a:ext uri="{FF2B5EF4-FFF2-40B4-BE49-F238E27FC236}">
                      <a16:creationId xmlns:a16="http://schemas.microsoft.com/office/drawing/2014/main" id="{C529197F-0EE2-4C7B-B703-2188E12FE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n-US" altLang="el-GR" sz="1400" b="1">
                      <a:latin typeface="Arial Unicode MS" pitchFamily="34" charset="-128"/>
                    </a:rPr>
                    <a:t>bytes</a:t>
                  </a:r>
                  <a:r>
                    <a:rPr lang="el-GR" altLang="el-GR" sz="1400" b="1">
                      <a:latin typeface="Arial Unicode MS" pitchFamily="34" charset="-128"/>
                    </a:rPr>
                    <a:t> δεδομένων </a:t>
                  </a:r>
                  <a:endParaRPr lang="el-GR" altLang="el-GR" sz="1400">
                    <a:latin typeface="Arial Unicode MS" pitchFamily="34" charset="-128"/>
                  </a:endParaRPr>
                </a:p>
                <a:p>
                  <a:endParaRPr lang="el-GR" altLang="el-GR" sz="1400"/>
                </a:p>
              </p:txBody>
            </p:sp>
            <p:sp>
              <p:nvSpPr>
                <p:cNvPr id="41000" name="Rectangle 18">
                  <a:extLst>
                    <a:ext uri="{FF2B5EF4-FFF2-40B4-BE49-F238E27FC236}">
                      <a16:creationId xmlns:a16="http://schemas.microsoft.com/office/drawing/2014/main" id="{E69E4AE8-08CA-4B11-BFB0-79F23FC51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66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69" name="Group 21">
                <a:extLst>
                  <a:ext uri="{FF2B5EF4-FFF2-40B4-BE49-F238E27FC236}">
                    <a16:creationId xmlns:a16="http://schemas.microsoft.com/office/drawing/2014/main" id="{8EB6DC28-9C56-4729-9010-94655BE41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0"/>
                <a:ext cx="1094" cy="576"/>
                <a:chOff x="1180" y="0"/>
                <a:chExt cx="1094" cy="576"/>
              </a:xfrm>
            </p:grpSpPr>
            <p:sp>
              <p:nvSpPr>
                <p:cNvPr id="40997" name="Rectangle 6">
                  <a:extLst>
                    <a:ext uri="{FF2B5EF4-FFF2-40B4-BE49-F238E27FC236}">
                      <a16:creationId xmlns:a16="http://schemas.microsoft.com/office/drawing/2014/main" id="{A9C08D4A-A900-4033-AE30-F0032C780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0"/>
                  <a:ext cx="1008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n-US" altLang="el-GR" sz="1400" b="1">
                      <a:latin typeface="Arial Unicode MS" pitchFamily="34" charset="-128"/>
                    </a:rPr>
                    <a:t>bytes</a:t>
                  </a:r>
                  <a:r>
                    <a:rPr lang="el-GR" altLang="el-GR" sz="1400" b="1">
                      <a:latin typeface="Arial Unicode MS" pitchFamily="34" charset="-128"/>
                    </a:rPr>
                    <a:t> για Κώδικα Διόρθωσης Σφαλμάτων</a:t>
                  </a:r>
                  <a:endParaRPr lang="el-GR" altLang="el-GR" sz="1400">
                    <a:latin typeface="Arial Unicode MS" pitchFamily="34" charset="-128"/>
                  </a:endParaRPr>
                </a:p>
                <a:p>
                  <a:r>
                    <a:rPr lang="el-GR" altLang="el-GR" sz="1400" b="1">
                      <a:latin typeface="Arial Unicode MS" pitchFamily="34" charset="-128"/>
                    </a:rPr>
                    <a:t>(</a:t>
                  </a:r>
                  <a:r>
                    <a:rPr lang="en-US" altLang="el-GR" sz="1400" b="1">
                      <a:latin typeface="Arial Unicode MS" pitchFamily="34" charset="-128"/>
                    </a:rPr>
                    <a:t>EDC</a:t>
                  </a:r>
                  <a:r>
                    <a:rPr lang="el-GR" altLang="el-GR" sz="1400" b="1">
                      <a:latin typeface="Arial Unicode MS" pitchFamily="34" charset="-128"/>
                    </a:rPr>
                    <a:t>/</a:t>
                  </a:r>
                  <a:r>
                    <a:rPr lang="en-US" altLang="el-GR" sz="1400" b="1">
                      <a:latin typeface="Arial Unicode MS" pitchFamily="34" charset="-128"/>
                    </a:rPr>
                    <a:t>ECC</a:t>
                  </a:r>
                  <a:r>
                    <a:rPr lang="el-GR" altLang="el-GR" sz="1400" b="1">
                      <a:latin typeface="Arial Unicode MS" pitchFamily="34" charset="-128"/>
                    </a:rPr>
                    <a:t>)</a:t>
                  </a:r>
                  <a:endParaRPr lang="el-GR" altLang="el-GR" sz="1400">
                    <a:latin typeface="Arial Unicode MS" pitchFamily="34" charset="-128"/>
                  </a:endParaRPr>
                </a:p>
                <a:p>
                  <a:endParaRPr lang="el-GR" altLang="el-GR" sz="1400"/>
                </a:p>
              </p:txBody>
            </p:sp>
            <p:sp>
              <p:nvSpPr>
                <p:cNvPr id="40998" name="Rectangle 20">
                  <a:extLst>
                    <a:ext uri="{FF2B5EF4-FFF2-40B4-BE49-F238E27FC236}">
                      <a16:creationId xmlns:a16="http://schemas.microsoft.com/office/drawing/2014/main" id="{EED7A154-97C5-40B7-9117-7E5AF1375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0"/>
                  <a:ext cx="1094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0" name="Group 23">
                <a:extLst>
                  <a:ext uri="{FF2B5EF4-FFF2-40B4-BE49-F238E27FC236}">
                    <a16:creationId xmlns:a16="http://schemas.microsoft.com/office/drawing/2014/main" id="{119BF5F8-D28E-48BE-A345-C104E04E5E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4" y="0"/>
                <a:ext cx="1478" cy="576"/>
                <a:chOff x="2274" y="0"/>
                <a:chExt cx="1478" cy="576"/>
              </a:xfrm>
            </p:grpSpPr>
            <p:sp>
              <p:nvSpPr>
                <p:cNvPr id="40995" name="Rectangle 7">
                  <a:extLst>
                    <a:ext uri="{FF2B5EF4-FFF2-40B4-BE49-F238E27FC236}">
                      <a16:creationId xmlns:a16="http://schemas.microsoft.com/office/drawing/2014/main" id="{3C502764-3FF9-49BB-8AD3-2E1989886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0"/>
                  <a:ext cx="139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l-GR" altLang="el-GR" sz="1400" b="1">
                      <a:latin typeface="Arial Unicode MS" pitchFamily="34" charset="-128"/>
                    </a:rPr>
                    <a:t>Περιεχόμενο</a:t>
                  </a:r>
                  <a:endParaRPr lang="el-GR" altLang="el-GR" sz="1400">
                    <a:latin typeface="Arial Unicode MS" pitchFamily="34" charset="-128"/>
                  </a:endParaRPr>
                </a:p>
                <a:p>
                  <a:endParaRPr lang="el-GR" altLang="el-GR" sz="1400"/>
                </a:p>
              </p:txBody>
            </p:sp>
            <p:sp>
              <p:nvSpPr>
                <p:cNvPr id="40996" name="Rectangle 22">
                  <a:extLst>
                    <a:ext uri="{FF2B5EF4-FFF2-40B4-BE49-F238E27FC236}">
                      <a16:creationId xmlns:a16="http://schemas.microsoft.com/office/drawing/2014/main" id="{4BB7D1E1-003B-47BA-91B1-0AAE169C2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0"/>
                  <a:ext cx="1478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1" name="Group 25">
                <a:extLst>
                  <a:ext uri="{FF2B5EF4-FFF2-40B4-BE49-F238E27FC236}">
                    <a16:creationId xmlns:a16="http://schemas.microsoft.com/office/drawing/2014/main" id="{6B199693-C419-4BEE-A67F-E7BD6E4CE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76"/>
                <a:ext cx="518" cy="576"/>
                <a:chOff x="0" y="576"/>
                <a:chExt cx="518" cy="576"/>
              </a:xfrm>
            </p:grpSpPr>
            <p:sp>
              <p:nvSpPr>
                <p:cNvPr id="40993" name="Rectangle 8">
                  <a:extLst>
                    <a:ext uri="{FF2B5EF4-FFF2-40B4-BE49-F238E27FC236}">
                      <a16:creationId xmlns:a16="http://schemas.microsoft.com/office/drawing/2014/main" id="{77B2EC41-FBEE-4777-BB89-FC3ED6449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576"/>
                  <a:ext cx="43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l-GR" altLang="el-GR" sz="1400" b="1">
                      <a:latin typeface="Arial Unicode MS" pitchFamily="34" charset="-128"/>
                      <a:cs typeface="Arial" panose="020B0604020202020204" pitchFamily="34" charset="0"/>
                    </a:rPr>
                    <a:t>1</a:t>
                  </a:r>
                </a:p>
                <a:p>
                  <a:endParaRPr lang="el-GR" altLang="el-GR" sz="1400"/>
                </a:p>
              </p:txBody>
            </p:sp>
            <p:sp>
              <p:nvSpPr>
                <p:cNvPr id="40994" name="Rectangle 24">
                  <a:extLst>
                    <a:ext uri="{FF2B5EF4-FFF2-40B4-BE49-F238E27FC236}">
                      <a16:creationId xmlns:a16="http://schemas.microsoft.com/office/drawing/2014/main" id="{A8F9CDB6-DBE2-4C3B-9D01-BFA54D767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518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2" name="Group 27">
                <a:extLst>
                  <a:ext uri="{FF2B5EF4-FFF2-40B4-BE49-F238E27FC236}">
                    <a16:creationId xmlns:a16="http://schemas.microsoft.com/office/drawing/2014/main" id="{FF10308D-EEC2-4876-9A5D-0C0C7F4AF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576"/>
                <a:ext cx="662" cy="576"/>
                <a:chOff x="518" y="576"/>
                <a:chExt cx="662" cy="576"/>
              </a:xfrm>
            </p:grpSpPr>
            <p:sp>
              <p:nvSpPr>
                <p:cNvPr id="40991" name="Rectangle 9">
                  <a:extLst>
                    <a:ext uri="{FF2B5EF4-FFF2-40B4-BE49-F238E27FC236}">
                      <a16:creationId xmlns:a16="http://schemas.microsoft.com/office/drawing/2014/main" id="{4BA4F835-7317-499A-B5A4-2C954A257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576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algn="ctr"/>
                  <a:r>
                    <a:rPr lang="el-GR" altLang="el-GR" sz="1800">
                      <a:solidFill>
                        <a:schemeClr val="tx2"/>
                      </a:solidFill>
                      <a:latin typeface="Arial Unicode MS" pitchFamily="34" charset="-128"/>
                    </a:rPr>
                    <a:t>2048</a:t>
                  </a:r>
                </a:p>
                <a:p>
                  <a:pPr algn="ctr"/>
                  <a:endParaRPr lang="el-GR" altLang="el-GR" sz="1400"/>
                </a:p>
              </p:txBody>
            </p:sp>
            <p:sp>
              <p:nvSpPr>
                <p:cNvPr id="40992" name="Rectangle 26">
                  <a:extLst>
                    <a:ext uri="{FF2B5EF4-FFF2-40B4-BE49-F238E27FC236}">
                      <a16:creationId xmlns:a16="http://schemas.microsoft.com/office/drawing/2014/main" id="{FB01DF19-8F0E-42A0-BEDB-9D16F1416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576"/>
                  <a:ext cx="66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3" name="Group 29">
                <a:extLst>
                  <a:ext uri="{FF2B5EF4-FFF2-40B4-BE49-F238E27FC236}">
                    <a16:creationId xmlns:a16="http://schemas.microsoft.com/office/drawing/2014/main" id="{B9FC33A4-7FC3-43AD-8B43-5B7FB528C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576"/>
                <a:ext cx="1094" cy="576"/>
                <a:chOff x="1180" y="576"/>
                <a:chExt cx="1094" cy="576"/>
              </a:xfrm>
            </p:grpSpPr>
            <p:sp>
              <p:nvSpPr>
                <p:cNvPr id="40989" name="Rectangle 10">
                  <a:extLst>
                    <a:ext uri="{FF2B5EF4-FFF2-40B4-BE49-F238E27FC236}">
                      <a16:creationId xmlns:a16="http://schemas.microsoft.com/office/drawing/2014/main" id="{F39A457A-BDD3-44D7-A29D-0C09F56125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576"/>
                  <a:ext cx="1008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algn="ctr"/>
                  <a:r>
                    <a:rPr lang="el-GR" altLang="el-GR" sz="1800">
                      <a:solidFill>
                        <a:schemeClr val="tx2"/>
                      </a:solidFill>
                      <a:latin typeface="Arial Unicode MS" pitchFamily="34" charset="-128"/>
                    </a:rPr>
                    <a:t>288</a:t>
                  </a:r>
                </a:p>
                <a:p>
                  <a:pPr algn="ctr"/>
                  <a:endParaRPr lang="el-GR" altLang="el-GR" sz="1400"/>
                </a:p>
              </p:txBody>
            </p:sp>
            <p:sp>
              <p:nvSpPr>
                <p:cNvPr id="40990" name="Rectangle 28">
                  <a:extLst>
                    <a:ext uri="{FF2B5EF4-FFF2-40B4-BE49-F238E27FC236}">
                      <a16:creationId xmlns:a16="http://schemas.microsoft.com/office/drawing/2014/main" id="{22C451F5-A828-41C8-8A83-75432E0F5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576"/>
                  <a:ext cx="1094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4" name="Group 31">
                <a:extLst>
                  <a:ext uri="{FF2B5EF4-FFF2-40B4-BE49-F238E27FC236}">
                    <a16:creationId xmlns:a16="http://schemas.microsoft.com/office/drawing/2014/main" id="{1F184331-2522-45E5-A6BA-78ED4B185B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4" y="576"/>
                <a:ext cx="1478" cy="576"/>
                <a:chOff x="2274" y="576"/>
                <a:chExt cx="1478" cy="576"/>
              </a:xfrm>
            </p:grpSpPr>
            <p:sp>
              <p:nvSpPr>
                <p:cNvPr id="40987" name="Rectangle 11">
                  <a:extLst>
                    <a:ext uri="{FF2B5EF4-FFF2-40B4-BE49-F238E27FC236}">
                      <a16:creationId xmlns:a16="http://schemas.microsoft.com/office/drawing/2014/main" id="{F64050E7-5C9A-440B-B963-A09C59C9B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576"/>
                  <a:ext cx="139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l-GR" altLang="el-GR" sz="1400">
                      <a:latin typeface="Arial Unicode MS" pitchFamily="34" charset="-128"/>
                    </a:rPr>
                    <a:t>Πληροφορία </a:t>
                  </a:r>
                  <a:r>
                    <a:rPr lang="el-GR" altLang="el-GR" sz="1400">
                      <a:solidFill>
                        <a:schemeClr val="tx2"/>
                      </a:solidFill>
                      <a:latin typeface="Arial Unicode MS" pitchFamily="34" charset="-128"/>
                    </a:rPr>
                    <a:t>κρίσιμη</a:t>
                  </a:r>
                  <a:r>
                    <a:rPr lang="el-GR" altLang="el-GR" sz="1400">
                      <a:latin typeface="Arial Unicode MS" pitchFamily="34" charset="-128"/>
                    </a:rPr>
                    <a:t> σε σφάλματα (πχ. προγράμματα, δεδομένα, </a:t>
                  </a:r>
                  <a:r>
                    <a:rPr lang="en-US" altLang="el-GR" sz="1400">
                      <a:latin typeface="Arial Unicode MS" pitchFamily="34" charset="-128"/>
                    </a:rPr>
                    <a:t>indexing</a:t>
                  </a:r>
                  <a:r>
                    <a:rPr lang="el-GR" altLang="el-GR" sz="1400">
                      <a:latin typeface="Arial Unicode MS" pitchFamily="34" charset="-128"/>
                    </a:rPr>
                    <a:t>)</a:t>
                  </a:r>
                </a:p>
                <a:p>
                  <a:endParaRPr lang="el-GR" altLang="el-GR" sz="1400"/>
                </a:p>
              </p:txBody>
            </p:sp>
            <p:sp>
              <p:nvSpPr>
                <p:cNvPr id="40988" name="Rectangle 30">
                  <a:extLst>
                    <a:ext uri="{FF2B5EF4-FFF2-40B4-BE49-F238E27FC236}">
                      <a16:creationId xmlns:a16="http://schemas.microsoft.com/office/drawing/2014/main" id="{814DB141-1779-4F2B-815B-C45A3A8F5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576"/>
                  <a:ext cx="1478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5" name="Group 33">
                <a:extLst>
                  <a:ext uri="{FF2B5EF4-FFF2-40B4-BE49-F238E27FC236}">
                    <a16:creationId xmlns:a16="http://schemas.microsoft.com/office/drawing/2014/main" id="{1C4C9E83-579F-46A7-A204-B56B34F5E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518" cy="480"/>
                <a:chOff x="0" y="1152"/>
                <a:chExt cx="518" cy="480"/>
              </a:xfrm>
            </p:grpSpPr>
            <p:sp>
              <p:nvSpPr>
                <p:cNvPr id="40985" name="Rectangle 12">
                  <a:extLst>
                    <a:ext uri="{FF2B5EF4-FFF2-40B4-BE49-F238E27FC236}">
                      <a16:creationId xmlns:a16="http://schemas.microsoft.com/office/drawing/2014/main" id="{558FA21B-94DC-449E-AAB4-BF8459824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l-GR" altLang="el-GR" sz="1400" b="1">
                      <a:latin typeface="Arial Unicode MS" pitchFamily="34" charset="-128"/>
                      <a:cs typeface="Arial" panose="020B0604020202020204" pitchFamily="34" charset="0"/>
                    </a:rPr>
                    <a:t>2</a:t>
                  </a:r>
                </a:p>
                <a:p>
                  <a:endParaRPr lang="el-GR" altLang="el-GR" sz="1400"/>
                </a:p>
              </p:txBody>
            </p:sp>
            <p:sp>
              <p:nvSpPr>
                <p:cNvPr id="40986" name="Rectangle 32">
                  <a:extLst>
                    <a:ext uri="{FF2B5EF4-FFF2-40B4-BE49-F238E27FC236}">
                      <a16:creationId xmlns:a16="http://schemas.microsoft.com/office/drawing/2014/main" id="{84B9F90A-C1C2-443E-837A-2B1EC70AE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6" name="Group 35">
                <a:extLst>
                  <a:ext uri="{FF2B5EF4-FFF2-40B4-BE49-F238E27FC236}">
                    <a16:creationId xmlns:a16="http://schemas.microsoft.com/office/drawing/2014/main" id="{EB01687B-2982-4386-9F5C-04F199F114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1152"/>
                <a:ext cx="662" cy="480"/>
                <a:chOff x="518" y="1152"/>
                <a:chExt cx="662" cy="480"/>
              </a:xfrm>
            </p:grpSpPr>
            <p:sp>
              <p:nvSpPr>
                <p:cNvPr id="40983" name="Rectangle 13">
                  <a:extLst>
                    <a:ext uri="{FF2B5EF4-FFF2-40B4-BE49-F238E27FC236}">
                      <a16:creationId xmlns:a16="http://schemas.microsoft.com/office/drawing/2014/main" id="{5B0B5FC8-A303-4DD8-8D79-A7CF0A7C1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algn="ctr"/>
                  <a:r>
                    <a:rPr lang="el-GR" altLang="el-GR" sz="1800">
                      <a:solidFill>
                        <a:schemeClr val="tx2"/>
                      </a:solidFill>
                      <a:latin typeface="Arial Unicode MS" pitchFamily="34" charset="-128"/>
                    </a:rPr>
                    <a:t>2336</a:t>
                  </a:r>
                </a:p>
                <a:p>
                  <a:pPr algn="ctr"/>
                  <a:endParaRPr lang="el-GR" altLang="el-GR" sz="1400"/>
                </a:p>
              </p:txBody>
            </p:sp>
            <p:sp>
              <p:nvSpPr>
                <p:cNvPr id="40984" name="Rectangle 34">
                  <a:extLst>
                    <a:ext uri="{FF2B5EF4-FFF2-40B4-BE49-F238E27FC236}">
                      <a16:creationId xmlns:a16="http://schemas.microsoft.com/office/drawing/2014/main" id="{8CF861E6-3ED6-4EA1-8598-B9C367FC2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1152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7" name="Group 37">
                <a:extLst>
                  <a:ext uri="{FF2B5EF4-FFF2-40B4-BE49-F238E27FC236}">
                    <a16:creationId xmlns:a16="http://schemas.microsoft.com/office/drawing/2014/main" id="{480110DA-BD70-4285-ABFC-F3031F2F11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1152"/>
                <a:ext cx="1094" cy="480"/>
                <a:chOff x="1180" y="1152"/>
                <a:chExt cx="1094" cy="480"/>
              </a:xfrm>
            </p:grpSpPr>
            <p:sp>
              <p:nvSpPr>
                <p:cNvPr id="40981" name="Rectangle 14">
                  <a:extLst>
                    <a:ext uri="{FF2B5EF4-FFF2-40B4-BE49-F238E27FC236}">
                      <a16:creationId xmlns:a16="http://schemas.microsoft.com/office/drawing/2014/main" id="{51F89696-1123-4BC6-BAC7-D696F4852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1152"/>
                  <a:ext cx="100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algn="ctr"/>
                  <a:r>
                    <a:rPr lang="el-GR" altLang="el-GR" sz="1400">
                      <a:latin typeface="Arial Unicode MS" pitchFamily="34" charset="-128"/>
                    </a:rPr>
                    <a:t>---</a:t>
                  </a:r>
                </a:p>
                <a:p>
                  <a:pPr algn="ctr"/>
                  <a:endParaRPr lang="el-GR" altLang="el-GR" sz="1400"/>
                </a:p>
              </p:txBody>
            </p:sp>
            <p:sp>
              <p:nvSpPr>
                <p:cNvPr id="40982" name="Rectangle 36">
                  <a:extLst>
                    <a:ext uri="{FF2B5EF4-FFF2-40B4-BE49-F238E27FC236}">
                      <a16:creationId xmlns:a16="http://schemas.microsoft.com/office/drawing/2014/main" id="{6242204D-EDCB-4DAE-A0BA-9F6654EC4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1152"/>
                  <a:ext cx="109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  <p:grpSp>
            <p:nvGrpSpPr>
              <p:cNvPr id="40978" name="Group 39">
                <a:extLst>
                  <a:ext uri="{FF2B5EF4-FFF2-40B4-BE49-F238E27FC236}">
                    <a16:creationId xmlns:a16="http://schemas.microsoft.com/office/drawing/2014/main" id="{1AA4DC8A-7A71-4744-BCC6-B9E4E78F9C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4" y="1152"/>
                <a:ext cx="1478" cy="480"/>
                <a:chOff x="2274" y="1152"/>
                <a:chExt cx="1478" cy="480"/>
              </a:xfrm>
            </p:grpSpPr>
            <p:sp>
              <p:nvSpPr>
                <p:cNvPr id="40979" name="Rectangle 15">
                  <a:extLst>
                    <a:ext uri="{FF2B5EF4-FFF2-40B4-BE49-F238E27FC236}">
                      <a16:creationId xmlns:a16="http://schemas.microsoft.com/office/drawing/2014/main" id="{E6B24740-03F2-4146-A587-AEC67368C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1152"/>
                  <a:ext cx="139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r>
                    <a:rPr lang="el-GR" altLang="el-GR" sz="1400">
                      <a:latin typeface="Arial Unicode MS" pitchFamily="34" charset="-128"/>
                    </a:rPr>
                    <a:t>Πληροφορία με </a:t>
                  </a:r>
                  <a:r>
                    <a:rPr lang="el-GR" altLang="el-GR" sz="1400">
                      <a:solidFill>
                        <a:schemeClr val="tx2"/>
                      </a:solidFill>
                      <a:latin typeface="Arial Unicode MS" pitchFamily="34" charset="-128"/>
                    </a:rPr>
                    <a:t>ανοχή</a:t>
                  </a:r>
                  <a:r>
                    <a:rPr lang="el-GR" altLang="el-GR" sz="1400">
                      <a:latin typeface="Arial Unicode MS" pitchFamily="34" charset="-128"/>
                    </a:rPr>
                    <a:t> σε σφάλματα (πχ. μουσική, </a:t>
                  </a:r>
                  <a:r>
                    <a:rPr lang="en-US" altLang="el-GR" sz="1400">
                      <a:latin typeface="Arial Unicode MS" pitchFamily="34" charset="-128"/>
                    </a:rPr>
                    <a:t>video</a:t>
                  </a:r>
                  <a:r>
                    <a:rPr lang="el-GR" altLang="el-GR" sz="1400">
                      <a:latin typeface="Arial Unicode MS" pitchFamily="34" charset="-128"/>
                    </a:rPr>
                    <a:t>)</a:t>
                  </a:r>
                </a:p>
                <a:p>
                  <a:endParaRPr lang="el-GR" altLang="el-GR" sz="1400"/>
                </a:p>
              </p:txBody>
            </p:sp>
            <p:sp>
              <p:nvSpPr>
                <p:cNvPr id="40980" name="Rectangle 38">
                  <a:extLst>
                    <a:ext uri="{FF2B5EF4-FFF2-40B4-BE49-F238E27FC236}">
                      <a16:creationId xmlns:a16="http://schemas.microsoft.com/office/drawing/2014/main" id="{AF0A232B-AD22-421B-B1CF-BA2E4A993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1152"/>
                  <a:ext cx="14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u="sng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endParaRPr lang="el-GR" altLang="el-GR"/>
                </a:p>
              </p:txBody>
            </p:sp>
          </p:grpSp>
        </p:grpSp>
        <p:sp>
          <p:nvSpPr>
            <p:cNvPr id="40966" name="Rectangle 41">
              <a:extLst>
                <a:ext uri="{FF2B5EF4-FFF2-40B4-BE49-F238E27FC236}">
                  <a16:creationId xmlns:a16="http://schemas.microsoft.com/office/drawing/2014/main" id="{E6D94A52-ED1D-4CFC-9AC3-4F104032A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758" cy="16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endParaRPr lang="el-GR" altLang="el-GR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75D8115-73CA-4356-AE0D-C2257A39D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417513"/>
            <a:ext cx="8637588" cy="1066800"/>
          </a:xfrm>
        </p:spPr>
        <p:txBody>
          <a:bodyPr/>
          <a:lstStyle/>
          <a:p>
            <a:pPr eaLnBrk="1" hangingPunct="1"/>
            <a:r>
              <a:rPr lang="en-US" altLang="el-GR" sz="3200"/>
              <a:t>CD-Audio (</a:t>
            </a:r>
            <a:r>
              <a:rPr lang="el-GR" altLang="el-GR" sz="3200"/>
              <a:t>Κόκκινο Βιβλίο</a:t>
            </a:r>
            <a:r>
              <a:rPr lang="en-US" altLang="el-GR" sz="3200"/>
              <a:t>) &amp; CD-ROM</a:t>
            </a:r>
            <a:r>
              <a:rPr lang="el-GR" altLang="el-GR" sz="3200"/>
              <a:t> (Κίτρινο Βιβλίο)</a:t>
            </a:r>
            <a:endParaRPr lang="en-US" altLang="el-GR" sz="3200"/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19146AA2-FC2A-40CD-A275-C3950699D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41514"/>
            <a:ext cx="1652588" cy="4459287"/>
          </a:xfrm>
        </p:spPr>
        <p:txBody>
          <a:bodyPr/>
          <a:lstStyle/>
          <a:p>
            <a:pPr eaLnBrk="1" hangingPunct="1"/>
            <a:endParaRPr lang="en-US" altLang="el-GR" sz="2000"/>
          </a:p>
          <a:p>
            <a:pPr eaLnBrk="1" hangingPunct="1"/>
            <a:r>
              <a:rPr lang="en-US" altLang="el-GR" sz="2000"/>
              <a:t>CD-Audio</a:t>
            </a:r>
          </a:p>
          <a:p>
            <a:pPr eaLnBrk="1" hangingPunct="1"/>
            <a:r>
              <a:rPr lang="en-US" altLang="el-GR" sz="2000"/>
              <a:t>Mode 2</a:t>
            </a:r>
          </a:p>
          <a:p>
            <a:pPr eaLnBrk="1" hangingPunct="1"/>
            <a:endParaRPr lang="en-US" altLang="el-GR" sz="2000"/>
          </a:p>
          <a:p>
            <a:pPr eaLnBrk="1" hangingPunct="1"/>
            <a:endParaRPr lang="en-US" altLang="el-GR" sz="2000"/>
          </a:p>
          <a:p>
            <a:pPr eaLnBrk="1" hangingPunct="1"/>
            <a:endParaRPr lang="en-US" altLang="el-GR" sz="2000"/>
          </a:p>
          <a:p>
            <a:pPr eaLnBrk="1" hangingPunct="1"/>
            <a:endParaRPr lang="en-US" altLang="el-GR" sz="2000"/>
          </a:p>
          <a:p>
            <a:pPr eaLnBrk="1" hangingPunct="1"/>
            <a:endParaRPr lang="en-US" altLang="el-GR" sz="2000"/>
          </a:p>
          <a:p>
            <a:pPr eaLnBrk="1" hangingPunct="1"/>
            <a:r>
              <a:rPr lang="en-US" altLang="el-GR" sz="2000"/>
              <a:t>CD-ROM</a:t>
            </a:r>
          </a:p>
          <a:p>
            <a:pPr eaLnBrk="1" hangingPunct="1"/>
            <a:r>
              <a:rPr lang="en-US" altLang="el-GR" sz="2000"/>
              <a:t>Mode 1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AE2F738F-CFCA-4D53-9C94-0DC1E590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19425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endParaRPr lang="el-GR" altLang="el-GR"/>
          </a:p>
        </p:txBody>
      </p:sp>
      <p:pic>
        <p:nvPicPr>
          <p:cNvPr id="41988" name="Picture 4" descr="pic10">
            <a:extLst>
              <a:ext uri="{FF2B5EF4-FFF2-40B4-BE49-F238E27FC236}">
                <a16:creationId xmlns:a16="http://schemas.microsoft.com/office/drawing/2014/main" id="{8AF52D81-4F22-4C94-80B5-26D088318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7315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 descr="pic11">
            <a:extLst>
              <a:ext uri="{FF2B5EF4-FFF2-40B4-BE49-F238E27FC236}">
                <a16:creationId xmlns:a16="http://schemas.microsoft.com/office/drawing/2014/main" id="{22E66D01-E8AC-4A68-8070-89C51E6D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87814"/>
            <a:ext cx="73152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574ABC0-92EC-4FB2-A063-8BC7F0A16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842963"/>
            <a:ext cx="8637588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>
                <a:cs typeface="Arial" panose="020B0604020202020204" pitchFamily="34" charset="0"/>
              </a:rPr>
              <a:t>Ταχύτητα Περιστροφής (CAV &amp; CLV)</a:t>
            </a:r>
            <a:r>
              <a:rPr lang="en-GB" altLang="el-GR"/>
              <a:t> </a:t>
            </a:r>
            <a:endParaRPr lang="en-US" altLang="el-G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3828A2B-4A64-4F1D-9BC4-632A3D9CE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4" y="1941514"/>
            <a:ext cx="8815387" cy="4916487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l-GR" sz="2400">
                <a:cs typeface="Arial" panose="020B0604020202020204" pitchFamily="34" charset="0"/>
              </a:rPr>
              <a:t>υπάρχουν δύο βασικοί τρόποι περιστροφής ενός δίσκου: </a:t>
            </a:r>
            <a:endParaRPr lang="en-US" altLang="el-GR" sz="2400">
              <a:cs typeface="Arial" panose="020B0604020202020204" pitchFamily="34" charset="0"/>
            </a:endParaRPr>
          </a:p>
          <a:p>
            <a:pPr lvl="1" eaLnBrk="1" hangingPunct="1"/>
            <a:r>
              <a:rPr lang="el-GR" altLang="el-GR" sz="2000">
                <a:cs typeface="Arial" panose="020B0604020202020204" pitchFamily="34" charset="0"/>
              </a:rPr>
              <a:t>α) με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σταθερή γωνιακή ταχύτητα</a:t>
            </a:r>
            <a:r>
              <a:rPr lang="el-GR" altLang="el-GR" sz="2000">
                <a:cs typeface="Arial" panose="020B0604020202020204" pitchFamily="34" charset="0"/>
              </a:rPr>
              <a:t> (Constant Angular Velocity, CAV) και </a:t>
            </a:r>
            <a:endParaRPr lang="en-US" altLang="el-GR" sz="2000">
              <a:cs typeface="Arial" panose="020B0604020202020204" pitchFamily="34" charset="0"/>
            </a:endParaRPr>
          </a:p>
          <a:p>
            <a:pPr lvl="2" eaLnBrk="1" hangingPunct="1"/>
            <a:r>
              <a:rPr lang="el-GR" altLang="el-GR" sz="1800"/>
              <a:t>Ί</a:t>
            </a:r>
            <a:r>
              <a:rPr lang="el-GR" altLang="el-GR" sz="1800">
                <a:cs typeface="Arial" panose="020B0604020202020204" pitchFamily="34" charset="0"/>
              </a:rPr>
              <a:t>χνη</a:t>
            </a:r>
            <a:r>
              <a:rPr lang="el-GR" altLang="el-GR" sz="1800"/>
              <a:t>: </a:t>
            </a:r>
            <a:r>
              <a:rPr lang="el-GR" altLang="el-GR" sz="1800">
                <a:cs typeface="Arial" panose="020B0604020202020204" pitchFamily="34" charset="0"/>
              </a:rPr>
              <a:t>ομόκεντροι κύκλοι</a:t>
            </a:r>
            <a:endParaRPr lang="en-US" altLang="el-GR" sz="1800">
              <a:cs typeface="Arial" panose="020B0604020202020204" pitchFamily="34" charset="0"/>
            </a:endParaRPr>
          </a:p>
          <a:p>
            <a:pPr lvl="1" eaLnBrk="1" hangingPunct="1"/>
            <a:r>
              <a:rPr lang="el-GR" altLang="el-GR" sz="2000">
                <a:cs typeface="Arial" panose="020B0604020202020204" pitchFamily="34" charset="0"/>
              </a:rPr>
              <a:t>β) με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σταθερή γραμμική ταχύτητα</a:t>
            </a:r>
            <a:r>
              <a:rPr lang="el-GR" altLang="el-GR" sz="2000">
                <a:cs typeface="Arial" panose="020B0604020202020204" pitchFamily="34" charset="0"/>
              </a:rPr>
              <a:t> (Constant Linear Velocity, CLV)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lvl="2" eaLnBrk="1" hangingPunct="1"/>
            <a:r>
              <a:rPr lang="el-GR" altLang="el-GR" sz="1800"/>
              <a:t>Ίχνη: οργανωμένα σε σπείρα </a:t>
            </a:r>
          </a:p>
          <a:p>
            <a:pPr lvl="2" eaLnBrk="1" hangingPunct="1"/>
            <a:r>
              <a:rPr lang="el-GR" altLang="el-GR" sz="1800"/>
              <a:t>Χ</a:t>
            </a:r>
            <a:r>
              <a:rPr lang="el-GR" altLang="el-GR" sz="1800">
                <a:cs typeface="Arial" panose="020B0604020202020204" pitchFamily="34" charset="0"/>
              </a:rPr>
              <a:t>αμηλότερες ταχύτητες προσπέλασης και σταθερό ρυθμό ανάγνωσης δεδομένων.</a:t>
            </a:r>
            <a:r>
              <a:rPr lang="en-GB" altLang="el-GR" sz="1800">
                <a:cs typeface="Arial" panose="020B0604020202020204" pitchFamily="34" charset="0"/>
              </a:rPr>
              <a:t> </a:t>
            </a:r>
            <a:endParaRPr lang="en-US" altLang="el-GR" sz="1800">
              <a:cs typeface="Arial" panose="020B0604020202020204" pitchFamily="34" charset="0"/>
            </a:endParaRPr>
          </a:p>
          <a:p>
            <a:pPr lvl="1" eaLnBrk="1" hangingPunct="1"/>
            <a:endParaRPr lang="en-US" altLang="el-GR" sz="20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l-GR" altLang="el-GR" sz="2000">
                <a:cs typeface="Arial" panose="020B0604020202020204" pitchFamily="34" charset="0"/>
              </a:rPr>
              <a:t> Αρχικά επιλέχθηκε περιστροφή </a:t>
            </a:r>
            <a:r>
              <a:rPr lang="en-US" altLang="el-GR" sz="2000">
                <a:cs typeface="Arial" panose="020B0604020202020204" pitchFamily="34" charset="0"/>
              </a:rPr>
              <a:t>CLV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lvl="2" eaLnBrk="1" hangingPunct="1"/>
            <a:r>
              <a:rPr lang="el-GR" altLang="el-GR" sz="1800">
                <a:cs typeface="Arial" panose="020B0604020202020204" pitchFamily="34" charset="0"/>
              </a:rPr>
              <a:t>Για λόγους συμβατότητας με </a:t>
            </a:r>
            <a:r>
              <a:rPr lang="en-US" altLang="el-GR" sz="1800">
                <a:cs typeface="Arial" panose="020B0604020202020204" pitchFamily="34" charset="0"/>
              </a:rPr>
              <a:t>CD</a:t>
            </a:r>
            <a:r>
              <a:rPr lang="el-GR" altLang="el-GR" sz="1800">
                <a:cs typeface="Arial" panose="020B0604020202020204" pitchFamily="34" charset="0"/>
              </a:rPr>
              <a:t>-</a:t>
            </a:r>
            <a:r>
              <a:rPr lang="en-US" altLang="el-GR" sz="1800">
                <a:cs typeface="Arial" panose="020B0604020202020204" pitchFamily="34" charset="0"/>
              </a:rPr>
              <a:t>Audio</a:t>
            </a:r>
            <a:r>
              <a:rPr lang="en-GB" altLang="el-GR" sz="1800">
                <a:cs typeface="Arial" panose="020B0604020202020204" pitchFamily="34" charset="0"/>
              </a:rPr>
              <a:t> </a:t>
            </a:r>
            <a:endParaRPr lang="en-US" altLang="el-GR" sz="1800">
              <a:cs typeface="Arial" panose="020B0604020202020204" pitchFamily="34" charset="0"/>
            </a:endParaRPr>
          </a:p>
          <a:p>
            <a:pPr lvl="1" eaLnBrk="1" hangingPunct="1"/>
            <a:r>
              <a:rPr lang="el-GR" altLang="el-GR" sz="200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l-GR" altLang="el-GR" sz="2000">
                <a:cs typeface="Arial" panose="020B0604020202020204" pitchFamily="34" charset="0"/>
              </a:rPr>
              <a:t> μετά το 12Χ και πάλι </a:t>
            </a:r>
            <a:r>
              <a:rPr lang="en-US" altLang="el-GR" sz="2000">
                <a:cs typeface="Arial" panose="020B0604020202020204" pitchFamily="34" charset="0"/>
              </a:rPr>
              <a:t>CAV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lvl="2" eaLnBrk="1" hangingPunct="1"/>
            <a:r>
              <a:rPr lang="el-GR" altLang="el-GR" sz="1800">
                <a:sym typeface="Wingdings" panose="05000000000000000000" pitchFamily="2" charset="2"/>
              </a:rPr>
              <a:t>Ώστε να </a:t>
            </a:r>
            <a:r>
              <a:rPr lang="el-GR" altLang="el-GR" sz="1800">
                <a:cs typeface="Arial" panose="020B0604020202020204" pitchFamily="34" charset="0"/>
              </a:rPr>
              <a:t>ελέγχεται </a:t>
            </a:r>
            <a:r>
              <a:rPr lang="el-GR" altLang="el-GR" sz="1800"/>
              <a:t>καλύτερα </a:t>
            </a:r>
            <a:r>
              <a:rPr lang="el-GR" altLang="el-GR" sz="1800">
                <a:cs typeface="Arial" panose="020B0604020202020204" pitchFamily="34" charset="0"/>
              </a:rPr>
              <a:t>η περιστροφή του δίσκου</a:t>
            </a:r>
            <a:endParaRPr lang="el-GR" altLang="el-G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1CE01D8-0901-4B52-BCD1-76BB9471A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842963"/>
            <a:ext cx="8637588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l-GR"/>
              <a:t>CD-R</a:t>
            </a:r>
            <a:endParaRPr lang="el-GR" altLang="el-GR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F97DB10-EC2A-4062-9E11-E7719D00F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4" y="3886200"/>
            <a:ext cx="3633787" cy="2590800"/>
          </a:xfrm>
        </p:spPr>
        <p:txBody>
          <a:bodyPr/>
          <a:lstStyle/>
          <a:p>
            <a:pPr eaLnBrk="1" hangingPunct="1"/>
            <a:r>
              <a:rPr lang="el-GR" altLang="el-GR" sz="2400"/>
              <a:t>Επιστρώσεις </a:t>
            </a:r>
          </a:p>
          <a:p>
            <a:pPr lvl="1" eaLnBrk="1" hangingPunct="1"/>
            <a:r>
              <a:rPr lang="el-GR" altLang="el-GR" sz="2000"/>
              <a:t>Πολυκαρβονίδιο</a:t>
            </a:r>
          </a:p>
          <a:p>
            <a:pPr lvl="1" eaLnBrk="1" hangingPunct="1"/>
            <a:r>
              <a:rPr lang="el-GR" altLang="el-GR" sz="2000">
                <a:solidFill>
                  <a:schemeClr val="tx2"/>
                </a:solidFill>
              </a:rPr>
              <a:t>Χρυσός</a:t>
            </a:r>
            <a:r>
              <a:rPr lang="el-GR" altLang="el-GR" sz="2000"/>
              <a:t> (24Κ)</a:t>
            </a:r>
          </a:p>
          <a:p>
            <a:pPr lvl="1" eaLnBrk="1" hangingPunct="1"/>
            <a:r>
              <a:rPr lang="el-GR" altLang="el-GR" sz="2000">
                <a:solidFill>
                  <a:schemeClr val="tx2"/>
                </a:solidFill>
              </a:rPr>
              <a:t>Οργανική χρωστική ουσία</a:t>
            </a:r>
          </a:p>
          <a:p>
            <a:pPr lvl="1" eaLnBrk="1" hangingPunct="1"/>
            <a:r>
              <a:rPr lang="el-GR" altLang="el-GR" sz="2000"/>
              <a:t>Επικάλυψη βερνικιού</a:t>
            </a:r>
          </a:p>
          <a:p>
            <a:pPr lvl="1" eaLnBrk="1" hangingPunct="1"/>
            <a:endParaRPr lang="el-GR" altLang="el-GR" sz="2000"/>
          </a:p>
        </p:txBody>
      </p:sp>
      <p:pic>
        <p:nvPicPr>
          <p:cNvPr id="44036" name="Picture 4" descr="CDR">
            <a:extLst>
              <a:ext uri="{FF2B5EF4-FFF2-40B4-BE49-F238E27FC236}">
                <a16:creationId xmlns:a16="http://schemas.microsoft.com/office/drawing/2014/main" id="{671E3604-2EC9-4E7A-9452-3737B6BD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67056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>
            <a:extLst>
              <a:ext uri="{FF2B5EF4-FFF2-40B4-BE49-F238E27FC236}">
                <a16:creationId xmlns:a16="http://schemas.microsoft.com/office/drawing/2014/main" id="{9B50CC0C-97FD-4633-AD21-A356D4E3C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48529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/>
            </a:pPr>
            <a:r>
              <a:rPr lang="el-GR" sz="2400" u="none" dirty="0">
                <a:latin typeface="+mn-lt"/>
                <a:ea typeface="+mn-ea"/>
              </a:rPr>
              <a:t>Εγγραφή πληροφορίας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B9941"/>
              </a:buClr>
              <a:buFontTx/>
              <a:buChar char="–"/>
              <a:defRPr/>
            </a:pPr>
            <a:r>
              <a:rPr lang="el-GR" sz="2000" u="none" dirty="0">
                <a:latin typeface="+mn-lt"/>
                <a:ea typeface="+mn-ea"/>
              </a:rPr>
              <a:t>Ισχυρή ακτίνα </a:t>
            </a:r>
            <a:r>
              <a:rPr lang="en-US" sz="2000" u="none" dirty="0">
                <a:latin typeface="+mn-lt"/>
                <a:ea typeface="+mn-ea"/>
              </a:rPr>
              <a:t>laser </a:t>
            </a:r>
            <a:endParaRPr lang="el-GR" sz="2000" u="none" dirty="0">
              <a:latin typeface="+mn-lt"/>
              <a:ea typeface="+mn-ea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6B9941"/>
              </a:buClr>
              <a:buFontTx/>
              <a:buChar char="–"/>
              <a:defRPr/>
            </a:pPr>
            <a:r>
              <a:rPr lang="el-GR" sz="2000" u="none" dirty="0">
                <a:latin typeface="+mn-lt"/>
                <a:ea typeface="+mn-ea"/>
              </a:rPr>
              <a:t>«καίει» τοπικά και αναμειγνύει το χρυσό και χρωστική ουσία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B9941"/>
              </a:buClr>
              <a:buFontTx/>
              <a:buChar char="–"/>
              <a:defRPr/>
            </a:pPr>
            <a:r>
              <a:rPr lang="el-GR" sz="2000" u="none" dirty="0">
                <a:latin typeface="+mn-lt"/>
                <a:ea typeface="+mn-ea"/>
              </a:rPr>
              <a:t>δημιουργώντας «σκοτεινά» σημεία, δηλ. λογικά ‘1’</a:t>
            </a:r>
            <a:endParaRPr lang="en-US" sz="2000" u="none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454D4F8-169B-4C08-BD2F-6B87C22AE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842963"/>
            <a:ext cx="8637588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l-GR"/>
              <a:t>CD-RW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ED0AE38-4EFB-4491-980E-B9C4E98AE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4" y="2779714"/>
            <a:ext cx="8205787" cy="3697287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Το βασικό πολυκαρβονικό υπόστρωμα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μια επίστρωση διηλεκτρικού υλικού (πχ. </a:t>
            </a:r>
            <a:r>
              <a:rPr lang="en-US" altLang="el-GR" sz="2000">
                <a:cs typeface="Arial" panose="020B0604020202020204" pitchFamily="34" charset="0"/>
              </a:rPr>
              <a:t>ZnS</a:t>
            </a:r>
            <a:r>
              <a:rPr lang="el-GR" altLang="el-GR" sz="2000">
                <a:cs typeface="Arial" panose="020B0604020202020204" pitchFamily="34" charset="0"/>
              </a:rPr>
              <a:t>-</a:t>
            </a:r>
            <a:r>
              <a:rPr lang="en-US" altLang="el-GR" sz="2000">
                <a:cs typeface="Arial" panose="020B0604020202020204" pitchFamily="34" charset="0"/>
              </a:rPr>
              <a:t>SiO</a:t>
            </a:r>
            <a:r>
              <a:rPr lang="el-GR" altLang="el-GR" sz="2000" baseline="-30000">
                <a:cs typeface="Arial" panose="020B0604020202020204" pitchFamily="34" charset="0"/>
              </a:rPr>
              <a:t>2</a:t>
            </a:r>
            <a:r>
              <a:rPr lang="el-GR" altLang="el-GR" sz="2000">
                <a:cs typeface="Arial" panose="020B0604020202020204" pitchFamily="34" charset="0"/>
              </a:rPr>
              <a:t>)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endParaRPr lang="el-GR" altLang="el-GR" sz="2000"/>
          </a:p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μια επίστρωση από </a:t>
            </a:r>
            <a:r>
              <a:rPr lang="el-GR" altLang="el-GR" sz="2000">
                <a:solidFill>
                  <a:schemeClr val="tx2"/>
                </a:solidFill>
                <a:cs typeface="Arial" panose="020B0604020202020204" pitchFamily="34" charset="0"/>
              </a:rPr>
              <a:t>ειδικό υλικό αλλαγής φάσης</a:t>
            </a:r>
            <a:r>
              <a:rPr lang="el-GR" altLang="el-GR" sz="2000">
                <a:cs typeface="Arial" panose="020B0604020202020204" pitchFamily="34" charset="0"/>
              </a:rPr>
              <a:t>, πχ. κράμα τελλουρίου </a:t>
            </a:r>
            <a:r>
              <a:rPr lang="en-US" altLang="el-GR" sz="2000">
                <a:cs typeface="Arial" panose="020B0604020202020204" pitchFamily="34" charset="0"/>
              </a:rPr>
              <a:t>Ge</a:t>
            </a:r>
            <a:r>
              <a:rPr lang="el-GR" altLang="el-GR" sz="2000" baseline="-30000">
                <a:cs typeface="Arial" panose="020B0604020202020204" pitchFamily="34" charset="0"/>
              </a:rPr>
              <a:t>21</a:t>
            </a:r>
            <a:r>
              <a:rPr lang="en-US" altLang="el-GR" sz="2000">
                <a:cs typeface="Arial" panose="020B0604020202020204" pitchFamily="34" charset="0"/>
              </a:rPr>
              <a:t>Te</a:t>
            </a:r>
            <a:r>
              <a:rPr lang="el-GR" altLang="el-GR" sz="2000" baseline="-30000">
                <a:cs typeface="Arial" panose="020B0604020202020204" pitchFamily="34" charset="0"/>
              </a:rPr>
              <a:t>53</a:t>
            </a:r>
            <a:r>
              <a:rPr lang="en-US" altLang="el-GR" sz="2000">
                <a:cs typeface="Arial" panose="020B0604020202020204" pitchFamily="34" charset="0"/>
              </a:rPr>
              <a:t>Sb</a:t>
            </a:r>
            <a:r>
              <a:rPr lang="el-GR" altLang="el-GR" sz="2000" baseline="-30000">
                <a:cs typeface="Arial" panose="020B0604020202020204" pitchFamily="34" charset="0"/>
              </a:rPr>
              <a:t>26</a:t>
            </a:r>
            <a:r>
              <a:rPr lang="el-GR" altLang="el-GR" sz="2000">
                <a:cs typeface="Arial" panose="020B0604020202020204" pitchFamily="34" charset="0"/>
              </a:rPr>
              <a:t> (αυτή είναι η επίστρωση όπου εγγράφεται η πληροφορία)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endParaRPr lang="el-GR" altLang="el-GR" sz="2000"/>
          </a:p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ένα ακόμη διηλεκτρικό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ένα λεπτό ανακλαστικό στρώμα από αλουμίνιο (</a:t>
            </a:r>
            <a:r>
              <a:rPr lang="en-US" altLang="el-GR" sz="2000">
                <a:cs typeface="Arial" panose="020B0604020202020204" pitchFamily="34" charset="0"/>
              </a:rPr>
              <a:t>Al</a:t>
            </a:r>
            <a:r>
              <a:rPr lang="el-GR" altLang="el-GR" sz="2000">
                <a:cs typeface="Arial" panose="020B0604020202020204" pitchFamily="34" charset="0"/>
              </a:rPr>
              <a:t>-</a:t>
            </a:r>
            <a:r>
              <a:rPr lang="en-US" altLang="el-GR" sz="2000">
                <a:cs typeface="Arial" panose="020B0604020202020204" pitchFamily="34" charset="0"/>
              </a:rPr>
              <a:t>Cr</a:t>
            </a:r>
            <a:r>
              <a:rPr lang="el-GR" altLang="el-GR" sz="2000">
                <a:cs typeface="Arial" panose="020B0604020202020204" pitchFamily="34" charset="0"/>
              </a:rPr>
              <a:t>)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μια προστατευτική επίστρωση από βερνίκι .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</p:txBody>
      </p:sp>
      <p:pic>
        <p:nvPicPr>
          <p:cNvPr id="45060" name="Picture 4" descr="CDRW">
            <a:extLst>
              <a:ext uri="{FF2B5EF4-FFF2-40B4-BE49-F238E27FC236}">
                <a16:creationId xmlns:a16="http://schemas.microsoft.com/office/drawing/2014/main" id="{778F47B7-5F7D-4EFB-B545-06AAB5A4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7500"/>
            <a:ext cx="6248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0E183A7-35BB-40B9-B4F5-655202833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904875"/>
            <a:ext cx="8637588" cy="579438"/>
          </a:xfrm>
        </p:spPr>
        <p:txBody>
          <a:bodyPr/>
          <a:lstStyle/>
          <a:p>
            <a:pPr eaLnBrk="1" hangingPunct="1"/>
            <a:r>
              <a:rPr lang="el-GR" altLang="el-GR" sz="3200">
                <a:cs typeface="Arial" panose="020B0604020202020204" pitchFamily="34" charset="0"/>
              </a:rPr>
              <a:t>Η τεχνολογία αλλαγής φάσης (</a:t>
            </a:r>
            <a:r>
              <a:rPr lang="en-US" altLang="el-GR" sz="3200">
                <a:cs typeface="Arial" panose="020B0604020202020204" pitchFamily="34" charset="0"/>
              </a:rPr>
              <a:t>phase change</a:t>
            </a:r>
            <a:r>
              <a:rPr lang="el-GR" altLang="el-GR" sz="3200">
                <a:cs typeface="Arial" panose="020B0604020202020204" pitchFamily="34" charset="0"/>
              </a:rPr>
              <a:t>) </a:t>
            </a:r>
            <a:endParaRPr lang="en-US" altLang="el-GR" sz="3200">
              <a:cs typeface="Arial" panose="020B0604020202020204" pitchFamily="34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1059E95-74FC-4B1F-994B-D4A6AB7F6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4" y="1941514"/>
            <a:ext cx="8434387" cy="4224337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l-GR" sz="2000"/>
              <a:t>Υ</a:t>
            </a:r>
            <a:r>
              <a:rPr lang="el-GR" altLang="el-GR" sz="2000">
                <a:cs typeface="Arial" panose="020B0604020202020204" pitchFamily="34" charset="0"/>
              </a:rPr>
              <a:t>λικό που να μπορεί να μεταπίπτει ανάμεσα σε δύο σχετικά σταθερές μοριακές καταστάσεις (φάσεις)</a:t>
            </a:r>
            <a:r>
              <a:rPr lang="en-GB" altLang="el-GR" sz="2000"/>
              <a:t> </a:t>
            </a:r>
            <a:endParaRPr lang="en-US" altLang="el-GR" sz="2000"/>
          </a:p>
          <a:p>
            <a:pPr lvl="1" eaLnBrk="1" hangingPunct="1"/>
            <a:r>
              <a:rPr lang="el-GR" altLang="el-GR" sz="1800">
                <a:cs typeface="Arial" panose="020B0604020202020204" pitchFamily="34" charset="0"/>
              </a:rPr>
              <a:t>«</a:t>
            </a:r>
            <a:r>
              <a:rPr lang="el-GR" altLang="el-GR" sz="1800">
                <a:solidFill>
                  <a:schemeClr val="tx2"/>
                </a:solidFill>
                <a:cs typeface="Arial" panose="020B0604020202020204" pitchFamily="34" charset="0"/>
              </a:rPr>
              <a:t>άμορφη</a:t>
            </a:r>
            <a:r>
              <a:rPr lang="el-GR" altLang="el-GR" sz="1800">
                <a:cs typeface="Arial" panose="020B0604020202020204" pitchFamily="34" charset="0"/>
              </a:rPr>
              <a:t>» (</a:t>
            </a:r>
            <a:r>
              <a:rPr lang="en-US" altLang="el-GR" sz="1800">
                <a:cs typeface="Arial" panose="020B0604020202020204" pitchFamily="34" charset="0"/>
              </a:rPr>
              <a:t>amorphous</a:t>
            </a:r>
            <a:r>
              <a:rPr lang="el-GR" altLang="el-GR" sz="1800">
                <a:cs typeface="Arial" panose="020B0604020202020204" pitchFamily="34" charset="0"/>
              </a:rPr>
              <a:t>) και «</a:t>
            </a:r>
            <a:r>
              <a:rPr lang="el-GR" altLang="el-GR" sz="1800">
                <a:solidFill>
                  <a:schemeClr val="tx2"/>
                </a:solidFill>
                <a:cs typeface="Arial" panose="020B0604020202020204" pitchFamily="34" charset="0"/>
              </a:rPr>
              <a:t>κρυσταλλική</a:t>
            </a:r>
            <a:r>
              <a:rPr lang="el-GR" altLang="el-GR" sz="1800">
                <a:cs typeface="Arial" panose="020B0604020202020204" pitchFamily="34" charset="0"/>
              </a:rPr>
              <a:t>» (</a:t>
            </a:r>
            <a:r>
              <a:rPr lang="en-US" altLang="el-GR" sz="1800">
                <a:cs typeface="Arial" panose="020B0604020202020204" pitchFamily="34" charset="0"/>
              </a:rPr>
              <a:t>crystalline</a:t>
            </a:r>
            <a:r>
              <a:rPr lang="el-GR" altLang="el-GR" sz="1800">
                <a:cs typeface="Arial" panose="020B0604020202020204" pitchFamily="34" charset="0"/>
              </a:rPr>
              <a:t>) φάση. </a:t>
            </a:r>
            <a:endParaRPr lang="el-GR" altLang="el-GR" sz="1800"/>
          </a:p>
          <a:p>
            <a:pPr lvl="1" eaLnBrk="1" hangingPunct="1"/>
            <a:r>
              <a:rPr lang="el-GR" altLang="el-GR" sz="1800"/>
              <a:t>Διαφορετική ανακλαστικότητα </a:t>
            </a:r>
          </a:p>
          <a:p>
            <a:pPr eaLnBrk="1" hangingPunct="1"/>
            <a:endParaRPr lang="el-GR" altLang="el-GR" sz="2000"/>
          </a:p>
          <a:p>
            <a:pPr eaLnBrk="1" hangingPunct="1"/>
            <a:r>
              <a:rPr lang="en-US" altLang="el-GR" sz="2000"/>
              <a:t>CD-RW: </a:t>
            </a:r>
            <a:r>
              <a:rPr lang="el-GR" altLang="el-GR" sz="2000"/>
              <a:t>Β</a:t>
            </a:r>
            <a:r>
              <a:rPr lang="el-GR" altLang="el-GR" sz="2000">
                <a:cs typeface="Arial" panose="020B0604020202020204" pitchFamily="34" charset="0"/>
              </a:rPr>
              <a:t>ασική επίστρωση από ένα υλικό αλλαγής φάσης </a:t>
            </a:r>
            <a:endParaRPr lang="el-GR" altLang="el-GR" sz="2000"/>
          </a:p>
          <a:p>
            <a:pPr lvl="1" eaLnBrk="1" hangingPunct="1"/>
            <a:r>
              <a:rPr lang="el-GR" altLang="el-GR" sz="1800">
                <a:cs typeface="Arial" panose="020B0604020202020204" pitchFamily="34" charset="0"/>
              </a:rPr>
              <a:t>όπως πχ. το κράμα τελλουρίου</a:t>
            </a:r>
            <a:endParaRPr lang="el-GR" altLang="el-GR" sz="1800"/>
          </a:p>
          <a:p>
            <a:pPr eaLnBrk="1" hangingPunct="1"/>
            <a:endParaRPr lang="el-GR" altLang="el-GR" sz="2000"/>
          </a:p>
          <a:p>
            <a:pPr eaLnBrk="1" hangingPunct="1"/>
            <a:r>
              <a:rPr lang="el-GR" altLang="el-GR" sz="2000">
                <a:cs typeface="Arial" panose="020B0604020202020204" pitchFamily="34" charset="0"/>
              </a:rPr>
              <a:t>Μια ισχυρή ακτίνα </a:t>
            </a:r>
            <a:r>
              <a:rPr lang="en-US" altLang="el-GR" sz="2000">
                <a:cs typeface="Arial" panose="020B0604020202020204" pitchFamily="34" charset="0"/>
              </a:rPr>
              <a:t>laser</a:t>
            </a:r>
            <a:r>
              <a:rPr lang="el-GR" altLang="el-GR" sz="2000">
                <a:cs typeface="Arial" panose="020B0604020202020204" pitchFamily="34" charset="0"/>
              </a:rPr>
              <a:t> θερμαίνει τοπικά το σημείο στο οποίο πρέπει να αλλάξει η φάση</a:t>
            </a:r>
            <a:r>
              <a:rPr lang="en-GB" altLang="el-GR" sz="2000"/>
              <a:t> </a:t>
            </a:r>
            <a:endParaRPr lang="el-GR" altLang="el-GR" sz="2000"/>
          </a:p>
          <a:p>
            <a:pPr lvl="1" eaLnBrk="1" hangingPunct="1"/>
            <a:r>
              <a:rPr lang="el-GR" altLang="el-GR" sz="1800"/>
              <a:t>Σημείο </a:t>
            </a:r>
            <a:r>
              <a:rPr lang="el-GR" altLang="el-GR" sz="1800">
                <a:cs typeface="Arial" panose="020B0604020202020204" pitchFamily="34" charset="0"/>
              </a:rPr>
              <a:t>μειωμένη</a:t>
            </a:r>
            <a:r>
              <a:rPr lang="el-GR" altLang="el-GR" sz="1800"/>
              <a:t>ς</a:t>
            </a:r>
            <a:r>
              <a:rPr lang="el-GR" altLang="el-GR" sz="1800">
                <a:cs typeface="Arial" panose="020B0604020202020204" pitchFamily="34" charset="0"/>
              </a:rPr>
              <a:t> ανακλαστικότητας </a:t>
            </a:r>
            <a:r>
              <a:rPr lang="el-GR" altLang="el-GR" sz="1800">
                <a:sym typeface="Wingdings" panose="05000000000000000000" pitchFamily="2" charset="2"/>
              </a:rPr>
              <a:t> </a:t>
            </a:r>
            <a:r>
              <a:rPr lang="el-GR" altLang="el-GR" sz="1800">
                <a:cs typeface="Arial" panose="020B0604020202020204" pitchFamily="34" charset="0"/>
              </a:rPr>
              <a:t>αντιστοιχεί στο λογικό ‘1’</a:t>
            </a:r>
            <a:r>
              <a:rPr lang="en-GB" altLang="el-GR" sz="1800"/>
              <a:t> </a:t>
            </a:r>
            <a:endParaRPr lang="el-GR" altLang="el-G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EE7717D-0298-46F6-A155-05068955C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904875"/>
            <a:ext cx="8637588" cy="579438"/>
          </a:xfrm>
        </p:spPr>
        <p:txBody>
          <a:bodyPr/>
          <a:lstStyle/>
          <a:p>
            <a:pPr eaLnBrk="1" hangingPunct="1"/>
            <a:r>
              <a:rPr lang="en-US" altLang="el-GR" sz="3200"/>
              <a:t>DVD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7333EEB-5572-4CF5-87AD-5B38225EA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2614" y="1941514"/>
            <a:ext cx="8358187" cy="45354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l-GR" sz="2000">
                <a:cs typeface="Arial" panose="020B0604020202020204" pitchFamily="34" charset="0"/>
              </a:rPr>
              <a:t>E</a:t>
            </a:r>
            <a:r>
              <a:rPr lang="el-GR" altLang="el-GR" sz="2000">
                <a:cs typeface="Arial" panose="020B0604020202020204" pitchFamily="34" charset="0"/>
              </a:rPr>
              <a:t>πόμενη γενιά των οπτικών μέσων αποθήκευσης.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l-GR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Το </a:t>
            </a:r>
            <a:r>
              <a:rPr lang="en-US" altLang="el-GR" sz="2000">
                <a:cs typeface="Arial" panose="020B0604020202020204" pitchFamily="34" charset="0"/>
              </a:rPr>
              <a:t>DVD</a:t>
            </a:r>
            <a:r>
              <a:rPr lang="el-GR" altLang="el-GR" sz="2000">
                <a:cs typeface="Arial" panose="020B0604020202020204" pitchFamily="34" charset="0"/>
              </a:rPr>
              <a:t> είναι ένας οπτικός ψηφιακός δίσκος που προσφέρει πολύ μεγαλύτερη χωρητικότητα σε σχέση με το </a:t>
            </a:r>
            <a:r>
              <a:rPr lang="en-US" altLang="el-GR" sz="2000">
                <a:cs typeface="Arial" panose="020B0604020202020204" pitchFamily="34" charset="0"/>
              </a:rPr>
              <a:t>CD</a:t>
            </a:r>
          </a:p>
          <a:p>
            <a:pPr eaLnBrk="1" hangingPunct="1">
              <a:lnSpc>
                <a:spcPct val="90000"/>
              </a:lnSpc>
            </a:pPr>
            <a:endParaRPr lang="en-US" altLang="el-GR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l-GR" sz="2000">
                <a:cs typeface="Arial" panose="020B0604020202020204" pitchFamily="34" charset="0"/>
              </a:rPr>
              <a:t>1994-95</a:t>
            </a:r>
          </a:p>
          <a:p>
            <a:pPr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(α) το </a:t>
            </a:r>
            <a:r>
              <a:rPr lang="en-US" altLang="el-GR" sz="2000">
                <a:solidFill>
                  <a:schemeClr val="tx2"/>
                </a:solidFill>
                <a:cs typeface="Arial" panose="020B0604020202020204" pitchFamily="34" charset="0"/>
              </a:rPr>
              <a:t>Multimedia CD</a:t>
            </a:r>
            <a:r>
              <a:rPr lang="el-GR" altLang="el-GR" sz="2000">
                <a:cs typeface="Arial" panose="020B0604020202020204" pitchFamily="34" charset="0"/>
              </a:rPr>
              <a:t> (</a:t>
            </a:r>
            <a:r>
              <a:rPr lang="en-US" altLang="el-GR" sz="2000">
                <a:cs typeface="Arial" panose="020B0604020202020204" pitchFamily="34" charset="0"/>
              </a:rPr>
              <a:t>MMCD</a:t>
            </a:r>
            <a:r>
              <a:rPr lang="el-GR" altLang="el-GR" sz="2000">
                <a:cs typeface="Arial" panose="020B0604020202020204" pitchFamily="34" charset="0"/>
              </a:rPr>
              <a:t>) από τις </a:t>
            </a:r>
            <a:r>
              <a:rPr lang="en-US" altLang="el-GR" sz="2000">
                <a:cs typeface="Arial" panose="020B0604020202020204" pitchFamily="34" charset="0"/>
              </a:rPr>
              <a:t>Sony</a:t>
            </a:r>
            <a:r>
              <a:rPr lang="el-GR" altLang="el-GR" sz="2000">
                <a:cs typeface="Arial" panose="020B0604020202020204" pitchFamily="34" charset="0"/>
              </a:rPr>
              <a:t> και </a:t>
            </a:r>
            <a:r>
              <a:rPr lang="en-US" altLang="el-GR" sz="2000">
                <a:cs typeface="Arial" panose="020B0604020202020204" pitchFamily="34" charset="0"/>
              </a:rPr>
              <a:t>Philips</a:t>
            </a:r>
            <a:r>
              <a:rPr lang="el-GR" altLang="el-GR" sz="2000">
                <a:cs typeface="Arial" panose="020B0604020202020204" pitchFamily="34" charset="0"/>
              </a:rPr>
              <a:t> (Δεκέμβριος 1994), και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(</a:t>
            </a:r>
            <a:r>
              <a:rPr lang="el-GR" altLang="el-GR" sz="2000"/>
              <a:t>β</a:t>
            </a:r>
            <a:r>
              <a:rPr lang="el-GR" altLang="el-GR" sz="2000">
                <a:cs typeface="Arial" panose="020B0604020202020204" pitchFamily="34" charset="0"/>
              </a:rPr>
              <a:t>) το </a:t>
            </a:r>
            <a:r>
              <a:rPr lang="en-US" altLang="el-GR" sz="2000">
                <a:solidFill>
                  <a:schemeClr val="tx2"/>
                </a:solidFill>
                <a:cs typeface="Arial" panose="020B0604020202020204" pitchFamily="34" charset="0"/>
              </a:rPr>
              <a:t>Super Density Disc</a:t>
            </a:r>
            <a:r>
              <a:rPr lang="el-GR" altLang="el-GR" sz="2000">
                <a:cs typeface="Arial" panose="020B0604020202020204" pitchFamily="34" charset="0"/>
              </a:rPr>
              <a:t> (</a:t>
            </a:r>
            <a:r>
              <a:rPr lang="en-US" altLang="el-GR" sz="2000">
                <a:cs typeface="Arial" panose="020B0604020202020204" pitchFamily="34" charset="0"/>
              </a:rPr>
              <a:t>SD</a:t>
            </a:r>
            <a:r>
              <a:rPr lang="el-GR" altLang="el-GR" sz="2000">
                <a:cs typeface="Arial" panose="020B0604020202020204" pitchFamily="34" charset="0"/>
              </a:rPr>
              <a:t>) από τη λεγόμενη “συμμαχία </a:t>
            </a:r>
            <a:r>
              <a:rPr lang="en-US" altLang="el-GR" sz="2000">
                <a:cs typeface="Arial" panose="020B0604020202020204" pitchFamily="34" charset="0"/>
              </a:rPr>
              <a:t>SD</a:t>
            </a:r>
            <a:r>
              <a:rPr lang="el-GR" altLang="el-GR" sz="2000">
                <a:cs typeface="Arial" panose="020B0604020202020204" pitchFamily="34" charset="0"/>
              </a:rPr>
              <a:t>”, δηλ. τις </a:t>
            </a:r>
            <a:r>
              <a:rPr lang="en-GB" altLang="el-GR" sz="2000">
                <a:cs typeface="Arial" panose="020B0604020202020204" pitchFamily="34" charset="0"/>
              </a:rPr>
              <a:t>Matsushita</a:t>
            </a:r>
            <a:r>
              <a:rPr lang="el-GR" altLang="el-GR" sz="2000">
                <a:cs typeface="Arial" panose="020B0604020202020204" pitchFamily="34" charset="0"/>
              </a:rPr>
              <a:t>, </a:t>
            </a:r>
            <a:r>
              <a:rPr lang="en-GB" altLang="el-GR" sz="2000">
                <a:cs typeface="Arial" panose="020B0604020202020204" pitchFamily="34" charset="0"/>
              </a:rPr>
              <a:t>MCA</a:t>
            </a:r>
            <a:r>
              <a:rPr lang="el-GR" altLang="el-GR" sz="2000">
                <a:cs typeface="Arial" panose="020B0604020202020204" pitchFamily="34" charset="0"/>
              </a:rPr>
              <a:t>, </a:t>
            </a:r>
            <a:r>
              <a:rPr lang="en-GB" altLang="el-GR" sz="2000">
                <a:cs typeface="Arial" panose="020B0604020202020204" pitchFamily="34" charset="0"/>
              </a:rPr>
              <a:t>Hitachi</a:t>
            </a:r>
            <a:r>
              <a:rPr lang="el-GR" altLang="el-GR" sz="2000">
                <a:cs typeface="Arial" panose="020B0604020202020204" pitchFamily="34" charset="0"/>
              </a:rPr>
              <a:t>, </a:t>
            </a:r>
            <a:r>
              <a:rPr lang="en-GB" altLang="el-GR" sz="2000">
                <a:cs typeface="Arial" panose="020B0604020202020204" pitchFamily="34" charset="0"/>
              </a:rPr>
              <a:t>Pioneer</a:t>
            </a:r>
            <a:r>
              <a:rPr lang="el-GR" altLang="el-GR" sz="2000">
                <a:cs typeface="Arial" panose="020B0604020202020204" pitchFamily="34" charset="0"/>
              </a:rPr>
              <a:t>, </a:t>
            </a:r>
            <a:r>
              <a:rPr lang="en-GB" altLang="el-GR" sz="2000">
                <a:cs typeface="Arial" panose="020B0604020202020204" pitchFamily="34" charset="0"/>
              </a:rPr>
              <a:t>Thompson</a:t>
            </a:r>
            <a:r>
              <a:rPr lang="el-GR" altLang="el-GR" sz="2000">
                <a:cs typeface="Arial" panose="020B0604020202020204" pitchFamily="34" charset="0"/>
              </a:rPr>
              <a:t>, </a:t>
            </a:r>
            <a:r>
              <a:rPr lang="en-GB" altLang="el-GR" sz="2000">
                <a:cs typeface="Arial" panose="020B0604020202020204" pitchFamily="34" charset="0"/>
              </a:rPr>
              <a:t>Time</a:t>
            </a:r>
            <a:r>
              <a:rPr lang="el-GR" altLang="el-GR" sz="2000">
                <a:cs typeface="Arial" panose="020B0604020202020204" pitchFamily="34" charset="0"/>
              </a:rPr>
              <a:t> </a:t>
            </a:r>
            <a:r>
              <a:rPr lang="en-GB" altLang="el-GR" sz="2000">
                <a:cs typeface="Arial" panose="020B0604020202020204" pitchFamily="34" charset="0"/>
              </a:rPr>
              <a:t>Warner</a:t>
            </a:r>
            <a:r>
              <a:rPr lang="el-GR" altLang="el-GR" sz="2000">
                <a:cs typeface="Arial" panose="020B0604020202020204" pitchFamily="34" charset="0"/>
              </a:rPr>
              <a:t>, και </a:t>
            </a:r>
            <a:r>
              <a:rPr lang="en-GB" altLang="el-GR" sz="2000">
                <a:cs typeface="Arial" panose="020B0604020202020204" pitchFamily="34" charset="0"/>
              </a:rPr>
              <a:t>Toshiba</a:t>
            </a:r>
            <a:r>
              <a:rPr lang="el-GR" altLang="el-GR" sz="2000">
                <a:cs typeface="Arial" panose="020B0604020202020204" pitchFamily="34" charset="0"/>
              </a:rPr>
              <a:t> (Ιανουάριος 1995).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l-GR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Το </a:t>
            </a:r>
            <a:r>
              <a:rPr lang="en-US" altLang="el-GR" sz="2000">
                <a:cs typeface="Arial" panose="020B0604020202020204" pitchFamily="34" charset="0"/>
              </a:rPr>
              <a:t>DVD</a:t>
            </a:r>
            <a:r>
              <a:rPr lang="el-GR" altLang="el-GR" sz="2000">
                <a:cs typeface="Arial" panose="020B0604020202020204" pitchFamily="34" charset="0"/>
              </a:rPr>
              <a:t>-</a:t>
            </a:r>
            <a:r>
              <a:rPr lang="en-US" altLang="el-GR" sz="2000">
                <a:cs typeface="Arial" panose="020B0604020202020204" pitchFamily="34" charset="0"/>
              </a:rPr>
              <a:t>ROM</a:t>
            </a:r>
            <a:r>
              <a:rPr lang="el-GR" altLang="el-GR" sz="2000">
                <a:cs typeface="Arial" panose="020B0604020202020204" pitchFamily="34" charset="0"/>
              </a:rPr>
              <a:t> (βασισμένο περισσότερο στο </a:t>
            </a:r>
            <a:r>
              <a:rPr lang="en-US" altLang="el-GR" sz="2000">
                <a:cs typeface="Arial" panose="020B0604020202020204" pitchFamily="34" charset="0"/>
              </a:rPr>
              <a:t>Super Disc</a:t>
            </a:r>
            <a:r>
              <a:rPr lang="el-GR" altLang="el-GR" sz="2000">
                <a:cs typeface="Arial" panose="020B0604020202020204" pitchFamily="34" charset="0"/>
              </a:rPr>
              <a:t>) πρωτοεμφανίστηκε στα τέλη του 1995 </a:t>
            </a:r>
            <a:endParaRPr lang="en-US" altLang="el-GR" sz="2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Computer Science Glossary">
            <a:extLst>
              <a:ext uri="{FF2B5EF4-FFF2-40B4-BE49-F238E27FC236}">
                <a16:creationId xmlns:a16="http://schemas.microsoft.com/office/drawing/2014/main" id="{D0C721FC-0C1E-4BB5-802F-C09E69105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5" b="-2"/>
          <a:stretch/>
        </p:blipFill>
        <p:spPr bwMode="auto">
          <a:xfrm>
            <a:off x="6858000" y="10"/>
            <a:ext cx="5334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B0B0757-D6CF-4DC1-AA31-D9A373F7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l-GR" altLang="el-GR" sz="2800"/>
              <a:t>Μπιτ και Σχήματα Μπιτ</a:t>
            </a:r>
            <a:endParaRPr lang="en-US" altLang="el-GR" sz="28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08F91E8-2707-4175-AD1C-59B48198D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1094" y="2718054"/>
            <a:ext cx="6105906" cy="3207258"/>
          </a:xfrm>
        </p:spPr>
        <p:txBody>
          <a:bodyPr anchor="t">
            <a:normAutofit/>
          </a:bodyPr>
          <a:lstStyle/>
          <a:p>
            <a:r>
              <a:rPr lang="el-GR" altLang="el-GR" sz="2000" b="1" dirty="0"/>
              <a:t>Μπιτ</a:t>
            </a:r>
            <a:r>
              <a:rPr lang="en-US" altLang="el-GR" sz="2000" dirty="0"/>
              <a:t>: </a:t>
            </a:r>
            <a:r>
              <a:rPr lang="el-GR" altLang="el-GR" sz="2000" dirty="0"/>
              <a:t>Δυαδικό ψηφίο (</a:t>
            </a:r>
            <a:r>
              <a:rPr lang="en-US" altLang="el-GR" sz="2000" dirty="0"/>
              <a:t>Binary Digit</a:t>
            </a:r>
            <a:r>
              <a:rPr lang="el-GR" altLang="el-GR" sz="2000" dirty="0"/>
              <a:t>, </a:t>
            </a:r>
            <a:r>
              <a:rPr lang="en-US" altLang="el-GR" sz="2000" dirty="0"/>
              <a:t>bit) (0 </a:t>
            </a:r>
            <a:r>
              <a:rPr lang="el-GR" altLang="el-GR" sz="2000" dirty="0"/>
              <a:t>ή </a:t>
            </a:r>
            <a:r>
              <a:rPr lang="en-US" altLang="el-GR" sz="2000" dirty="0"/>
              <a:t>1)</a:t>
            </a:r>
          </a:p>
          <a:p>
            <a:r>
              <a:rPr lang="el-GR" altLang="el-GR" sz="2000" dirty="0"/>
              <a:t>Τα σχήματα μπιτ χρησιμοποιούνται για την αναπαράσταση πληροφοριών</a:t>
            </a:r>
            <a:r>
              <a:rPr lang="en-US" altLang="el-GR" sz="2000" dirty="0"/>
              <a:t>.</a:t>
            </a:r>
          </a:p>
          <a:p>
            <a:pPr lvl="1"/>
            <a:r>
              <a:rPr lang="el-GR" altLang="el-GR" sz="2000" dirty="0"/>
              <a:t>Αριθμοί</a:t>
            </a:r>
            <a:endParaRPr lang="en-US" altLang="el-GR" sz="2000" dirty="0"/>
          </a:p>
          <a:p>
            <a:pPr lvl="1"/>
            <a:r>
              <a:rPr lang="el-GR" altLang="el-GR" sz="2000" dirty="0"/>
              <a:t>Χαρακτήρες κειμένου</a:t>
            </a:r>
            <a:endParaRPr lang="en-US" altLang="el-GR" sz="2000" dirty="0"/>
          </a:p>
          <a:p>
            <a:pPr lvl="1"/>
            <a:r>
              <a:rPr lang="el-GR" altLang="el-GR" sz="2000" dirty="0"/>
              <a:t>Εικόνες</a:t>
            </a:r>
            <a:endParaRPr lang="en-US" altLang="el-GR" sz="2000" dirty="0"/>
          </a:p>
          <a:p>
            <a:pPr lvl="1"/>
            <a:r>
              <a:rPr lang="el-GR" altLang="el-GR" sz="2000" dirty="0"/>
              <a:t>Ήχοι</a:t>
            </a:r>
            <a:endParaRPr lang="en-US" altLang="el-GR" sz="2000" dirty="0"/>
          </a:p>
          <a:p>
            <a:pPr lvl="1"/>
            <a:r>
              <a:rPr lang="el-GR" altLang="el-GR" sz="2000" dirty="0"/>
              <a:t>Και άλλα</a:t>
            </a:r>
            <a:endParaRPr lang="en-US" altLang="el-GR" sz="2000" dirty="0"/>
          </a:p>
          <a:p>
            <a:endParaRPr lang="en-US" altLang="el-GR" sz="17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18443E8-D906-4594-AE32-BC0D0BA0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l-GR" sz="1800">
                <a:solidFill>
                  <a:schemeClr val="bg1"/>
                </a:solidFill>
              </a:rPr>
              <a:t>1-</a:t>
            </a:r>
            <a:fld id="{CC939C2B-D6B6-4E0E-8FEF-28CC48EE8E72}" type="slidenum">
              <a:rPr lang="en-US" altLang="el-GR" sz="18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el-GR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BE1569F-D540-41D2-9EA5-FF86E670A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842963"/>
            <a:ext cx="8637588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>
                <a:cs typeface="Arial" panose="020B0604020202020204" pitchFamily="34" charset="0"/>
              </a:rPr>
              <a:t>Χαρακτηριστικά του δίσκου </a:t>
            </a:r>
            <a:r>
              <a:rPr lang="en-US" altLang="el-GR">
                <a:cs typeface="Arial" panose="020B0604020202020204" pitchFamily="34" charset="0"/>
              </a:rPr>
              <a:t>DVD</a:t>
            </a:r>
            <a:r>
              <a:rPr lang="en-GB" altLang="el-GR">
                <a:cs typeface="Arial" panose="020B0604020202020204" pitchFamily="34" charset="0"/>
              </a:rPr>
              <a:t> </a:t>
            </a:r>
            <a:endParaRPr lang="en-US" altLang="el-GR">
              <a:cs typeface="Arial" panose="020B0604020202020204" pitchFamily="34" charset="0"/>
            </a:endParaRPr>
          </a:p>
        </p:txBody>
      </p:sp>
      <p:pic>
        <p:nvPicPr>
          <p:cNvPr id="48131" name="Picture 4" descr="pinakasDVD_CD">
            <a:extLst>
              <a:ext uri="{FF2B5EF4-FFF2-40B4-BE49-F238E27FC236}">
                <a16:creationId xmlns:a16="http://schemas.microsoft.com/office/drawing/2014/main" id="{3774DB29-1ACA-4EF5-A5FB-B63FAC6C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82296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F334203-3719-4CE4-9DAB-35BC2485F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842963"/>
            <a:ext cx="8637588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>
                <a:cs typeface="Arial" panose="020B0604020202020204" pitchFamily="34" charset="0"/>
              </a:rPr>
              <a:t>Χωρητικότητα DVD </a:t>
            </a:r>
            <a:endParaRPr lang="en-US" altLang="el-GR">
              <a:cs typeface="Arial" panose="020B0604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4D7D41F-AE90-4901-8AE2-532B1603A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l-GR" altLang="el-GR" sz="2400"/>
          </a:p>
          <a:p>
            <a:pPr eaLnBrk="1" hangingPunct="1"/>
            <a:r>
              <a:rPr lang="el-GR" altLang="el-GR" sz="2400">
                <a:cs typeface="Arial" panose="020B0604020202020204" pitchFamily="34" charset="0"/>
              </a:rPr>
              <a:t>(α) αύξηση της </a:t>
            </a:r>
            <a:r>
              <a:rPr lang="el-GR" altLang="el-GR" sz="2400">
                <a:solidFill>
                  <a:schemeClr val="tx2"/>
                </a:solidFill>
                <a:cs typeface="Arial" panose="020B0604020202020204" pitchFamily="34" charset="0"/>
              </a:rPr>
              <a:t>πυκνότητας</a:t>
            </a:r>
            <a:r>
              <a:rPr lang="el-GR" altLang="el-GR" sz="2400">
                <a:cs typeface="Arial" panose="020B0604020202020204" pitchFamily="34" charset="0"/>
              </a:rPr>
              <a:t> της πληροφορίας, και </a:t>
            </a:r>
            <a:endParaRPr lang="en-US" altLang="el-GR" sz="2400">
              <a:cs typeface="Arial" panose="020B0604020202020204" pitchFamily="34" charset="0"/>
            </a:endParaRPr>
          </a:p>
          <a:p>
            <a:pPr eaLnBrk="1" hangingPunct="1"/>
            <a:endParaRPr lang="el-GR" altLang="el-GR" sz="2400"/>
          </a:p>
          <a:p>
            <a:pPr eaLnBrk="1" hangingPunct="1"/>
            <a:r>
              <a:rPr lang="el-GR" altLang="el-GR" sz="2400">
                <a:cs typeface="Arial" panose="020B0604020202020204" pitchFamily="34" charset="0"/>
              </a:rPr>
              <a:t>(β) αύξηση των </a:t>
            </a:r>
            <a:r>
              <a:rPr lang="el-GR" altLang="el-GR" sz="2400">
                <a:solidFill>
                  <a:schemeClr val="tx2"/>
                </a:solidFill>
                <a:cs typeface="Arial" panose="020B0604020202020204" pitchFamily="34" charset="0"/>
              </a:rPr>
              <a:t>επιστρώσεων</a:t>
            </a:r>
            <a:r>
              <a:rPr lang="el-GR" altLang="el-GR" sz="2400">
                <a:cs typeface="Arial" panose="020B0604020202020204" pitchFamily="34" charset="0"/>
              </a:rPr>
              <a:t> εγγραφής (</a:t>
            </a:r>
            <a:r>
              <a:rPr lang="en-US" altLang="el-GR" sz="2400">
                <a:cs typeface="Arial" panose="020B0604020202020204" pitchFamily="34" charset="0"/>
              </a:rPr>
              <a:t>layers</a:t>
            </a:r>
            <a:r>
              <a:rPr lang="el-GR" altLang="el-GR" sz="2400">
                <a:cs typeface="Arial" panose="020B0604020202020204" pitchFamily="34" charset="0"/>
              </a:rPr>
              <a:t>) της πληροφορίας</a:t>
            </a:r>
            <a:r>
              <a:rPr lang="en-GB" altLang="el-GR" sz="2400">
                <a:cs typeface="Arial" panose="020B0604020202020204" pitchFamily="34" charset="0"/>
              </a:rPr>
              <a:t> </a:t>
            </a:r>
            <a:endParaRPr lang="en-US" altLang="el-GR" sz="2400">
              <a:cs typeface="Arial" panose="020B0604020202020204" pitchFamily="34" charset="0"/>
            </a:endParaRP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EECD90AF-CCC6-4583-82A9-B2321238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45745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endParaRPr lang="el-GR" altLang="el-G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B0679AC-D9C5-4A06-AEDF-1DA7309F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904875"/>
            <a:ext cx="8637588" cy="579438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l-GR" sz="3200"/>
              <a:t>Αύξηση πυκνότητας εγγραφής πληροφορίας</a:t>
            </a:r>
          </a:p>
        </p:txBody>
      </p:sp>
      <p:pic>
        <p:nvPicPr>
          <p:cNvPr id="50179" name="Picture 4" descr="10pitch">
            <a:extLst>
              <a:ext uri="{FF2B5EF4-FFF2-40B4-BE49-F238E27FC236}">
                <a16:creationId xmlns:a16="http://schemas.microsoft.com/office/drawing/2014/main" id="{07C4E682-F9FD-4D6A-8D30-9076F2B14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967831"/>
            <a:ext cx="4457700" cy="2066925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3188068-A9E1-4F49-A573-8DB9D41CB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904875"/>
            <a:ext cx="8637588" cy="579438"/>
          </a:xfrm>
        </p:spPr>
        <p:txBody>
          <a:bodyPr/>
          <a:lstStyle/>
          <a:p>
            <a:pPr eaLnBrk="1" hangingPunct="1"/>
            <a:r>
              <a:rPr lang="el-GR" altLang="el-GR" sz="3200"/>
              <a:t>Αύξηση επιστρώσεων </a:t>
            </a:r>
            <a:endParaRPr lang="en-US" altLang="el-GR" sz="32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B17AFC3-FFE2-46A5-8109-411B076A1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l-GR" altLang="el-GR" sz="2000"/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B0AF9F6D-B66A-40F6-B2AD-A8495BDC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4765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endParaRPr lang="el-GR" altLang="el-GR"/>
          </a:p>
        </p:txBody>
      </p:sp>
      <p:pic>
        <p:nvPicPr>
          <p:cNvPr id="51205" name="Picture 4" descr="10caps">
            <a:extLst>
              <a:ext uri="{FF2B5EF4-FFF2-40B4-BE49-F238E27FC236}">
                <a16:creationId xmlns:a16="http://schemas.microsoft.com/office/drawing/2014/main" id="{C8D84BB6-5EC3-44E4-9BBA-11936353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1"/>
            <a:ext cx="8839200" cy="4017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F254A71-CE18-497A-ADDE-1F19ED78C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904875"/>
            <a:ext cx="8637588" cy="579438"/>
          </a:xfrm>
        </p:spPr>
        <p:txBody>
          <a:bodyPr/>
          <a:lstStyle/>
          <a:p>
            <a:pPr eaLnBrk="1" hangingPunct="1"/>
            <a:r>
              <a:rPr lang="el-GR" altLang="el-GR" sz="3200"/>
              <a:t>Συνδυασμοί πλευρών &amp; επιστρώσεων</a:t>
            </a:r>
            <a:endParaRPr lang="en-US" altLang="el-GR" sz="32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DCBBA15-9253-4F0F-8A1C-E1A8A9275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41514"/>
            <a:ext cx="8815388" cy="4440237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l-GR" sz="2400">
                <a:cs typeface="Arial" panose="020B0604020202020204" pitchFamily="34" charset="0"/>
              </a:rPr>
              <a:t>Ανάλογα με το συνδυασμό πλευρών και επιστρώσ</a:t>
            </a:r>
            <a:r>
              <a:rPr lang="el-GR" altLang="el-GR" sz="2400"/>
              <a:t>ε</a:t>
            </a:r>
            <a:r>
              <a:rPr lang="el-GR" altLang="el-GR" sz="2400">
                <a:cs typeface="Arial" panose="020B0604020202020204" pitchFamily="34" charset="0"/>
              </a:rPr>
              <a:t>ων:</a:t>
            </a:r>
            <a:endParaRPr lang="en-US" altLang="el-GR" sz="24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400" b="1">
                <a:cs typeface="Arial" panose="020B0604020202020204" pitchFamily="34" charset="0"/>
              </a:rPr>
              <a:t>DVD-5,</a:t>
            </a:r>
            <a:endParaRPr lang="en-US" altLang="el-GR" sz="2400" b="1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</a:rPr>
              <a:t>1 </a:t>
            </a:r>
            <a:r>
              <a:rPr lang="el-GR" altLang="el-GR" sz="2000">
                <a:cs typeface="Arial" panose="020B0604020202020204" pitchFamily="34" charset="0"/>
              </a:rPr>
              <a:t>πλευρά &amp; </a:t>
            </a:r>
            <a:r>
              <a:rPr lang="en-US" altLang="el-GR" sz="2000">
                <a:cs typeface="Arial" panose="020B0604020202020204" pitchFamily="34" charset="0"/>
              </a:rPr>
              <a:t>1 </a:t>
            </a:r>
            <a:r>
              <a:rPr lang="el-GR" altLang="el-GR" sz="2000">
                <a:cs typeface="Arial" panose="020B0604020202020204" pitchFamily="34" charset="0"/>
              </a:rPr>
              <a:t>επίστρωση (</a:t>
            </a:r>
            <a:r>
              <a:rPr lang="en-US" altLang="el-GR" sz="2000">
                <a:cs typeface="Arial" panose="020B0604020202020204" pitchFamily="34" charset="0"/>
              </a:rPr>
              <a:t>SS</a:t>
            </a:r>
            <a:r>
              <a:rPr lang="el-GR" altLang="el-GR" sz="2000">
                <a:cs typeface="Arial" panose="020B0604020202020204" pitchFamily="34" charset="0"/>
              </a:rPr>
              <a:t>/</a:t>
            </a:r>
            <a:r>
              <a:rPr lang="en-US" altLang="el-GR" sz="2000">
                <a:cs typeface="Arial" panose="020B0604020202020204" pitchFamily="34" charset="0"/>
              </a:rPr>
              <a:t>SL</a:t>
            </a:r>
            <a:r>
              <a:rPr lang="el-GR" altLang="el-GR" sz="2000">
                <a:cs typeface="Arial" panose="020B0604020202020204" pitchFamily="34" charset="0"/>
              </a:rPr>
              <a:t>), χωρητικότητα 4.7GB.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400" b="1">
                <a:cs typeface="Arial" panose="020B0604020202020204" pitchFamily="34" charset="0"/>
              </a:rPr>
              <a:t>DVD-9</a:t>
            </a:r>
            <a:endParaRPr lang="en-US" altLang="el-GR" sz="2400" b="1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</a:rPr>
              <a:t>1 </a:t>
            </a:r>
            <a:r>
              <a:rPr lang="el-GR" altLang="el-GR" sz="2000">
                <a:cs typeface="Arial" panose="020B0604020202020204" pitchFamily="34" charset="0"/>
              </a:rPr>
              <a:t>πλευρά &amp; </a:t>
            </a:r>
            <a:r>
              <a:rPr lang="en-US" altLang="el-GR" sz="2000">
                <a:cs typeface="Arial" panose="020B0604020202020204" pitchFamily="34" charset="0"/>
              </a:rPr>
              <a:t>2 </a:t>
            </a:r>
            <a:r>
              <a:rPr lang="el-GR" altLang="el-GR" sz="2000">
                <a:cs typeface="Arial" panose="020B0604020202020204" pitchFamily="34" charset="0"/>
              </a:rPr>
              <a:t>επιστρώσεις (</a:t>
            </a:r>
            <a:r>
              <a:rPr lang="en-US" altLang="el-GR" sz="2000">
                <a:cs typeface="Arial" panose="020B0604020202020204" pitchFamily="34" charset="0"/>
              </a:rPr>
              <a:t>SS</a:t>
            </a:r>
            <a:r>
              <a:rPr lang="el-GR" altLang="el-GR" sz="2000">
                <a:cs typeface="Arial" panose="020B0604020202020204" pitchFamily="34" charset="0"/>
              </a:rPr>
              <a:t>/</a:t>
            </a:r>
            <a:r>
              <a:rPr lang="en-US" altLang="el-GR" sz="2000">
                <a:cs typeface="Arial" panose="020B0604020202020204" pitchFamily="34" charset="0"/>
              </a:rPr>
              <a:t>DL</a:t>
            </a:r>
            <a:r>
              <a:rPr lang="el-GR" altLang="el-GR" sz="2000">
                <a:cs typeface="Arial" panose="020B0604020202020204" pitchFamily="34" charset="0"/>
              </a:rPr>
              <a:t>), χωρητικότητα 8.5GB.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400" b="1">
                <a:cs typeface="Arial" panose="020B0604020202020204" pitchFamily="34" charset="0"/>
              </a:rPr>
              <a:t>DVD-10</a:t>
            </a:r>
            <a:endParaRPr lang="en-US" altLang="el-GR" sz="2400" b="1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</a:rPr>
              <a:t>2 </a:t>
            </a:r>
            <a:r>
              <a:rPr lang="el-GR" altLang="el-GR" sz="2000">
                <a:cs typeface="Arial" panose="020B0604020202020204" pitchFamily="34" charset="0"/>
              </a:rPr>
              <a:t>πλευρές &amp; </a:t>
            </a:r>
            <a:r>
              <a:rPr lang="en-US" altLang="el-GR" sz="2000">
                <a:cs typeface="Arial" panose="020B0604020202020204" pitchFamily="34" charset="0"/>
              </a:rPr>
              <a:t>2</a:t>
            </a:r>
            <a:r>
              <a:rPr lang="el-GR" altLang="el-GR" sz="2000">
                <a:cs typeface="Arial" panose="020B0604020202020204" pitchFamily="34" charset="0"/>
              </a:rPr>
              <a:t> επιστρώσεις (μία ανά πλευρά) (</a:t>
            </a:r>
            <a:r>
              <a:rPr lang="en-US" altLang="el-GR" sz="2000">
                <a:cs typeface="Arial" panose="020B0604020202020204" pitchFamily="34" charset="0"/>
              </a:rPr>
              <a:t>DS</a:t>
            </a:r>
            <a:r>
              <a:rPr lang="el-GR" altLang="el-GR" sz="2000">
                <a:cs typeface="Arial" panose="020B0604020202020204" pitchFamily="34" charset="0"/>
              </a:rPr>
              <a:t>/</a:t>
            </a:r>
            <a:r>
              <a:rPr lang="en-US" altLang="el-GR" sz="2000">
                <a:cs typeface="Arial" panose="020B0604020202020204" pitchFamily="34" charset="0"/>
              </a:rPr>
              <a:t>SL</a:t>
            </a:r>
            <a:r>
              <a:rPr lang="el-GR" altLang="el-GR" sz="2000">
                <a:cs typeface="Arial" panose="020B0604020202020204" pitchFamily="34" charset="0"/>
              </a:rPr>
              <a:t>), χωρητικότητα  9.4GB.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n-US" altLang="el-GR" sz="2000">
              <a:cs typeface="Arial" panose="020B0604020202020204" pitchFamily="34" charset="0"/>
            </a:endParaRPr>
          </a:p>
          <a:p>
            <a:pPr eaLnBrk="1" hangingPunct="1"/>
            <a:r>
              <a:rPr lang="el-GR" altLang="el-GR" sz="2400" b="1">
                <a:cs typeface="Arial" panose="020B0604020202020204" pitchFamily="34" charset="0"/>
              </a:rPr>
              <a:t>DVD-18</a:t>
            </a:r>
            <a:endParaRPr lang="en-US" altLang="el-GR" sz="2400" b="1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l-GR" sz="2000">
                <a:cs typeface="Arial" panose="020B0604020202020204" pitchFamily="34" charset="0"/>
              </a:rPr>
              <a:t>2 </a:t>
            </a:r>
            <a:r>
              <a:rPr lang="el-GR" altLang="el-GR" sz="2000">
                <a:cs typeface="Arial" panose="020B0604020202020204" pitchFamily="34" charset="0"/>
              </a:rPr>
              <a:t>πλευρές &amp; </a:t>
            </a:r>
            <a:r>
              <a:rPr lang="el-GR" altLang="el-GR" sz="2000"/>
              <a:t>4</a:t>
            </a:r>
            <a:r>
              <a:rPr lang="el-GR" altLang="el-GR" sz="2000">
                <a:cs typeface="Arial" panose="020B0604020202020204" pitchFamily="34" charset="0"/>
              </a:rPr>
              <a:t> επιστρώσεις (</a:t>
            </a:r>
            <a:r>
              <a:rPr lang="el-GR" altLang="el-GR" sz="2000"/>
              <a:t>δύο </a:t>
            </a:r>
            <a:r>
              <a:rPr lang="el-GR" altLang="el-GR" sz="2000">
                <a:cs typeface="Arial" panose="020B0604020202020204" pitchFamily="34" charset="0"/>
              </a:rPr>
              <a:t>ανά πλευρά)</a:t>
            </a:r>
            <a:r>
              <a:rPr lang="el-GR" altLang="el-GR" sz="2000"/>
              <a:t> </a:t>
            </a:r>
            <a:r>
              <a:rPr lang="el-GR" altLang="el-GR" sz="2000">
                <a:cs typeface="Arial" panose="020B0604020202020204" pitchFamily="34" charset="0"/>
              </a:rPr>
              <a:t>(</a:t>
            </a:r>
            <a:r>
              <a:rPr lang="en-US" altLang="el-GR" sz="2000">
                <a:cs typeface="Arial" panose="020B0604020202020204" pitchFamily="34" charset="0"/>
              </a:rPr>
              <a:t>DS</a:t>
            </a:r>
            <a:r>
              <a:rPr lang="el-GR" altLang="el-GR" sz="2000">
                <a:cs typeface="Arial" panose="020B0604020202020204" pitchFamily="34" charset="0"/>
              </a:rPr>
              <a:t>/</a:t>
            </a:r>
            <a:r>
              <a:rPr lang="en-US" altLang="el-GR" sz="2000">
                <a:cs typeface="Arial" panose="020B0604020202020204" pitchFamily="34" charset="0"/>
              </a:rPr>
              <a:t>DL</a:t>
            </a:r>
            <a:r>
              <a:rPr lang="el-GR" altLang="el-GR" sz="2000">
                <a:cs typeface="Arial" panose="020B0604020202020204" pitchFamily="34" charset="0"/>
              </a:rPr>
              <a:t>), χωρητικότητα 17GB.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8F479D5-4AC3-4E34-819F-33312B76A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904875"/>
            <a:ext cx="8637588" cy="579438"/>
          </a:xfrm>
        </p:spPr>
        <p:txBody>
          <a:bodyPr/>
          <a:lstStyle/>
          <a:p>
            <a:pPr eaLnBrk="1" hangingPunct="1"/>
            <a:r>
              <a:rPr lang="el-GR" altLang="el-GR" sz="3200">
                <a:cs typeface="Arial" panose="020B0604020202020204" pitchFamily="34" charset="0"/>
              </a:rPr>
              <a:t>Μορφοποιήσεις </a:t>
            </a:r>
            <a:r>
              <a:rPr lang="el-GR" altLang="el-GR" sz="3200"/>
              <a:t>χρήσης </a:t>
            </a:r>
            <a:r>
              <a:rPr lang="en-US" altLang="el-GR" sz="3200">
                <a:cs typeface="Arial" panose="020B0604020202020204" pitchFamily="34" charset="0"/>
              </a:rPr>
              <a:t>DVD </a:t>
            </a:r>
            <a:endParaRPr lang="el-GR" altLang="el-GR" sz="32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17A045F-BB2F-45CA-BBC6-FC13C4BAE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l-GR" altLang="el-GR" sz="2400" b="1">
                <a:cs typeface="Arial" panose="020B0604020202020204" pitchFamily="34" charset="0"/>
              </a:rPr>
              <a:t>DVD-Video</a:t>
            </a:r>
            <a:r>
              <a:rPr lang="el-GR" altLang="el-GR" sz="2400">
                <a:cs typeface="Arial" panose="020B0604020202020204" pitchFamily="34" charset="0"/>
              </a:rPr>
              <a:t> (ή απλά DVD):</a:t>
            </a:r>
            <a:endParaRPr lang="el-GR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Οικιακός </a:t>
            </a:r>
            <a:r>
              <a:rPr lang="el-GR" altLang="el-GR" sz="2000">
                <a:cs typeface="Arial" panose="020B0604020202020204" pitchFamily="34" charset="0"/>
              </a:rPr>
              <a:t>κινηματογρ</a:t>
            </a:r>
            <a:r>
              <a:rPr lang="el-GR" altLang="el-GR" sz="2000"/>
              <a:t>άφος </a:t>
            </a:r>
            <a:r>
              <a:rPr lang="el-GR" altLang="el-GR" sz="2000">
                <a:cs typeface="Arial" panose="020B0604020202020204" pitchFamily="34" charset="0"/>
              </a:rPr>
              <a:t>(μόνον ανάγνωσης) </a:t>
            </a:r>
            <a:endParaRPr lang="el-GR" altLang="el-GR" sz="2000"/>
          </a:p>
          <a:p>
            <a:pPr eaLnBrk="1" hangingPunct="1">
              <a:lnSpc>
                <a:spcPct val="90000"/>
              </a:lnSpc>
            </a:pPr>
            <a:r>
              <a:rPr lang="el-GR" altLang="el-GR" sz="2400" b="1">
                <a:cs typeface="Arial" panose="020B0604020202020204" pitchFamily="34" charset="0"/>
              </a:rPr>
              <a:t>DVD-Audio</a:t>
            </a:r>
            <a:r>
              <a:rPr lang="el-GR" altLang="el-GR" sz="2400">
                <a:cs typeface="Arial" panose="020B0604020202020204" pitchFamily="34" charset="0"/>
              </a:rPr>
              <a:t>: </a:t>
            </a:r>
            <a:endParaRPr lang="el-GR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Μουσική σε </a:t>
            </a:r>
            <a:r>
              <a:rPr lang="el-GR" altLang="el-GR" sz="2000">
                <a:cs typeface="Arial" panose="020B0604020202020204" pitchFamily="34" charset="0"/>
              </a:rPr>
              <a:t>ψηφιακή μορφή (μόνον ανάγνωσης)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l-GR" altLang="el-GR" sz="2000"/>
          </a:p>
          <a:p>
            <a:pPr eaLnBrk="1" hangingPunct="1">
              <a:lnSpc>
                <a:spcPct val="90000"/>
              </a:lnSpc>
            </a:pPr>
            <a:r>
              <a:rPr lang="el-GR" altLang="el-GR" sz="2400" b="1">
                <a:cs typeface="Arial" panose="020B0604020202020204" pitchFamily="34" charset="0"/>
              </a:rPr>
              <a:t>DVD-</a:t>
            </a:r>
            <a:r>
              <a:rPr lang="en-US" altLang="el-GR" sz="2400" b="1">
                <a:cs typeface="Arial" panose="020B0604020202020204" pitchFamily="34" charset="0"/>
              </a:rPr>
              <a:t>ROM</a:t>
            </a:r>
            <a:r>
              <a:rPr lang="el-GR" altLang="el-GR" sz="2400">
                <a:cs typeface="Arial" panose="020B0604020202020204" pitchFamily="34" charset="0"/>
              </a:rPr>
              <a:t>: </a:t>
            </a:r>
            <a:endParaRPr lang="el-GR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δεδομέν</a:t>
            </a:r>
            <a:r>
              <a:rPr lang="el-GR" altLang="el-GR" sz="2000"/>
              <a:t>α</a:t>
            </a:r>
            <a:r>
              <a:rPr lang="el-GR" altLang="el-GR" sz="2000">
                <a:cs typeface="Arial" panose="020B0604020202020204" pitchFamily="34" charset="0"/>
              </a:rPr>
              <a:t> υπολογιστή (μόνον ανάγνωσης)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l-GR" altLang="el-GR" sz="2000"/>
          </a:p>
          <a:p>
            <a:pPr eaLnBrk="1" hangingPunct="1">
              <a:lnSpc>
                <a:spcPct val="90000"/>
              </a:lnSpc>
            </a:pPr>
            <a:r>
              <a:rPr lang="el-GR" altLang="el-GR" sz="2400" b="1">
                <a:cs typeface="Arial" panose="020B0604020202020204" pitchFamily="34" charset="0"/>
              </a:rPr>
              <a:t>DVD-R</a:t>
            </a:r>
            <a:r>
              <a:rPr lang="el-GR" altLang="el-GR" sz="2400">
                <a:cs typeface="Arial" panose="020B0604020202020204" pitchFamily="34" charset="0"/>
              </a:rPr>
              <a:t>: </a:t>
            </a:r>
            <a:endParaRPr lang="el-GR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εγγράψιμο DVD (</a:t>
            </a:r>
            <a:r>
              <a:rPr lang="en-US" altLang="el-GR" sz="2000">
                <a:cs typeface="Arial" panose="020B0604020202020204" pitchFamily="34" charset="0"/>
              </a:rPr>
              <a:t>Recordable</a:t>
            </a:r>
            <a:r>
              <a:rPr lang="el-GR" altLang="el-GR" sz="2000">
                <a:cs typeface="Arial" panose="020B0604020202020204" pitchFamily="34" charset="0"/>
              </a:rPr>
              <a:t>), (</a:t>
            </a:r>
            <a:r>
              <a:rPr lang="en-US" altLang="el-GR" sz="2000">
                <a:cs typeface="Arial" panose="020B0604020202020204" pitchFamily="34" charset="0"/>
              </a:rPr>
              <a:t>write</a:t>
            </a:r>
            <a:r>
              <a:rPr lang="el-GR" altLang="el-GR" sz="2000">
                <a:cs typeface="Arial" panose="020B0604020202020204" pitchFamily="34" charset="0"/>
              </a:rPr>
              <a:t>-</a:t>
            </a:r>
            <a:r>
              <a:rPr lang="en-US" altLang="el-GR" sz="2000">
                <a:cs typeface="Arial" panose="020B0604020202020204" pitchFamily="34" charset="0"/>
              </a:rPr>
              <a:t>once</a:t>
            </a:r>
            <a:r>
              <a:rPr lang="el-GR" altLang="el-GR" sz="2000">
                <a:cs typeface="Arial" panose="020B0604020202020204" pitchFamily="34" charset="0"/>
              </a:rPr>
              <a:t>, read-many)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l-GR" altLang="el-GR" sz="2000"/>
          </a:p>
          <a:p>
            <a:pPr eaLnBrk="1" hangingPunct="1">
              <a:lnSpc>
                <a:spcPct val="90000"/>
              </a:lnSpc>
            </a:pPr>
            <a:r>
              <a:rPr lang="el-GR" altLang="el-GR" sz="2400" b="1">
                <a:cs typeface="Arial" panose="020B0604020202020204" pitchFamily="34" charset="0"/>
              </a:rPr>
              <a:t>DVD-RAM</a:t>
            </a:r>
            <a:r>
              <a:rPr lang="el-GR" altLang="el-GR" sz="2400">
                <a:cs typeface="Arial" panose="020B0604020202020204" pitchFamily="34" charset="0"/>
              </a:rPr>
              <a:t>: </a:t>
            </a:r>
            <a:endParaRPr lang="el-GR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η πρώτη πλατφόρμα επανεγγράψιμου DVD </a:t>
            </a:r>
            <a:r>
              <a:rPr lang="el-GR" altLang="el-GR" sz="2000"/>
              <a:t>(επίσης επανεγγράψιμα </a:t>
            </a:r>
            <a:r>
              <a:rPr lang="el-GR" altLang="el-GR" sz="2000">
                <a:cs typeface="Arial" panose="020B0604020202020204" pitchFamily="34" charset="0"/>
              </a:rPr>
              <a:t>DVD-RW και DVD+RW</a:t>
            </a:r>
            <a:r>
              <a:rPr lang="el-GR" altLang="el-GR" sz="2000"/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1518FF2-B155-40FA-83D5-AA0CEED98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304800"/>
            <a:ext cx="8637588" cy="579438"/>
          </a:xfrm>
        </p:spPr>
        <p:txBody>
          <a:bodyPr/>
          <a:lstStyle/>
          <a:p>
            <a:pPr eaLnBrk="1" hangingPunct="1"/>
            <a:r>
              <a:rPr lang="el-GR" altLang="el-GR" sz="3200"/>
              <a:t>Πλατφόρμες (επαν-) εγγράψιμου </a:t>
            </a:r>
            <a:r>
              <a:rPr lang="en-US" altLang="el-GR" sz="3200"/>
              <a:t>DVD</a:t>
            </a:r>
            <a:endParaRPr lang="el-GR" altLang="el-GR" sz="32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7D070E-9917-4112-BF36-321A1E3E0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143000"/>
            <a:ext cx="88392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l-GR" altLang="el-GR" sz="2400">
                <a:solidFill>
                  <a:schemeClr val="tx2"/>
                </a:solidFill>
              </a:rPr>
              <a:t>DVD</a:t>
            </a:r>
            <a:r>
              <a:rPr lang="en-US" altLang="el-GR" sz="2400">
                <a:solidFill>
                  <a:schemeClr val="tx2"/>
                </a:solidFill>
              </a:rPr>
              <a:t>-R</a:t>
            </a:r>
            <a:r>
              <a:rPr lang="en-US" altLang="el-GR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DVD-</a:t>
            </a:r>
            <a:r>
              <a:rPr lang="en-US" altLang="el-GR" sz="2000">
                <a:cs typeface="Arial" panose="020B0604020202020204" pitchFamily="34" charset="0"/>
              </a:rPr>
              <a:t>R Authoring</a:t>
            </a:r>
            <a:r>
              <a:rPr lang="el-GR" altLang="el-GR" sz="2000">
                <a:cs typeface="Arial" panose="020B0604020202020204" pitchFamily="34" charset="0"/>
              </a:rPr>
              <a:t> (επαγγελματικής χρήσης) </a:t>
            </a:r>
            <a:endParaRPr lang="en-US" altLang="el-GR" sz="20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l-GR" altLang="el-GR" sz="2000">
                <a:cs typeface="Arial" panose="020B0604020202020204" pitchFamily="34" charset="0"/>
              </a:rPr>
              <a:t>DVD-</a:t>
            </a:r>
            <a:r>
              <a:rPr lang="en-US" altLang="el-GR" sz="2000">
                <a:cs typeface="Arial" panose="020B0604020202020204" pitchFamily="34" charset="0"/>
              </a:rPr>
              <a:t>R General</a:t>
            </a:r>
            <a:r>
              <a:rPr lang="el-GR" altLang="el-GR" sz="2000">
                <a:cs typeface="Arial" panose="020B0604020202020204" pitchFamily="34" charset="0"/>
              </a:rPr>
              <a:t> (γενικής χρήσης)</a:t>
            </a:r>
            <a:r>
              <a:rPr lang="en-GB" altLang="el-GR" sz="2000"/>
              <a:t> </a:t>
            </a:r>
            <a:r>
              <a:rPr lang="en-US" altLang="el-GR" sz="1800"/>
              <a:t>(</a:t>
            </a:r>
            <a:r>
              <a:rPr lang="el-GR" altLang="el-GR" sz="1800"/>
              <a:t>φθηνότερη πηγή </a:t>
            </a:r>
            <a:r>
              <a:rPr lang="en-US" altLang="el-GR" sz="1800"/>
              <a:t>Laser </a:t>
            </a:r>
            <a:r>
              <a:rPr lang="el-GR" altLang="el-GR" sz="1800"/>
              <a:t>στα </a:t>
            </a:r>
            <a:r>
              <a:rPr lang="en-US" altLang="el-GR" sz="1800"/>
              <a:t>650 nm)</a:t>
            </a:r>
            <a:endParaRPr lang="el-GR" altLang="el-GR" sz="1800"/>
          </a:p>
          <a:p>
            <a:pPr lvl="1" eaLnBrk="1" hangingPunct="1">
              <a:lnSpc>
                <a:spcPct val="90000"/>
              </a:lnSpc>
            </a:pPr>
            <a:r>
              <a:rPr lang="el-GR" altLang="el-GR" sz="1800"/>
              <a:t>Τεχνολογία οργανικής χρωστικής ουσίας (όπως το </a:t>
            </a:r>
            <a:r>
              <a:rPr lang="en-US" altLang="el-GR" sz="1800"/>
              <a:t>CD-R)</a:t>
            </a:r>
            <a:endParaRPr lang="el-GR" altLang="el-GR" sz="1800"/>
          </a:p>
          <a:p>
            <a:pPr eaLnBrk="1" hangingPunct="1">
              <a:lnSpc>
                <a:spcPct val="90000"/>
              </a:lnSpc>
            </a:pPr>
            <a:r>
              <a:rPr lang="en-US" altLang="el-GR" sz="2400">
                <a:solidFill>
                  <a:schemeClr val="tx2"/>
                </a:solidFill>
                <a:cs typeface="Arial" panose="020B0604020202020204" pitchFamily="34" charset="0"/>
              </a:rPr>
              <a:t>DVD-RAM</a:t>
            </a:r>
            <a:r>
              <a:rPr lang="en-GB" altLang="el-GR" sz="2400">
                <a:cs typeface="Arial" panose="020B0604020202020204" pitchFamily="34" charset="0"/>
              </a:rPr>
              <a:t> </a:t>
            </a:r>
            <a:endParaRPr lang="en-US" altLang="el-GR" sz="24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Υψηλών απαιτήσεων / Επανεγγράψιμο / Τεχνολογία αλλαγής φάσης /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2 φόρμες:  2.6/5.2 </a:t>
            </a:r>
            <a:r>
              <a:rPr lang="en-US" altLang="el-GR" sz="2000"/>
              <a:t>GB   /   4.7/9.4 GB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Επανεγγραφή &gt; 100000 φορές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l-GR" sz="2400">
                <a:solidFill>
                  <a:schemeClr val="tx2"/>
                </a:solidFill>
                <a:cs typeface="Arial" panose="020B0604020202020204" pitchFamily="34" charset="0"/>
              </a:rPr>
              <a:t>DVD-RW</a:t>
            </a:r>
            <a:endParaRPr lang="el-GR" altLang="el-GR" sz="24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Επανεγγράψιμο (</a:t>
            </a:r>
            <a:r>
              <a:rPr lang="en-US" altLang="el-GR" sz="2000"/>
              <a:t>Pioneer) / 4.7 GB / </a:t>
            </a:r>
            <a:r>
              <a:rPr lang="el-GR" altLang="el-GR" sz="2000"/>
              <a:t>Επανεγγραφή &gt;1000 φορές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l-GR" altLang="el-GR" sz="2000"/>
          </a:p>
          <a:p>
            <a:pPr eaLnBrk="1" hangingPunct="1">
              <a:lnSpc>
                <a:spcPct val="90000"/>
              </a:lnSpc>
            </a:pPr>
            <a:r>
              <a:rPr lang="el-GR" altLang="el-GR" sz="2400">
                <a:solidFill>
                  <a:schemeClr val="tx2"/>
                </a:solidFill>
                <a:cs typeface="Arial" panose="020B0604020202020204" pitchFamily="34" charset="0"/>
              </a:rPr>
              <a:t>DVD+RW</a:t>
            </a:r>
            <a:r>
              <a:rPr lang="en-GB" altLang="el-GR" sz="2400"/>
              <a:t> </a:t>
            </a:r>
            <a:endParaRPr lang="el-GR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Επανεγγράψιμο (</a:t>
            </a:r>
            <a:r>
              <a:rPr lang="en-US" altLang="el-GR" sz="2000"/>
              <a:t>Philips, Sony </a:t>
            </a:r>
            <a:r>
              <a:rPr lang="el-GR" altLang="el-GR" sz="2000"/>
              <a:t>κα) / Βασισμένο στο </a:t>
            </a:r>
            <a:r>
              <a:rPr lang="en-US" altLang="el-GR" sz="2000"/>
              <a:t>CD-RW</a:t>
            </a:r>
            <a:r>
              <a:rPr lang="el-GR" altLang="el-GR" sz="2000"/>
              <a:t> 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l-GR" altLang="el-GR" sz="2000"/>
          </a:p>
          <a:p>
            <a:pPr eaLnBrk="1" hangingPunct="1">
              <a:lnSpc>
                <a:spcPct val="90000"/>
              </a:lnSpc>
            </a:pPr>
            <a:r>
              <a:rPr lang="el-GR" altLang="el-GR" sz="2400">
                <a:solidFill>
                  <a:schemeClr val="tx2"/>
                </a:solidFill>
                <a:cs typeface="Arial" panose="020B0604020202020204" pitchFamily="34" charset="0"/>
              </a:rPr>
              <a:t>DVD+R</a:t>
            </a:r>
            <a:r>
              <a:rPr lang="en-GB" altLang="el-GR" sz="2400"/>
              <a:t> </a:t>
            </a:r>
            <a:endParaRPr lang="en-US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000"/>
              <a:t>Εγγράψιμη (μόνον) μορφή του </a:t>
            </a:r>
            <a:r>
              <a:rPr lang="en-US" altLang="el-GR" sz="2000"/>
              <a:t>DVD+RW</a:t>
            </a:r>
            <a:r>
              <a:rPr lang="en-GB" altLang="el-GR" sz="2000">
                <a:cs typeface="Arial" panose="020B0604020202020204" pitchFamily="34" charset="0"/>
              </a:rPr>
              <a:t> </a:t>
            </a:r>
            <a:endParaRPr lang="el-GR" altLang="el-GR" sz="2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D07B44D-875E-4EF3-802E-E0DBCD6D9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Blu</a:t>
            </a:r>
            <a:r>
              <a:rPr lang="en-US" altLang="el-GR"/>
              <a:t>e</a:t>
            </a:r>
            <a:r>
              <a:rPr lang="el-GR" altLang="el-GR"/>
              <a:t>-Ray και HD-DVD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BFF6C42-DFDF-4D7A-85B8-CC36BBDA7B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l-GR" altLang="el-GR" sz="2400"/>
              <a:t>συνέχεια της σύχρονης τεχνολογίας </a:t>
            </a:r>
            <a:r>
              <a:rPr lang="el-GR" altLang="el-GR" sz="2400" i="1"/>
              <a:t>DVD</a:t>
            </a:r>
            <a:r>
              <a:rPr lang="el-GR" altLang="el-GR" sz="2400"/>
              <a:t>. </a:t>
            </a:r>
            <a:endParaRPr lang="en-US" altLang="el-GR" sz="2400"/>
          </a:p>
          <a:p>
            <a:pPr eaLnBrk="1" hangingPunct="1">
              <a:lnSpc>
                <a:spcPct val="80000"/>
              </a:lnSpc>
            </a:pPr>
            <a:r>
              <a:rPr lang="el-GR" altLang="el-GR" sz="2400"/>
              <a:t>τεχνολογίες που αναπτύχθηκαν για να κανουν δυνατή την εγγραφή, αναπαραγωγή και επανεγγραφή υψηλής ευκρίνειας βίντεο και δεδομένων. </a:t>
            </a:r>
            <a:endParaRPr lang="en-US" altLang="el-GR" sz="2400"/>
          </a:p>
          <a:p>
            <a:pPr eaLnBrk="1" hangingPunct="1">
              <a:lnSpc>
                <a:spcPct val="80000"/>
              </a:lnSpc>
            </a:pPr>
            <a:r>
              <a:rPr lang="el-GR" altLang="el-GR" sz="2400"/>
              <a:t>Χρήση λέιζερ χρώματος </a:t>
            </a:r>
            <a:r>
              <a:rPr lang="el-GR" altLang="el-GR" sz="2400">
                <a:solidFill>
                  <a:srgbClr val="0000CC"/>
                </a:solidFill>
              </a:rPr>
              <a:t>μπλέ</a:t>
            </a:r>
            <a:r>
              <a:rPr lang="el-GR" altLang="el-GR" sz="2400"/>
              <a:t> το οποίο χρησιμοποιείται για την εγγραφή δεδομένων στο δίσκο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l-GR" sz="2000"/>
              <a:t>το μπλέ λέιζερ έχει πολύ χαμηλότερο μήκος κύματος από το σημερινό κόκκινο λέιζερ που χρησιμοποιείται για τα </a:t>
            </a:r>
            <a:r>
              <a:rPr lang="el-GR" altLang="el-GR" sz="2000" i="1"/>
              <a:t>DVD</a:t>
            </a:r>
            <a:r>
              <a:rPr lang="el-GR" altLang="el-GR" sz="200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l-GR" sz="2000"/>
              <a:t>δίνει την δυνατότητα να διαβάζονται και να γράφονται μικρότερα μέρη από και προς την επιφάνεια των δίσκων.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l-GR" sz="2000"/>
              <a:t>Αυτό έχει ως αποτέλεσμα την δυνατότητα αποθήκευσης μέχρι και 15GB (HD-DVD) και 25GB (Blu</a:t>
            </a:r>
            <a:r>
              <a:rPr lang="en-US" altLang="el-GR" sz="2000"/>
              <a:t>e</a:t>
            </a:r>
            <a:r>
              <a:rPr lang="el-GR" altLang="el-GR" sz="2000"/>
              <a:t>-Ray) δεδομένων σε μόνης επίστρωσης δισκάκι 12 εκατοστών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A0E9482-F640-49FE-8654-B16DE7EBA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Blu</a:t>
            </a:r>
            <a:r>
              <a:rPr lang="en-US" altLang="el-GR"/>
              <a:t>e</a:t>
            </a:r>
            <a:r>
              <a:rPr lang="el-GR" altLang="el-GR"/>
              <a:t>-Ray και HD-DVD </a:t>
            </a:r>
          </a:p>
        </p:txBody>
      </p:sp>
      <p:sp>
        <p:nvSpPr>
          <p:cNvPr id="56323" name="Rectangle 6">
            <a:extLst>
              <a:ext uri="{FF2B5EF4-FFF2-40B4-BE49-F238E27FC236}">
                <a16:creationId xmlns:a16="http://schemas.microsoft.com/office/drawing/2014/main" id="{396FE00C-30CF-4BF4-AC7B-75F00AD4F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προκειμένου να αυξηθεί η πυκνότητα της αποθήκευσης </a:t>
            </a:r>
          </a:p>
          <a:p>
            <a:pPr lvl="1" eaLnBrk="1" hangingPunct="1"/>
            <a:r>
              <a:rPr lang="el-GR" altLang="el-GR"/>
              <a:t>μειώνεται το μέγεθος των lands και των pits </a:t>
            </a:r>
          </a:p>
          <a:p>
            <a:pPr lvl="1" eaLnBrk="1" hangingPunct="1"/>
            <a:r>
              <a:rPr lang="el-GR" altLang="el-GR"/>
              <a:t>μειώνεται η μεταξύ τους απόσταση </a:t>
            </a:r>
          </a:p>
          <a:p>
            <a:pPr lvl="1" eaLnBrk="1" hangingPunct="1"/>
            <a:r>
              <a:rPr lang="el-GR" altLang="el-GR"/>
              <a:t>χρησιμοποιούνται διαφορετικές ακτίνες λειζερ</a:t>
            </a:r>
          </a:p>
          <a:p>
            <a:pPr eaLnBrk="1" hangingPunct="1"/>
            <a:endParaRPr lang="el-GR" altLang="el-G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6948FF8-A4F3-48B9-AB37-F2B4E8D57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Blu-Ray και HD-DVD 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407BD9B-4EC4-4D3D-BA0D-ACB15D894C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l-GR" altLang="el-GR" sz="1800" b="1"/>
              <a:t>λ :</a:t>
            </a:r>
            <a:r>
              <a:rPr lang="el-GR" altLang="el-GR" sz="1800"/>
              <a:t>   μήκος κύματος, </a:t>
            </a:r>
            <a:r>
              <a:rPr lang="el-GR" altLang="el-GR" sz="1800" b="1"/>
              <a:t>NA :</a:t>
            </a:r>
            <a:r>
              <a:rPr lang="el-GR" altLang="el-GR" sz="1800"/>
              <a:t>μέγιστη γωνιά πρόσκρουσης της ακτίνας λειζερ στο μέσο  εγγραφής κατά προσέγγιση οι τιμές 0,45 0,6 και 0,85 αντιστοιχούν σε 27,37,58 μοίρες, </a:t>
            </a:r>
            <a:r>
              <a:rPr lang="el-GR" altLang="el-GR" sz="1800" b="1"/>
              <a:t>subsrtrate :</a:t>
            </a:r>
            <a:r>
              <a:rPr lang="el-GR" altLang="el-GR" sz="1800"/>
              <a:t> υπόστρωμα</a:t>
            </a:r>
            <a:br>
              <a:rPr lang="el-GR" altLang="el-GR" sz="1800"/>
            </a:br>
            <a:endParaRPr lang="el-GR" altLang="el-GR" sz="1800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5D9FF30-0ECA-470C-94EF-25C6B00BFE0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l-GR" altLang="el-GR" sz="2800"/>
          </a:p>
        </p:txBody>
      </p:sp>
      <p:pic>
        <p:nvPicPr>
          <p:cNvPr id="57349" name="Picture 5" descr="3628">
            <a:extLst>
              <a:ext uri="{FF2B5EF4-FFF2-40B4-BE49-F238E27FC236}">
                <a16:creationId xmlns:a16="http://schemas.microsoft.com/office/drawing/2014/main" id="{CB892577-A302-444F-B01C-4B86232E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044826"/>
            <a:ext cx="7235825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55AC637-8DB7-412F-958A-A8EB9877A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l-GR" altLang="el-GR" sz="4800"/>
              <a:t>Λογικές Πράξεις</a:t>
            </a:r>
            <a:endParaRPr lang="en-US" altLang="el-GR" sz="480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4E43EEC-B7E1-4E5A-AFB8-6D614FD3C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l-GR" altLang="el-GR" sz="2000" b="1"/>
              <a:t>Λογική Πράξη</a:t>
            </a:r>
            <a:r>
              <a:rPr lang="en-US" altLang="el-GR" sz="2000" b="1"/>
              <a:t>:</a:t>
            </a:r>
            <a:r>
              <a:rPr lang="en-US" altLang="el-GR" sz="2000"/>
              <a:t> </a:t>
            </a:r>
            <a:r>
              <a:rPr lang="el-GR" altLang="el-GR" sz="2000"/>
              <a:t>Μια πράξη που χειρίζεται μία ή περισσότερες τιμές τύπου </a:t>
            </a:r>
            <a:r>
              <a:rPr lang="el-GR" altLang="el-GR" sz="2000" i="1"/>
              <a:t>αληθές</a:t>
            </a:r>
            <a:r>
              <a:rPr lang="el-GR" altLang="el-GR" sz="2000"/>
              <a:t>/</a:t>
            </a:r>
            <a:r>
              <a:rPr lang="el-GR" altLang="el-GR" sz="2000" i="1"/>
              <a:t>ψευδές</a:t>
            </a:r>
            <a:endParaRPr lang="en-US" altLang="el-GR" sz="2000" i="1"/>
          </a:p>
          <a:p>
            <a:pPr eaLnBrk="1" hangingPunct="1"/>
            <a:r>
              <a:rPr lang="el-GR" altLang="el-GR" sz="2000"/>
              <a:t>Συγκεκριμένες πράξεις</a:t>
            </a:r>
            <a:endParaRPr lang="en-US" altLang="el-GR" sz="2000"/>
          </a:p>
          <a:p>
            <a:pPr lvl="1" eaLnBrk="1" hangingPunct="1"/>
            <a:r>
              <a:rPr lang="en-US" altLang="el-GR" sz="2000"/>
              <a:t>AND</a:t>
            </a:r>
          </a:p>
          <a:p>
            <a:pPr lvl="1" eaLnBrk="1" hangingPunct="1"/>
            <a:r>
              <a:rPr lang="en-US" altLang="el-GR" sz="2000"/>
              <a:t>OR</a:t>
            </a:r>
          </a:p>
          <a:p>
            <a:pPr lvl="1" eaLnBrk="1" hangingPunct="1"/>
            <a:r>
              <a:rPr lang="en-US" altLang="el-GR" sz="2000"/>
              <a:t>XOR (</a:t>
            </a:r>
            <a:r>
              <a:rPr lang="el-GR" altLang="el-GR" sz="2000"/>
              <a:t>αποκλειστική διάζευξη</a:t>
            </a:r>
            <a:r>
              <a:rPr lang="en-US" altLang="el-GR" sz="2000"/>
              <a:t>)</a:t>
            </a:r>
          </a:p>
          <a:p>
            <a:pPr lvl="1" eaLnBrk="1" hangingPunct="1"/>
            <a:r>
              <a:rPr lang="en-US" altLang="el-GR" sz="2000"/>
              <a:t>NOT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E3DBC2F5-3951-453A-BFF3-142BE78FE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r="9366" b="1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F09AA8F-FBDC-4173-972D-3C173C8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l-GR" sz="1800" u="none">
                <a:latin typeface="Arial Unicode MS" pitchFamily="34" charset="-128"/>
              </a:rPr>
              <a:t>1-</a:t>
            </a:r>
            <a:fld id="{3DCE7D0B-439E-4BAC-8B48-DDBB4A382217}" type="slidenum">
              <a:rPr lang="en-US" altLang="el-GR" sz="1800" u="none">
                <a:latin typeface="Arial Unicode MS" pitchFamily="34" charset="-128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altLang="el-GR" sz="18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FA8F2586-D43C-4B55-BBDE-C078AA29D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Αρχεία</a:t>
            </a:r>
            <a:endParaRPr lang="en-US" altLang="el-GR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9FB31E5-44AB-4768-8A8D-606CE21EF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 b="1"/>
              <a:t>Αρχείο</a:t>
            </a:r>
            <a:r>
              <a:rPr lang="en-US" altLang="el-GR" b="1"/>
              <a:t>:</a:t>
            </a:r>
            <a:r>
              <a:rPr lang="en-US" altLang="el-GR"/>
              <a:t> </a:t>
            </a:r>
            <a:r>
              <a:rPr lang="el-GR" altLang="el-GR"/>
              <a:t>Μια μονάδα δεδομένων που είναι αποθηκευμένη σε σύστημα αποθήκευσης</a:t>
            </a:r>
            <a:endParaRPr lang="en-US" altLang="el-GR"/>
          </a:p>
          <a:p>
            <a:pPr lvl="1" eaLnBrk="1" hangingPunct="1"/>
            <a:r>
              <a:rPr lang="el-GR" altLang="el-GR" b="1"/>
              <a:t>Πεδία</a:t>
            </a:r>
            <a:r>
              <a:rPr lang="en-US" altLang="el-GR" b="1"/>
              <a:t> </a:t>
            </a:r>
            <a:r>
              <a:rPr lang="el-GR" altLang="el-GR"/>
              <a:t>και</a:t>
            </a:r>
            <a:r>
              <a:rPr lang="en-US" altLang="el-GR"/>
              <a:t> </a:t>
            </a:r>
            <a:r>
              <a:rPr lang="el-GR" altLang="el-GR" b="1"/>
              <a:t>πεδία κλειδιού</a:t>
            </a:r>
            <a:endParaRPr lang="en-US" altLang="el-GR"/>
          </a:p>
          <a:p>
            <a:pPr eaLnBrk="1" hangingPunct="1"/>
            <a:r>
              <a:rPr lang="el-GR" altLang="el-GR"/>
              <a:t>Φυσική εγγραφή και Λογική εγγραφή</a:t>
            </a:r>
            <a:endParaRPr lang="en-US" altLang="el-GR"/>
          </a:p>
          <a:p>
            <a:pPr eaLnBrk="1" hangingPunct="1"/>
            <a:r>
              <a:rPr lang="el-GR" altLang="el-GR" b="1"/>
              <a:t>Ενταμιευτής</a:t>
            </a:r>
            <a:r>
              <a:rPr lang="en-US" altLang="el-GR" b="1"/>
              <a:t>:</a:t>
            </a:r>
            <a:r>
              <a:rPr lang="en-US" altLang="el-GR"/>
              <a:t> </a:t>
            </a:r>
            <a:r>
              <a:rPr lang="el-GR" altLang="el-GR"/>
              <a:t>Μια περιοχή της μνήμης που χρησιμοποιείται για την προσωρινή αποθήκευση δεδομένων </a:t>
            </a:r>
            <a:r>
              <a:rPr lang="en-US" altLang="el-GR"/>
              <a:t>(</a:t>
            </a:r>
            <a:r>
              <a:rPr lang="el-GR" altLang="el-GR"/>
              <a:t>συνήθως ως βήμα για τη μεταφορά των δεδομένων</a:t>
            </a:r>
            <a:r>
              <a:rPr lang="en-US" altLang="el-GR"/>
              <a:t>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4EEA552-BC7E-4BB4-926B-30515956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9A9A7402-44D0-4A74-B064-E3654377D243}" type="slidenum">
              <a:rPr lang="en-US" altLang="el-GR" sz="1000" u="none">
                <a:latin typeface="Arial Unicode MS" pitchFamily="34" charset="-128"/>
              </a:rPr>
              <a:pPr/>
              <a:t>50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EEBF2D48-353E-457F-8C27-C443B535F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1.12</a:t>
            </a:r>
            <a:r>
              <a:rPr lang="en-US" altLang="el-GR"/>
              <a:t>  </a:t>
            </a:r>
            <a:r>
              <a:rPr lang="el-GR" altLang="el-GR"/>
              <a:t>Λογικές και φυσικές εγγραφές ενός δίσκου </a:t>
            </a:r>
            <a:endParaRPr lang="en-US" altLang="el-GR"/>
          </a:p>
        </p:txBody>
      </p:sp>
      <p:pic>
        <p:nvPicPr>
          <p:cNvPr id="59396" name="Picture 7" descr="01_12">
            <a:extLst>
              <a:ext uri="{FF2B5EF4-FFF2-40B4-BE49-F238E27FC236}">
                <a16:creationId xmlns:a16="http://schemas.microsoft.com/office/drawing/2014/main" id="{4E0F8F18-C93B-461E-88EE-9EDEBC564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630363"/>
            <a:ext cx="5638800" cy="4614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FBE1424-C875-4347-878A-92C931C8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B3D269A7-5110-4991-9767-43005783DFD7}" type="slidenum">
              <a:rPr lang="en-US" altLang="el-GR" sz="1000" u="none">
                <a:latin typeface="Arial Unicode MS" pitchFamily="34" charset="-128"/>
              </a:rPr>
              <a:pPr/>
              <a:t>51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D7E15AAB-00AD-40BE-9279-8D69EF37E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Αναπαράσταση Κειμένου</a:t>
            </a:r>
            <a:endParaRPr lang="en-US" altLang="el-GR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82C990D-4ED8-4186-807B-34FAF849E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l-GR" altLang="el-GR" sz="2400" b="1"/>
              <a:t>Σε κάθε χαρακτήρα</a:t>
            </a:r>
            <a:r>
              <a:rPr lang="en-US" altLang="el-GR" sz="2400" b="1"/>
              <a:t> (</a:t>
            </a:r>
            <a:r>
              <a:rPr lang="el-GR" altLang="el-GR" sz="2400" b="1"/>
              <a:t>γράμμα</a:t>
            </a:r>
            <a:r>
              <a:rPr lang="en-US" altLang="el-GR" sz="2400" b="1"/>
              <a:t>, </a:t>
            </a:r>
            <a:r>
              <a:rPr lang="el-GR" altLang="el-GR" sz="2400" b="1"/>
              <a:t>σημείο στίξης</a:t>
            </a:r>
            <a:r>
              <a:rPr lang="en-US" altLang="el-GR" sz="2400" b="1"/>
              <a:t>, </a:t>
            </a:r>
            <a:r>
              <a:rPr lang="el-GR" altLang="el-GR" sz="2400" b="1"/>
              <a:t>κ.λπ</a:t>
            </a:r>
            <a:r>
              <a:rPr lang="en-US" altLang="el-GR" sz="2400" b="1"/>
              <a:t>.) </a:t>
            </a:r>
            <a:r>
              <a:rPr lang="el-GR" altLang="el-GR" sz="2400" b="1"/>
              <a:t>αντιστοιχίζεται ένα μοναδικό σχήμα μπιτ</a:t>
            </a:r>
            <a:r>
              <a:rPr lang="en-US" altLang="el-GR" sz="2400" b="1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 sz="2400"/>
              <a:t>ASCII: </a:t>
            </a:r>
            <a:r>
              <a:rPr lang="el-GR" altLang="el-GR" sz="2400"/>
              <a:t>Χρησιμοποιεί σχήματα των 7 μπιτ για την αναπαράσταση των περισσότερων συμβόλων που χρησιμοποιούνται στο γραπτό Αγγλικό κείμενο</a:t>
            </a:r>
            <a:endParaRPr lang="en-US" altLang="el-GR" sz="2400"/>
          </a:p>
          <a:p>
            <a:pPr lvl="1" eaLnBrk="1" hangingPunct="1">
              <a:lnSpc>
                <a:spcPct val="90000"/>
              </a:lnSpc>
            </a:pPr>
            <a:r>
              <a:rPr lang="en-US" altLang="el-GR" sz="2400"/>
              <a:t>Unicode: </a:t>
            </a:r>
            <a:r>
              <a:rPr lang="el-GR" altLang="el-GR" sz="2400"/>
              <a:t>Χρησιμοποιεί σχήματα των 16 μπιτ για την αναπαράσταση των κύριων συμβόλων που χρησιμοποιούνται στις γλώσσες παγκοσμίως</a:t>
            </a:r>
            <a:endParaRPr lang="en-US" altLang="el-GR" sz="2400"/>
          </a:p>
          <a:p>
            <a:pPr lvl="1" eaLnBrk="1" hangingPunct="1">
              <a:lnSpc>
                <a:spcPct val="90000"/>
              </a:lnSpc>
            </a:pPr>
            <a:r>
              <a:rPr lang="el-GR" altLang="el-GR" sz="2400"/>
              <a:t>Πρότυπο </a:t>
            </a:r>
            <a:r>
              <a:rPr lang="en-US" altLang="el-GR" sz="2400"/>
              <a:t>ISO: </a:t>
            </a:r>
            <a:r>
              <a:rPr lang="el-GR" altLang="el-GR" sz="2400"/>
              <a:t>Χρησιμοποιεί σχήματα των 32 μπιτ για την αναπαράσταση των κύριων συμβόλων που χρησιμοποιούνται στις γλώσσες παγκοσμίως</a:t>
            </a:r>
            <a:endParaRPr lang="en-US" altLang="el-GR" sz="240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5F4096D-AD93-45FB-9BC6-9943A737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69CBA858-38FE-4E27-8BE9-35C34656A6E2}" type="slidenum">
              <a:rPr lang="en-US" altLang="el-GR" sz="1000" u="none">
                <a:latin typeface="Arial Unicode MS" pitchFamily="34" charset="-128"/>
              </a:rPr>
              <a:pPr/>
              <a:t>52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89E3CAA9-218F-4E15-B733-0CC0AEC2C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1.13</a:t>
            </a:r>
            <a:r>
              <a:rPr lang="en-US" altLang="el-GR"/>
              <a:t>  </a:t>
            </a:r>
            <a:r>
              <a:rPr lang="el-GR" altLang="el-GR"/>
              <a:t>Το μήνυμα “Hello.” σε κώδικα ASCII </a:t>
            </a:r>
            <a:endParaRPr lang="en-US" altLang="el-GR"/>
          </a:p>
        </p:txBody>
      </p:sp>
      <p:pic>
        <p:nvPicPr>
          <p:cNvPr id="61444" name="Picture 7" descr="01_13">
            <a:extLst>
              <a:ext uri="{FF2B5EF4-FFF2-40B4-BE49-F238E27FC236}">
                <a16:creationId xmlns:a16="http://schemas.microsoft.com/office/drawing/2014/main" id="{AA33D957-EBE5-4D41-8277-A222BD37E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971801"/>
            <a:ext cx="83058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D2F000E-7A37-496A-A3B8-E3B27E28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385F4FE7-E818-460D-9CFD-ABDBEC3A4B7D}" type="slidenum">
              <a:rPr lang="en-US" altLang="el-GR" sz="1000" u="none">
                <a:latin typeface="Arial Unicode MS" pitchFamily="34" charset="-128"/>
              </a:rPr>
              <a:pPr/>
              <a:t>53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94357791-0AEE-42DD-BA34-AA94FE215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Αναπαράσταση Αριθμητικών Τιμών</a:t>
            </a:r>
            <a:endParaRPr lang="en-US" altLang="el-GR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950D44C-1AEB-4791-AFA4-C36DDA990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el-GR"/>
              <a:t>Δυαδικός συμβολισμός</a:t>
            </a:r>
            <a:r>
              <a:rPr lang="en-US" altLang="el-GR"/>
              <a:t>: </a:t>
            </a:r>
            <a:r>
              <a:rPr lang="el-GR" altLang="el-GR"/>
              <a:t>Χρησιμοποιεί μπιτ για την αναπαράσταση του αριθμού σε βάση δύο</a:t>
            </a:r>
            <a:endParaRPr lang="en-US" altLang="el-GR"/>
          </a:p>
          <a:p>
            <a:pPr eaLnBrk="1" hangingPunct="1">
              <a:lnSpc>
                <a:spcPct val="90000"/>
              </a:lnSpc>
            </a:pPr>
            <a:r>
              <a:rPr lang="el-GR" altLang="el-GR"/>
              <a:t>Περιορισμοί των αναπαραστάσεων των αριθμητικών τιμών από τους υπολογιστές</a:t>
            </a:r>
            <a:endParaRPr lang="en-US" altLang="el-GR"/>
          </a:p>
          <a:p>
            <a:pPr lvl="1" eaLnBrk="1" hangingPunct="1">
              <a:lnSpc>
                <a:spcPct val="90000"/>
              </a:lnSpc>
            </a:pPr>
            <a:r>
              <a:rPr lang="el-GR" altLang="el-GR"/>
              <a:t>Υπερχείλιση</a:t>
            </a:r>
            <a:r>
              <a:rPr lang="en-US" altLang="el-GR"/>
              <a:t> </a:t>
            </a:r>
            <a:r>
              <a:rPr lang="en-US" altLang="el-GR">
                <a:latin typeface="Arial" panose="020B0604020202020204" pitchFamily="34" charset="0"/>
              </a:rPr>
              <a:t>–</a:t>
            </a:r>
            <a:r>
              <a:rPr lang="en-US" altLang="el-GR"/>
              <a:t> </a:t>
            </a:r>
            <a:r>
              <a:rPr lang="el-GR" altLang="el-GR"/>
              <a:t>παρουσιάζεται όταν μια τιμή είναι πολύ μεγάλη και δεν μπορεί να αναπαρασταθεί</a:t>
            </a:r>
            <a:endParaRPr lang="en-US" altLang="el-GR"/>
          </a:p>
          <a:p>
            <a:pPr lvl="1" eaLnBrk="1" hangingPunct="1">
              <a:lnSpc>
                <a:spcPct val="90000"/>
              </a:lnSpc>
            </a:pPr>
            <a:r>
              <a:rPr lang="el-GR" altLang="el-GR"/>
              <a:t>Περικοπή</a:t>
            </a:r>
            <a:r>
              <a:rPr lang="en-US" altLang="el-GR"/>
              <a:t> </a:t>
            </a:r>
            <a:r>
              <a:rPr lang="en-US" altLang="el-GR">
                <a:latin typeface="Arial" panose="020B0604020202020204" pitchFamily="34" charset="0"/>
              </a:rPr>
              <a:t>–</a:t>
            </a:r>
            <a:r>
              <a:rPr lang="en-US" altLang="el-GR"/>
              <a:t> </a:t>
            </a:r>
            <a:r>
              <a:rPr lang="el-GR" altLang="el-GR"/>
              <a:t>παρουσιάζεται όταν μια τιμή δεν μπορεί να αναπαρασταθεί με ακρίβεια</a:t>
            </a:r>
            <a:endParaRPr lang="en-US" altLang="el-GR"/>
          </a:p>
          <a:p>
            <a:pPr lvl="1" eaLnBrk="1" hangingPunct="1">
              <a:lnSpc>
                <a:spcPct val="90000"/>
              </a:lnSpc>
            </a:pPr>
            <a:endParaRPr lang="en-US" altLang="el-GR"/>
          </a:p>
          <a:p>
            <a:pPr eaLnBrk="1" hangingPunct="1">
              <a:lnSpc>
                <a:spcPct val="90000"/>
              </a:lnSpc>
            </a:pPr>
            <a:endParaRPr lang="en-US" altLang="el-GR" sz="280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CA214A7-29D0-4291-B55C-9BE63E9F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7D451211-2C5E-4AF4-A991-A674D28847F9}" type="slidenum">
              <a:rPr lang="en-US" altLang="el-GR" sz="1000" u="none">
                <a:latin typeface="Arial Unicode MS" pitchFamily="34" charset="-128"/>
              </a:rPr>
              <a:pPr/>
              <a:t>54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A5A6E46F-4DFD-4283-B345-C12A506A8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Αναπαράσταση Εικόνων</a:t>
            </a:r>
            <a:endParaRPr lang="en-US" altLang="el-GR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E41AE51-A760-40F7-9A63-2FAFED3B6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el-GR"/>
              <a:t>Τεχνικές χάρτη μπιτ</a:t>
            </a:r>
            <a:endParaRPr lang="en-US" altLang="el-GR"/>
          </a:p>
          <a:p>
            <a:pPr lvl="1" eaLnBrk="1" hangingPunct="1">
              <a:lnSpc>
                <a:spcPct val="90000"/>
              </a:lnSpc>
            </a:pPr>
            <a:r>
              <a:rPr lang="el-GR" altLang="el-GR"/>
              <a:t>Πίξελ</a:t>
            </a:r>
            <a:r>
              <a:rPr lang="en-US" altLang="el-GR"/>
              <a:t>: </a:t>
            </a:r>
            <a:r>
              <a:rPr lang="el-GR" altLang="el-GR"/>
              <a:t>συντομογραφία για </a:t>
            </a:r>
            <a:r>
              <a:rPr lang="en-US" altLang="el-GR">
                <a:latin typeface="Arial" panose="020B0604020202020204" pitchFamily="34" charset="0"/>
              </a:rPr>
              <a:t>“</a:t>
            </a:r>
            <a:r>
              <a:rPr lang="el-GR" altLang="el-GR"/>
              <a:t>εικονοστοιχείο</a:t>
            </a:r>
            <a:r>
              <a:rPr lang="en-US" altLang="el-GR">
                <a:latin typeface="Arial" panose="020B0604020202020204" pitchFamily="34" charset="0"/>
              </a:rPr>
              <a:t>”</a:t>
            </a:r>
            <a:endParaRPr lang="en-US" altLang="el-GR"/>
          </a:p>
          <a:p>
            <a:pPr lvl="1" eaLnBrk="1" hangingPunct="1">
              <a:lnSpc>
                <a:spcPct val="90000"/>
              </a:lnSpc>
            </a:pPr>
            <a:r>
              <a:rPr lang="en-US" altLang="el-GR"/>
              <a:t>RGB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l-GR"/>
              <a:t>Φωτεινότητα και χρώμα</a:t>
            </a:r>
            <a:endParaRPr lang="en-US" altLang="el-GR"/>
          </a:p>
          <a:p>
            <a:pPr eaLnBrk="1" hangingPunct="1">
              <a:lnSpc>
                <a:spcPct val="90000"/>
              </a:lnSpc>
            </a:pPr>
            <a:r>
              <a:rPr lang="el-GR" altLang="el-GR"/>
              <a:t>Διανυσματικές τεχνικές</a:t>
            </a:r>
            <a:endParaRPr lang="en-US" altLang="el-GR"/>
          </a:p>
          <a:p>
            <a:pPr lvl="1" eaLnBrk="1" hangingPunct="1">
              <a:lnSpc>
                <a:spcPct val="90000"/>
              </a:lnSpc>
            </a:pPr>
            <a:r>
              <a:rPr lang="el-GR" altLang="el-GR"/>
              <a:t>Κλιμακώσιμες</a:t>
            </a:r>
            <a:endParaRPr lang="en-US" altLang="el-GR"/>
          </a:p>
          <a:p>
            <a:pPr lvl="1" eaLnBrk="1" hangingPunct="1">
              <a:lnSpc>
                <a:spcPct val="90000"/>
              </a:lnSpc>
            </a:pPr>
            <a:r>
              <a:rPr lang="en-US" altLang="el-GR"/>
              <a:t>TrueType </a:t>
            </a:r>
            <a:r>
              <a:rPr lang="el-GR" altLang="el-GR"/>
              <a:t>και</a:t>
            </a:r>
            <a:r>
              <a:rPr lang="en-US" altLang="el-GR"/>
              <a:t> PostScript</a:t>
            </a:r>
          </a:p>
          <a:p>
            <a:pPr lvl="1" eaLnBrk="1" hangingPunct="1">
              <a:lnSpc>
                <a:spcPct val="90000"/>
              </a:lnSpc>
            </a:pPr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514D684-DEB0-48BB-91FD-9DA0B49C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46C1CCE1-5CB6-4131-B1CD-EDA8DA62C78F}" type="slidenum">
              <a:rPr lang="en-US" altLang="el-GR" sz="1000" u="none">
                <a:latin typeface="Arial Unicode MS" pitchFamily="34" charset="-128"/>
              </a:rPr>
              <a:pPr/>
              <a:t>55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386D03DD-8CB9-4200-A379-78B2B0D94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Αναπαράσταση Ήχου</a:t>
            </a:r>
            <a:endParaRPr lang="en-US" altLang="el-GR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49D071C-5EBC-4964-9394-9A96F8A37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Τεχνικές δειγματοληψίας</a:t>
            </a:r>
            <a:endParaRPr lang="en-US" altLang="el-GR"/>
          </a:p>
          <a:p>
            <a:pPr lvl="1" eaLnBrk="1" hangingPunct="1"/>
            <a:r>
              <a:rPr lang="el-GR" altLang="el-GR"/>
              <a:t>Χρησιμοποιούνται για ηχογραφήσεις υψηλής ποιότητας</a:t>
            </a:r>
            <a:endParaRPr lang="en-US" altLang="el-GR"/>
          </a:p>
          <a:p>
            <a:pPr lvl="1" eaLnBrk="1" hangingPunct="1"/>
            <a:r>
              <a:rPr lang="el-GR" altLang="el-GR"/>
              <a:t>Καταγράφει πραγματικό ήχο</a:t>
            </a:r>
            <a:endParaRPr lang="en-US" altLang="el-GR"/>
          </a:p>
          <a:p>
            <a:pPr eaLnBrk="1" hangingPunct="1"/>
            <a:r>
              <a:rPr lang="en-US" altLang="el-GR"/>
              <a:t>MIDI</a:t>
            </a:r>
          </a:p>
          <a:p>
            <a:pPr lvl="1" eaLnBrk="1" hangingPunct="1"/>
            <a:r>
              <a:rPr lang="el-GR" altLang="el-GR"/>
              <a:t>Χρησιμοποιούνται στα μουσικά συνθεσάιζερ</a:t>
            </a:r>
            <a:endParaRPr lang="en-US" altLang="el-GR"/>
          </a:p>
          <a:p>
            <a:pPr lvl="1" eaLnBrk="1" hangingPunct="1"/>
            <a:r>
              <a:rPr lang="el-GR" altLang="el-GR"/>
              <a:t>Καταγράφει</a:t>
            </a:r>
            <a:r>
              <a:rPr lang="en-US" altLang="el-GR"/>
              <a:t> </a:t>
            </a:r>
            <a:r>
              <a:rPr lang="en-US" altLang="el-GR">
                <a:latin typeface="Arial" panose="020B0604020202020204" pitchFamily="34" charset="0"/>
              </a:rPr>
              <a:t>“</a:t>
            </a:r>
            <a:r>
              <a:rPr lang="el-GR" altLang="el-GR"/>
              <a:t>μουσικό σκορ</a:t>
            </a:r>
            <a:r>
              <a:rPr lang="en-US" altLang="el-GR">
                <a:latin typeface="Arial" panose="020B0604020202020204" pitchFamily="34" charset="0"/>
              </a:rPr>
              <a:t>”</a:t>
            </a:r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BCAFD87-2061-42BB-BD06-CA45DE34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3869A909-F05A-4888-999D-9252F9FF37B3}" type="slidenum">
              <a:rPr lang="en-US" altLang="el-GR" sz="1000" u="none">
                <a:latin typeface="Arial Unicode MS" pitchFamily="34" charset="-128"/>
              </a:rPr>
              <a:pPr/>
              <a:t>56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84A2D1D0-3EB9-43C9-B66F-5AB6E394D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-228600"/>
            <a:ext cx="8915400" cy="2286000"/>
          </a:xfrm>
        </p:spPr>
        <p:txBody>
          <a:bodyPr/>
          <a:lstStyle/>
          <a:p>
            <a:pPr eaLnBrk="1" hangingPunct="1"/>
            <a:r>
              <a:rPr lang="el-GR" altLang="el-GR" sz="3200" b="0"/>
              <a:t>Σχήμα</a:t>
            </a:r>
            <a:r>
              <a:rPr lang="en-US" altLang="el-GR" sz="3200" b="0"/>
              <a:t> 1.14</a:t>
            </a:r>
            <a:r>
              <a:rPr lang="en-US" altLang="el-GR" sz="3200"/>
              <a:t>  </a:t>
            </a:r>
            <a:r>
              <a:rPr lang="el-GR" altLang="el-GR" sz="3200"/>
              <a:t>Το ηχητικό κύμα που αναπαρίσταται από την ακολουθία 0 – 1,5 – 2,0 – 1,5 – 2,0 – 3,0 – 4,0 – 3,0 – 0 </a:t>
            </a:r>
            <a:endParaRPr lang="en-US" altLang="el-GR" sz="3200"/>
          </a:p>
        </p:txBody>
      </p:sp>
      <p:pic>
        <p:nvPicPr>
          <p:cNvPr id="65540" name="Picture 7" descr="01_14">
            <a:extLst>
              <a:ext uri="{FF2B5EF4-FFF2-40B4-BE49-F238E27FC236}">
                <a16:creationId xmlns:a16="http://schemas.microsoft.com/office/drawing/2014/main" id="{62975274-AAB2-40CD-B34A-BBFF3EE21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960564"/>
            <a:ext cx="7086600" cy="409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1F25B64-67EA-4421-A4EE-6267C76C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6E0BB499-A18D-4E93-88A4-7631408B524F}" type="slidenum">
              <a:rPr lang="en-US" altLang="el-GR" sz="1000" u="none">
                <a:latin typeface="Arial Unicode MS" pitchFamily="34" charset="-128"/>
              </a:rPr>
              <a:pPr/>
              <a:t>57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D238ECC-AFB7-414E-97A1-6CAB21EBA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Το Δυαδικό Σύστημα</a:t>
            </a:r>
            <a:endParaRPr lang="en-US" altLang="el-GR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F952E8F-F52A-4DEC-8275-85D770DE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l-GR"/>
              <a:t>	</a:t>
            </a:r>
            <a:r>
              <a:rPr lang="el-GR" altLang="el-GR"/>
              <a:t>Το παραδοσιακό δεκαδικό σύστημα βασίζεται σε δυνάμεις του δέκα</a:t>
            </a:r>
            <a:r>
              <a:rPr lang="en-US" altLang="el-GR"/>
              <a:t>.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l-GR"/>
              <a:t>	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l-GR"/>
              <a:t>	</a:t>
            </a:r>
            <a:r>
              <a:rPr lang="el-GR" altLang="el-GR"/>
              <a:t>Το δυαδικό σύστημα βασίζεται σε δυνάμεις του δύο</a:t>
            </a:r>
            <a:r>
              <a:rPr lang="en-US" altLang="el-GR"/>
              <a:t>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96FF497-512C-40C4-B4B5-E07C12A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18AF24F9-222F-4117-A948-D87EC52F8798}" type="slidenum">
              <a:rPr lang="en-US" altLang="el-GR" sz="1000" u="none">
                <a:latin typeface="Arial Unicode MS" pitchFamily="34" charset="-128"/>
              </a:rPr>
              <a:pPr/>
              <a:t>58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8C8F8857-29BC-47AD-970B-6E0DB705B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1.15</a:t>
            </a:r>
            <a:r>
              <a:rPr lang="en-US" altLang="el-GR"/>
              <a:t>  </a:t>
            </a:r>
            <a:r>
              <a:rPr lang="el-GR" altLang="el-GR"/>
              <a:t>Το δεκαδικό και το δυαδικό σύστημα </a:t>
            </a:r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552B382-F862-4176-B4EF-F4AD89B4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258181B6-FA34-4BAD-831D-BD1BE67246EA}" type="slidenum">
              <a:rPr lang="en-US" altLang="el-GR" sz="1000" u="none">
                <a:latin typeface="Arial Unicode MS" pitchFamily="34" charset="-128"/>
              </a:rPr>
              <a:pPr/>
              <a:t>59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67588" name="Picture 8" descr="01_15">
            <a:extLst>
              <a:ext uri="{FF2B5EF4-FFF2-40B4-BE49-F238E27FC236}">
                <a16:creationId xmlns:a16="http://schemas.microsoft.com/office/drawing/2014/main" id="{48631544-4C57-4206-A0A1-5EF7D812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447800"/>
            <a:ext cx="39893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8DD9606E-7DDC-4071-BEF0-999FC6D51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altLang="el-GR"/>
              <a:t>Σχήμα</a:t>
            </a:r>
            <a:r>
              <a:rPr lang="en-US" altLang="el-GR"/>
              <a:t> 1.1  </a:t>
            </a:r>
            <a:r>
              <a:rPr lang="el-GR" altLang="el-GR"/>
              <a:t>Οι λογικές πράξεις της σύζευξης (AND), της διάζευξης (OR), και της αποκλειστικής διάζευξης (XOR) </a:t>
            </a:r>
            <a:endParaRPr lang="en-US" altLang="el-GR"/>
          </a:p>
        </p:txBody>
      </p:sp>
      <p:pic>
        <p:nvPicPr>
          <p:cNvPr id="11268" name="Picture 9" descr="01_01">
            <a:extLst>
              <a:ext uri="{FF2B5EF4-FFF2-40B4-BE49-F238E27FC236}">
                <a16:creationId xmlns:a16="http://schemas.microsoft.com/office/drawing/2014/main" id="{86DEBE85-6CE8-43FA-9AA1-482738A83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42575"/>
            <a:ext cx="4883660" cy="4098064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84D030A-8DBC-4A13-B229-A8088401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/>
              <a:t>1-</a:t>
            </a:r>
            <a:fld id="{81E42A06-F433-45FF-AB1C-C91ECC3BD670}" type="slidenum">
              <a:rPr lang="en-US" altLang="el-GR" smtClean="0"/>
              <a:pPr/>
              <a:t>6</a:t>
            </a:fld>
            <a:endParaRPr lang="en-US" altLang="el-GR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9ED551A7-C675-4932-9280-B8F135346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1.16</a:t>
            </a:r>
            <a:r>
              <a:rPr lang="en-US" altLang="el-GR"/>
              <a:t>  </a:t>
            </a:r>
            <a:r>
              <a:rPr lang="el-GR" altLang="el-GR"/>
              <a:t>Αποκωδικοποίηση της δυαδικής αναπαράστασης 100101 </a:t>
            </a:r>
            <a:endParaRPr lang="en-US" altLang="el-GR"/>
          </a:p>
        </p:txBody>
      </p:sp>
      <p:pic>
        <p:nvPicPr>
          <p:cNvPr id="68612" name="Picture 7" descr="01_16">
            <a:extLst>
              <a:ext uri="{FF2B5EF4-FFF2-40B4-BE49-F238E27FC236}">
                <a16:creationId xmlns:a16="http://schemas.microsoft.com/office/drawing/2014/main" id="{59665009-CFD6-4E0A-B40D-EB320B2B9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893889"/>
            <a:ext cx="7543800" cy="3754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73C42E3-0F18-47B3-8F64-A981ADC3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CEEA1315-F990-45B8-92FD-696C56F41278}" type="slidenum">
              <a:rPr lang="en-US" altLang="el-GR" sz="1000" u="none">
                <a:latin typeface="Arial Unicode MS" pitchFamily="34" charset="-128"/>
              </a:rPr>
              <a:pPr/>
              <a:t>60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0BAE7C68-6024-4042-AB04-6F3C2CBDA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8915400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sz="3200" b="0"/>
              <a:t>Σχήμα</a:t>
            </a:r>
            <a:r>
              <a:rPr lang="en-US" altLang="el-GR" sz="3200" b="0"/>
              <a:t> 1.17</a:t>
            </a:r>
            <a:r>
              <a:rPr lang="en-US" altLang="el-GR" sz="3200"/>
              <a:t>  </a:t>
            </a:r>
            <a:r>
              <a:rPr lang="el-GR" altLang="el-GR"/>
              <a:t>Ένας αλγόριθμος για την εύρεση της δυαδικής αναπαράστασης </a:t>
            </a:r>
            <a:br>
              <a:rPr lang="en-US" altLang="el-GR"/>
            </a:br>
            <a:r>
              <a:rPr lang="el-GR" altLang="el-GR"/>
              <a:t>ενός θετικού ακέραιου </a:t>
            </a:r>
            <a:endParaRPr lang="en-US" altLang="el-GR"/>
          </a:p>
        </p:txBody>
      </p:sp>
      <p:pic>
        <p:nvPicPr>
          <p:cNvPr id="69636" name="Picture 7" descr="01_17">
            <a:extLst>
              <a:ext uri="{FF2B5EF4-FFF2-40B4-BE49-F238E27FC236}">
                <a16:creationId xmlns:a16="http://schemas.microsoft.com/office/drawing/2014/main" id="{06478B94-87F9-4ADB-BCAA-8F76C6DCA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481264"/>
            <a:ext cx="8305800" cy="2776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27AC0FF-4B40-4312-9F2F-DFEF04A1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28FC4C41-645A-43F5-A377-513A676898E2}" type="slidenum">
              <a:rPr lang="en-US" altLang="el-GR" sz="1000" u="none">
                <a:latin typeface="Arial Unicode MS" pitchFamily="34" charset="-128"/>
              </a:rPr>
              <a:pPr/>
              <a:t>61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F5CDD21D-7DAF-46EA-8CFD-AEF07EC4C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sz="2800" b="0"/>
              <a:t>Σχήμα</a:t>
            </a:r>
            <a:r>
              <a:rPr lang="en-US" altLang="el-GR" sz="2800" b="0"/>
              <a:t> 1.18</a:t>
            </a:r>
            <a:r>
              <a:rPr lang="en-US" altLang="el-GR" sz="2800"/>
              <a:t>  </a:t>
            </a:r>
            <a:r>
              <a:rPr lang="el-GR" altLang="el-GR" sz="2800"/>
              <a:t>Η εφαρμογή του αλγορίθμου του Σχήματος 1.17 για τον υπολογισμό της δυαδικής αναπαράστασης της τιμής 13 </a:t>
            </a:r>
            <a:endParaRPr lang="en-US" altLang="el-GR" sz="280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829EC19-3CFE-4ED4-8F18-B59082E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84CE6639-FC14-43C2-A9F0-5EDD9D7438CE}" type="slidenum">
              <a:rPr lang="en-US" altLang="el-GR" sz="1000" u="none">
                <a:latin typeface="Arial Unicode MS" pitchFamily="34" charset="-128"/>
              </a:rPr>
              <a:pPr/>
              <a:t>62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70660" name="Picture 8" descr="01_18">
            <a:extLst>
              <a:ext uri="{FF2B5EF4-FFF2-40B4-BE49-F238E27FC236}">
                <a16:creationId xmlns:a16="http://schemas.microsoft.com/office/drawing/2014/main" id="{FD7FF3E3-6798-44C2-90A0-14AA3616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68463"/>
            <a:ext cx="4724400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605ED3CA-C653-4585-B4D2-C013484A3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1.19</a:t>
            </a:r>
            <a:r>
              <a:rPr lang="en-US" altLang="el-GR"/>
              <a:t>  </a:t>
            </a:r>
            <a:r>
              <a:rPr lang="el-GR" altLang="el-GR"/>
              <a:t>Οι κανόνες της δυαδικής πρόσθεσης </a:t>
            </a:r>
            <a:endParaRPr lang="en-US" altLang="el-GR"/>
          </a:p>
        </p:txBody>
      </p:sp>
      <p:pic>
        <p:nvPicPr>
          <p:cNvPr id="71684" name="Picture 7" descr="01_19">
            <a:extLst>
              <a:ext uri="{FF2B5EF4-FFF2-40B4-BE49-F238E27FC236}">
                <a16:creationId xmlns:a16="http://schemas.microsoft.com/office/drawing/2014/main" id="{1B5B39A1-013A-4B35-96F7-947A27CF4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743200"/>
            <a:ext cx="7620000" cy="1843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8A091A5-C05A-4F12-BB6A-DA929459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176DE167-E85E-46CD-A745-9F00F989D01B}" type="slidenum">
              <a:rPr lang="en-US" altLang="el-GR" sz="1000" u="none">
                <a:latin typeface="Arial Unicode MS" pitchFamily="34" charset="-128"/>
              </a:rPr>
              <a:pPr/>
              <a:t>63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6DE02414-9A15-4D8A-9034-D46547CEB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1.20</a:t>
            </a:r>
            <a:r>
              <a:rPr lang="en-US" altLang="el-GR"/>
              <a:t>  </a:t>
            </a:r>
            <a:r>
              <a:rPr lang="el-GR" altLang="el-GR"/>
              <a:t>Αποκωδικοποίηση της δυαδικής αναπαράστασης 101,101 </a:t>
            </a:r>
            <a:endParaRPr lang="en-US" altLang="el-GR"/>
          </a:p>
        </p:txBody>
      </p:sp>
      <p:pic>
        <p:nvPicPr>
          <p:cNvPr id="72708" name="Picture 7" descr="01_20">
            <a:extLst>
              <a:ext uri="{FF2B5EF4-FFF2-40B4-BE49-F238E27FC236}">
                <a16:creationId xmlns:a16="http://schemas.microsoft.com/office/drawing/2014/main" id="{BFCF7D1C-5D89-4778-8058-FDFA0CB74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776413"/>
            <a:ext cx="8001000" cy="3833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57EB568-A3BE-4EA4-922F-8F2654D7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5262BF97-2403-4DC3-94AF-E0637456C6A1}" type="slidenum">
              <a:rPr lang="en-US" altLang="el-GR" sz="1000" u="none">
                <a:latin typeface="Arial Unicode MS" pitchFamily="34" charset="-128"/>
              </a:rPr>
              <a:pPr/>
              <a:t>64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C730D4E8-58A1-4798-8EE2-FD43087EE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Αποθήκευση Ακεραίων</a:t>
            </a:r>
            <a:endParaRPr lang="en-US" altLang="el-GR"/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D80B31D-2670-4588-8814-4A28910FC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 b="1"/>
              <a:t>Συμβολισμός συμπληρώματος ως προς δύο</a:t>
            </a:r>
            <a:r>
              <a:rPr lang="en-US" altLang="el-GR" b="1"/>
              <a:t>:</a:t>
            </a:r>
            <a:r>
              <a:rPr lang="en-US" altLang="el-GR"/>
              <a:t> </a:t>
            </a:r>
            <a:r>
              <a:rPr lang="el-GR" altLang="el-GR"/>
              <a:t>Ο πιο δημοφιλής τρόπος για την αναπαράσταση ακέραιων τιμών</a:t>
            </a:r>
            <a:endParaRPr lang="en-US" altLang="el-GR"/>
          </a:p>
          <a:p>
            <a:pPr eaLnBrk="1" hangingPunct="1"/>
            <a:r>
              <a:rPr lang="el-GR" altLang="el-GR" b="1"/>
              <a:t>Συμβολισμός υπέρβασης</a:t>
            </a:r>
            <a:r>
              <a:rPr lang="en-US" altLang="el-GR" b="1"/>
              <a:t>:</a:t>
            </a:r>
            <a:r>
              <a:rPr lang="en-US" altLang="el-GR"/>
              <a:t> </a:t>
            </a:r>
            <a:r>
              <a:rPr lang="el-GR" altLang="el-GR"/>
              <a:t>Ένας άλλος τρόπος για την αναπαράσταση ακέραιων τιμών</a:t>
            </a:r>
            <a:endParaRPr lang="en-US" altLang="el-GR"/>
          </a:p>
          <a:p>
            <a:pPr eaLnBrk="1" hangingPunct="1"/>
            <a:r>
              <a:rPr lang="el-GR" altLang="el-GR"/>
              <a:t>Και στους δύο μπορεί να παρουσιαστούν σφάλματα υπερχείλισης</a:t>
            </a:r>
            <a:r>
              <a:rPr lang="en-US" altLang="el-GR"/>
              <a:t>.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D3B8324-1CB9-431B-9D52-5B9B682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FC61C0B0-1366-4F1D-BF68-FEFB63E368C8}" type="slidenum">
              <a:rPr lang="en-US" altLang="el-GR" sz="1000" u="none">
                <a:latin typeface="Arial Unicode MS" pitchFamily="34" charset="-128"/>
              </a:rPr>
              <a:pPr/>
              <a:t>65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28C171AA-EE51-4F01-8225-CD7D035CD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1.21</a:t>
            </a:r>
            <a:r>
              <a:rPr lang="en-US" altLang="el-GR"/>
              <a:t>  </a:t>
            </a:r>
            <a:r>
              <a:rPr lang="el-GR" altLang="el-GR"/>
              <a:t>Συστήματα συμπληρώματος ως προς δύο </a:t>
            </a:r>
            <a:endParaRPr lang="en-US" altLang="el-GR"/>
          </a:p>
        </p:txBody>
      </p:sp>
      <p:pic>
        <p:nvPicPr>
          <p:cNvPr id="74756" name="Picture 7" descr="01_21">
            <a:extLst>
              <a:ext uri="{FF2B5EF4-FFF2-40B4-BE49-F238E27FC236}">
                <a16:creationId xmlns:a16="http://schemas.microsoft.com/office/drawing/2014/main" id="{598EC04E-1712-40C1-B601-1DFFB6350E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509713"/>
            <a:ext cx="6096000" cy="4703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A7E72CF-C389-45A9-9549-13FA7CB9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3E8A7E69-05E6-463E-AB67-FCBFBA40F77F}" type="slidenum">
              <a:rPr lang="en-US" altLang="el-GR" sz="1000" u="none">
                <a:latin typeface="Arial Unicode MS" pitchFamily="34" charset="-128"/>
              </a:rPr>
              <a:pPr/>
              <a:t>66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ED1D734F-8AE1-431B-B2E1-2E696E4CA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sz="2800" b="0"/>
              <a:t>Σχήμα</a:t>
            </a:r>
            <a:r>
              <a:rPr lang="en-US" altLang="el-GR" sz="2800" b="0"/>
              <a:t> 1.22</a:t>
            </a:r>
            <a:r>
              <a:rPr lang="en-US" altLang="el-GR" sz="2800"/>
              <a:t>  </a:t>
            </a:r>
            <a:r>
              <a:rPr lang="el-GR" altLang="el-GR" sz="2800"/>
              <a:t>Κωδικοποίηση της τιμής –6 σε σύστημα συμπληρώματος ως προς δύο με τη χρήση τεσσάρων μπιτ </a:t>
            </a:r>
            <a:endParaRPr lang="en-US" altLang="el-GR" sz="2800"/>
          </a:p>
        </p:txBody>
      </p:sp>
      <p:pic>
        <p:nvPicPr>
          <p:cNvPr id="75780" name="Picture 7" descr="01_22">
            <a:extLst>
              <a:ext uri="{FF2B5EF4-FFF2-40B4-BE49-F238E27FC236}">
                <a16:creationId xmlns:a16="http://schemas.microsoft.com/office/drawing/2014/main" id="{6FDC6EF2-4F83-4CA1-A201-3E35262AA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863725"/>
            <a:ext cx="8229600" cy="3690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78C01F9-B0EF-43BF-A135-F8519062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7666F858-A119-46C0-8CD9-C8CF091B9DF5}" type="slidenum">
              <a:rPr lang="en-US" altLang="el-GR" sz="1000" u="none">
                <a:latin typeface="Arial Unicode MS" pitchFamily="34" charset="-128"/>
              </a:rPr>
              <a:pPr/>
              <a:t>67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9EAA3CEA-C897-4B32-8642-68F2F0074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sz="3200" b="0"/>
              <a:t>Σχήμα</a:t>
            </a:r>
            <a:r>
              <a:rPr lang="en-US" altLang="el-GR" sz="3200" b="0"/>
              <a:t> 1.23</a:t>
            </a:r>
            <a:r>
              <a:rPr lang="en-US" altLang="el-GR" sz="3200"/>
              <a:t>  </a:t>
            </a:r>
            <a:r>
              <a:rPr lang="el-GR" altLang="el-GR"/>
              <a:t>Προβλήματα πρόσθεσης σε σύστημα συμπληρώματος ως προς δύο </a:t>
            </a:r>
            <a:endParaRPr lang="en-US" altLang="el-GR"/>
          </a:p>
        </p:txBody>
      </p:sp>
      <p:pic>
        <p:nvPicPr>
          <p:cNvPr id="76804" name="Picture 7" descr="01_23">
            <a:extLst>
              <a:ext uri="{FF2B5EF4-FFF2-40B4-BE49-F238E27FC236}">
                <a16:creationId xmlns:a16="http://schemas.microsoft.com/office/drawing/2014/main" id="{CBDCD7E0-022C-43CD-963F-2E5BDC4D49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600201"/>
            <a:ext cx="586740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CCAF1BE-9F9B-4FA0-9E86-558AF49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BE103AC3-680D-4BB6-B72F-8D02CFD09F61}" type="slidenum">
              <a:rPr lang="en-US" altLang="el-GR" sz="1000" u="none">
                <a:latin typeface="Arial Unicode MS" pitchFamily="34" charset="-128"/>
              </a:rPr>
              <a:pPr/>
              <a:t>68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EE003F22-C741-4E33-9F64-3694BBC7E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1.24</a:t>
            </a:r>
            <a:r>
              <a:rPr lang="en-US" altLang="el-GR"/>
              <a:t>  </a:t>
            </a:r>
            <a:r>
              <a:rPr lang="el-GR" altLang="el-GR"/>
              <a:t>Πίνακας μετατροπής υπέρβασης κατά οκτώ </a:t>
            </a:r>
            <a:endParaRPr lang="en-US" altLang="el-GR"/>
          </a:p>
        </p:txBody>
      </p:sp>
      <p:pic>
        <p:nvPicPr>
          <p:cNvPr id="77828" name="Picture 7" descr="01_24">
            <a:extLst>
              <a:ext uri="{FF2B5EF4-FFF2-40B4-BE49-F238E27FC236}">
                <a16:creationId xmlns:a16="http://schemas.microsoft.com/office/drawing/2014/main" id="{7809E1D0-A087-45BB-BDEB-022858320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1" y="1447800"/>
            <a:ext cx="2651125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E4B8317-E2E3-4339-A4B9-01FB8EC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BE49D9DC-7E2E-4FD5-9873-82142E4C136A}" type="slidenum">
              <a:rPr lang="en-US" altLang="el-GR" sz="1000" u="none">
                <a:latin typeface="Arial Unicode MS" pitchFamily="34" charset="-128"/>
              </a:rPr>
              <a:pPr/>
              <a:t>69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FD9B5BD9-F458-44CD-8187-B89A1272E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l-GR">
                <a:solidFill>
                  <a:srgbClr val="000000"/>
                </a:solidFill>
              </a:rPr>
              <a:t>Πύλες</a:t>
            </a:r>
            <a:endParaRPr lang="en-US" altLang="el-GR">
              <a:solidFill>
                <a:srgbClr val="000000"/>
              </a:solidFill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00CB8E3-7AD8-4A5E-9B07-E5AFF2A93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l-GR" altLang="el-GR" sz="2000" b="1">
                <a:solidFill>
                  <a:srgbClr val="000000"/>
                </a:solidFill>
              </a:rPr>
              <a:t>Πύλη</a:t>
            </a:r>
            <a:r>
              <a:rPr lang="en-US" altLang="el-GR" sz="2000" b="1">
                <a:solidFill>
                  <a:srgbClr val="000000"/>
                </a:solidFill>
              </a:rPr>
              <a:t>:</a:t>
            </a:r>
            <a:r>
              <a:rPr lang="en-US" altLang="el-GR" sz="2000">
                <a:solidFill>
                  <a:srgbClr val="000000"/>
                </a:solidFill>
              </a:rPr>
              <a:t> </a:t>
            </a:r>
            <a:r>
              <a:rPr lang="el-GR" altLang="el-GR" sz="2000">
                <a:solidFill>
                  <a:srgbClr val="000000"/>
                </a:solidFill>
              </a:rPr>
              <a:t>Μια συσκευή που υπολογίζει μια λογική πράξη</a:t>
            </a:r>
            <a:endParaRPr lang="en-US" altLang="el-GR" sz="2000">
              <a:solidFill>
                <a:srgbClr val="000000"/>
              </a:solidFill>
            </a:endParaRPr>
          </a:p>
          <a:p>
            <a:pPr lvl="1" eaLnBrk="1" hangingPunct="1"/>
            <a:r>
              <a:rPr lang="el-GR" altLang="el-GR" sz="2000">
                <a:solidFill>
                  <a:srgbClr val="000000"/>
                </a:solidFill>
              </a:rPr>
              <a:t>Συχνά υλοποιούνται ως (μικρά) ηλεκτρονικά κυκλώματα</a:t>
            </a:r>
            <a:endParaRPr lang="en-US" altLang="el-GR" sz="2000">
              <a:solidFill>
                <a:srgbClr val="000000"/>
              </a:solidFill>
            </a:endParaRPr>
          </a:p>
          <a:p>
            <a:pPr lvl="1" eaLnBrk="1" hangingPunct="1"/>
            <a:r>
              <a:rPr lang="el-GR" altLang="el-GR" sz="2000">
                <a:solidFill>
                  <a:srgbClr val="000000"/>
                </a:solidFill>
              </a:rPr>
              <a:t>Παρέχουν τα δομικά στοιχεία από τα οποία κατασκευάζονται οι υπολογιστές</a:t>
            </a:r>
            <a:endParaRPr lang="en-US" altLang="el-GR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l-GR" sz="2000">
                <a:solidFill>
                  <a:srgbClr val="000000"/>
                </a:solidFill>
              </a:rPr>
              <a:t>VLSI (</a:t>
            </a:r>
            <a:r>
              <a:rPr lang="el-GR" altLang="el-GR" sz="2000">
                <a:solidFill>
                  <a:srgbClr val="000000"/>
                </a:solidFill>
              </a:rPr>
              <a:t>Ενοποίηση πολύ μεγάλης κλίμακας</a:t>
            </a:r>
            <a:r>
              <a:rPr lang="en-US" altLang="el-GR" sz="2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1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97364D62-4040-44B6-8283-C0ED6F9EC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5204" b="-1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83D5A5C-1037-4E8E-92E2-912E56DB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l-GR" sz="1100" u="none">
                <a:solidFill>
                  <a:srgbClr val="FFFFFF"/>
                </a:solidFill>
                <a:latin typeface="Arial Unicode MS" pitchFamily="34" charset="-128"/>
              </a:rPr>
              <a:t>1-</a:t>
            </a:r>
            <a:fld id="{9E5AD348-AC71-467D-9546-D7ED144B8704}" type="slidenum">
              <a:rPr lang="en-US" altLang="el-GR" sz="1100" u="none">
                <a:solidFill>
                  <a:srgbClr val="FFFFFF"/>
                </a:solidFill>
                <a:latin typeface="Arial Unicode MS" pitchFamily="34" charset="-128"/>
              </a:rPr>
              <a:pPr>
                <a:spcAft>
                  <a:spcPts val="600"/>
                </a:spcAft>
              </a:pPr>
              <a:t>7</a:t>
            </a:fld>
            <a:endParaRPr lang="en-US" altLang="el-GR" sz="1100" u="none">
              <a:solidFill>
                <a:srgbClr val="FFFFFF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1883B8FA-B6DB-4270-8AB1-70679FF2A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447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sz="3200" b="0"/>
              <a:t>Σχήμα</a:t>
            </a:r>
            <a:r>
              <a:rPr lang="en-US" altLang="el-GR" sz="3200" b="0"/>
              <a:t> 1.25</a:t>
            </a:r>
            <a:r>
              <a:rPr lang="en-US" altLang="el-GR" sz="3200"/>
              <a:t>  </a:t>
            </a:r>
            <a:r>
              <a:rPr lang="el-GR" altLang="el-GR"/>
              <a:t>Ένα σύστημα συμβολισμού υπέρβασης που </a:t>
            </a:r>
            <a:r>
              <a:rPr lang="el-GR" altLang="el-GR" sz="3200"/>
              <a:t>χρησιμοποιεί</a:t>
            </a:r>
            <a:r>
              <a:rPr lang="el-GR" altLang="el-GR"/>
              <a:t> σχήματα των τριών μπιτ</a:t>
            </a:r>
            <a:endParaRPr lang="en-US" altLang="el-GR"/>
          </a:p>
        </p:txBody>
      </p:sp>
      <p:sp>
        <p:nvSpPr>
          <p:cNvPr id="4" name="Θέση αριθμού διαφάνειας 2">
            <a:extLst>
              <a:ext uri="{FF2B5EF4-FFF2-40B4-BE49-F238E27FC236}">
                <a16:creationId xmlns:a16="http://schemas.microsoft.com/office/drawing/2014/main" id="{E3DBBEAB-3B88-4966-A340-E0C92B62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13E45D85-F549-4A26-BFC2-08B0C61A23DA}" type="slidenum">
              <a:rPr lang="en-US" altLang="el-GR" sz="1000" u="none">
                <a:latin typeface="Arial Unicode MS" pitchFamily="34" charset="-128"/>
              </a:rPr>
              <a:pPr/>
              <a:t>70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78852" name="Picture 7" descr="01_25">
            <a:extLst>
              <a:ext uri="{FF2B5EF4-FFF2-40B4-BE49-F238E27FC236}">
                <a16:creationId xmlns:a16="http://schemas.microsoft.com/office/drawing/2014/main" id="{1FC61D13-9432-45F1-BC29-8CD86B1A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9" y="1905000"/>
            <a:ext cx="37988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ECF7D85E-2F19-4FB7-8689-C226E9D29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Αποθήκευση Κλασμάτων</a:t>
            </a:r>
            <a:endParaRPr lang="en-US" altLang="el-GR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9DB34-C8DE-466B-93DC-D012BB6A3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altLang="el-GR" b="1"/>
              <a:t>Συμβολισμός κινητής υποδιαστολής</a:t>
            </a:r>
            <a:r>
              <a:rPr lang="en-US" altLang="el-GR" b="1"/>
              <a:t>:</a:t>
            </a:r>
            <a:r>
              <a:rPr lang="en-US" altLang="el-GR"/>
              <a:t> </a:t>
            </a:r>
            <a:r>
              <a:rPr lang="el-GR" altLang="el-GR"/>
              <a:t>Αποτελείται από ένα μπιτ προσήμου, ένα πεδίο σημαινόμενου μέρους, και ένα πεδίο εκθέτη</a:t>
            </a:r>
            <a:r>
              <a:rPr lang="en-US" altLang="el-GR"/>
              <a:t>.</a:t>
            </a:r>
          </a:p>
          <a:p>
            <a:pPr eaLnBrk="1" hangingPunct="1"/>
            <a:r>
              <a:rPr lang="el-GR" altLang="el-GR"/>
              <a:t>Σχετιζόμενα θέματα είναι</a:t>
            </a:r>
            <a:endParaRPr lang="en-US" altLang="el-GR"/>
          </a:p>
          <a:p>
            <a:pPr lvl="1" eaLnBrk="1" hangingPunct="1"/>
            <a:r>
              <a:rPr lang="el-GR" altLang="el-GR"/>
              <a:t>Κανονικοποιημένη μορφή</a:t>
            </a:r>
            <a:endParaRPr lang="en-US" altLang="el-GR"/>
          </a:p>
          <a:p>
            <a:pPr lvl="1" eaLnBrk="1" hangingPunct="1"/>
            <a:r>
              <a:rPr lang="el-GR" altLang="el-GR"/>
              <a:t>Σφάλματα περικοπής</a:t>
            </a:r>
            <a:endParaRPr lang="en-US" altLang="el-GR"/>
          </a:p>
          <a:p>
            <a:pPr lvl="1" eaLnBrk="1" hangingPunct="1"/>
            <a:endParaRPr lang="en-U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3098C1F-E07C-455E-8116-FFD93906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E7C84073-782B-4B08-9FEE-35371CFBBAE8}" type="slidenum">
              <a:rPr lang="en-US" altLang="el-GR" sz="1000" u="none">
                <a:latin typeface="Arial Unicode MS" pitchFamily="34" charset="-128"/>
              </a:rPr>
              <a:pPr/>
              <a:t>71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F403A135-BC14-49C8-A6FE-E443B1F4B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1.26</a:t>
            </a:r>
            <a:r>
              <a:rPr lang="en-US" altLang="el-GR"/>
              <a:t>  </a:t>
            </a:r>
            <a:r>
              <a:rPr lang="el-GR" altLang="el-GR"/>
              <a:t>Συστατικά στοιχεία συμβολισμού κινητής υποδιαστολής </a:t>
            </a:r>
            <a:endParaRPr lang="en-US" altLang="el-GR"/>
          </a:p>
        </p:txBody>
      </p:sp>
      <p:pic>
        <p:nvPicPr>
          <p:cNvPr id="80900" name="Picture 7" descr="01_26">
            <a:extLst>
              <a:ext uri="{FF2B5EF4-FFF2-40B4-BE49-F238E27FC236}">
                <a16:creationId xmlns:a16="http://schemas.microsoft.com/office/drawing/2014/main" id="{FE53ABA3-97E4-457C-B484-443D6E8970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998664"/>
            <a:ext cx="6858000" cy="3595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93EF625-C678-4363-9A6F-085E10C9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7E23C4B2-8A85-4FE8-9F72-019C49AD6B47}" type="slidenum">
              <a:rPr lang="en-US" altLang="el-GR" sz="1000" u="none">
                <a:latin typeface="Arial Unicode MS" pitchFamily="34" charset="-128"/>
              </a:rPr>
              <a:pPr/>
              <a:t>72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BC833C3A-3285-4989-9874-7FE4ABE2F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l-GR" b="0"/>
              <a:t>Σχήμα</a:t>
            </a:r>
            <a:r>
              <a:rPr lang="en-US" altLang="el-GR" b="0"/>
              <a:t> 1.27</a:t>
            </a:r>
            <a:r>
              <a:rPr lang="en-US" altLang="el-GR"/>
              <a:t>  </a:t>
            </a:r>
            <a:r>
              <a:rPr lang="el-GR" altLang="el-GR"/>
              <a:t>Κωδικοποίηση της τιμής</a:t>
            </a:r>
            <a:br>
              <a:rPr lang="en-US" altLang="el-GR"/>
            </a:br>
            <a:r>
              <a:rPr lang="en-US" altLang="el-GR"/>
              <a:t>2 5⁄8</a:t>
            </a:r>
          </a:p>
        </p:txBody>
      </p:sp>
      <p:sp>
        <p:nvSpPr>
          <p:cNvPr id="4" name="Θέση αριθμού διαφάνειας 2">
            <a:extLst>
              <a:ext uri="{FF2B5EF4-FFF2-40B4-BE49-F238E27FC236}">
                <a16:creationId xmlns:a16="http://schemas.microsoft.com/office/drawing/2014/main" id="{D6000F0C-3408-45BA-B067-A4B5C231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56E51778-A4B1-4D0D-A7B1-77DEA586607B}" type="slidenum">
              <a:rPr lang="en-US" altLang="el-GR" sz="1000" u="none">
                <a:latin typeface="Arial Unicode MS" pitchFamily="34" charset="-128"/>
              </a:rPr>
              <a:pPr/>
              <a:t>73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81924" name="Picture 7" descr="01_27">
            <a:extLst>
              <a:ext uri="{FF2B5EF4-FFF2-40B4-BE49-F238E27FC236}">
                <a16:creationId xmlns:a16="http://schemas.microsoft.com/office/drawing/2014/main" id="{513B471B-8727-42D9-A16C-424E36B5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55738"/>
            <a:ext cx="64008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Τίτλος 1">
            <a:extLst>
              <a:ext uri="{FF2B5EF4-FFF2-40B4-BE49-F238E27FC236}">
                <a16:creationId xmlns:a16="http://schemas.microsoft.com/office/drawing/2014/main" id="{782D2F7C-3CC2-4727-B6A4-B1D885F5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Παραδείγματα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7FB4499-559B-4BB8-95E1-4C63C93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l-GR" dirty="0"/>
              <a:t>01001010</a:t>
            </a:r>
          </a:p>
          <a:p>
            <a:pPr lvl="1">
              <a:defRPr/>
            </a:pPr>
            <a:r>
              <a:rPr lang="el-GR" dirty="0">
                <a:solidFill>
                  <a:srgbClr val="00B0F0"/>
                </a:solidFill>
              </a:rPr>
              <a:t>0</a:t>
            </a:r>
            <a:r>
              <a:rPr lang="el-GR" dirty="0">
                <a:solidFill>
                  <a:srgbClr val="92D050"/>
                </a:solidFill>
              </a:rPr>
              <a:t>100</a:t>
            </a:r>
            <a:r>
              <a:rPr lang="el-GR" dirty="0">
                <a:solidFill>
                  <a:srgbClr val="FF0000"/>
                </a:solidFill>
              </a:rPr>
              <a:t>1010 </a:t>
            </a:r>
          </a:p>
          <a:p>
            <a:pPr lvl="2">
              <a:defRPr/>
            </a:pPr>
            <a:r>
              <a:rPr lang="el-GR" dirty="0">
                <a:solidFill>
                  <a:srgbClr val="00B0F0"/>
                </a:solidFill>
              </a:rPr>
              <a:t>Θετικός</a:t>
            </a:r>
          </a:p>
          <a:p>
            <a:pPr lvl="2">
              <a:defRPr/>
            </a:pPr>
            <a:r>
              <a:rPr lang="el-GR" dirty="0">
                <a:solidFill>
                  <a:srgbClr val="92D050"/>
                </a:solidFill>
              </a:rPr>
              <a:t>Εκθέτης: 100-&gt;0</a:t>
            </a:r>
          </a:p>
          <a:p>
            <a:pPr lvl="2">
              <a:defRPr/>
            </a:pPr>
            <a:r>
              <a:rPr lang="el-GR" dirty="0">
                <a:solidFill>
                  <a:srgbClr val="FF0000"/>
                </a:solidFill>
              </a:rPr>
              <a:t>Σημαινόμενο μέρος: 1010 -&gt; 0,1010 -&gt; 5/8</a:t>
            </a:r>
          </a:p>
          <a:p>
            <a:pPr>
              <a:defRPr/>
            </a:pPr>
            <a:r>
              <a:rPr lang="el-GR" dirty="0"/>
              <a:t>01101101</a:t>
            </a:r>
          </a:p>
          <a:p>
            <a:pPr lvl="1">
              <a:defRPr/>
            </a:pPr>
            <a:r>
              <a:rPr lang="el-GR" dirty="0">
                <a:solidFill>
                  <a:srgbClr val="00B0F0"/>
                </a:solidFill>
              </a:rPr>
              <a:t>0</a:t>
            </a:r>
            <a:r>
              <a:rPr lang="el-GR" dirty="0">
                <a:solidFill>
                  <a:srgbClr val="92D050"/>
                </a:solidFill>
              </a:rPr>
              <a:t>110</a:t>
            </a:r>
            <a:r>
              <a:rPr lang="el-GR" dirty="0">
                <a:solidFill>
                  <a:srgbClr val="FF0000"/>
                </a:solidFill>
              </a:rPr>
              <a:t>1101 </a:t>
            </a:r>
          </a:p>
          <a:p>
            <a:pPr lvl="2">
              <a:defRPr/>
            </a:pPr>
            <a:r>
              <a:rPr lang="el-GR" dirty="0">
                <a:solidFill>
                  <a:srgbClr val="00B0F0"/>
                </a:solidFill>
              </a:rPr>
              <a:t>Θετικός</a:t>
            </a:r>
          </a:p>
          <a:p>
            <a:pPr lvl="2">
              <a:defRPr/>
            </a:pPr>
            <a:r>
              <a:rPr lang="el-GR" dirty="0">
                <a:solidFill>
                  <a:srgbClr val="92D050"/>
                </a:solidFill>
              </a:rPr>
              <a:t>Εκθέτης: 110-&gt;2</a:t>
            </a:r>
          </a:p>
          <a:p>
            <a:pPr lvl="2">
              <a:defRPr/>
            </a:pPr>
            <a:r>
              <a:rPr lang="el-GR" dirty="0">
                <a:solidFill>
                  <a:srgbClr val="FF0000"/>
                </a:solidFill>
              </a:rPr>
              <a:t>Σημαινόμενο μέρος: 1101 -&gt; 11,01 -&gt; 3 1/4</a:t>
            </a:r>
          </a:p>
          <a:p>
            <a:pPr lvl="1">
              <a:defRPr/>
            </a:pP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4E46C934-AE58-43E7-BB3E-4456961E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80167AF1-7CFA-49EE-9C2A-B041A572223B}" type="slidenum">
              <a:rPr lang="en-US" altLang="el-GR" sz="1000" u="none">
                <a:latin typeface="Arial Unicode MS" pitchFamily="34" charset="-128"/>
              </a:rPr>
              <a:pPr/>
              <a:t>74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82949" name="Picture 7" descr="01_25">
            <a:extLst>
              <a:ext uri="{FF2B5EF4-FFF2-40B4-BE49-F238E27FC236}">
                <a16:creationId xmlns:a16="http://schemas.microsoft.com/office/drawing/2014/main" id="{8486238C-D136-4FF2-8886-882BA651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81000"/>
            <a:ext cx="1758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Τίτλος 1">
            <a:extLst>
              <a:ext uri="{FF2B5EF4-FFF2-40B4-BE49-F238E27FC236}">
                <a16:creationId xmlns:a16="http://schemas.microsoft.com/office/drawing/2014/main" id="{172BC248-59D3-4C56-99C3-86B00B60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Παραδείγματα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D5235B9-7889-4449-B56F-E6BE759F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l-GR" dirty="0"/>
              <a:t>3 ¼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-&gt;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00B0F0"/>
                </a:solidFill>
              </a:rPr>
              <a:t>+ </a:t>
            </a:r>
            <a:r>
              <a:rPr lang="el-GR" dirty="0">
                <a:solidFill>
                  <a:srgbClr val="FF0000"/>
                </a:solidFill>
              </a:rPr>
              <a:t>3</a:t>
            </a:r>
            <a:r>
              <a:rPr lang="el-GR" dirty="0"/>
              <a:t> </a:t>
            </a:r>
            <a:r>
              <a:rPr lang="el-GR" dirty="0">
                <a:solidFill>
                  <a:srgbClr val="FF0000"/>
                </a:solidFill>
              </a:rPr>
              <a:t>¼ </a:t>
            </a:r>
            <a:r>
              <a:rPr lang="el-GR" dirty="0"/>
              <a:t>-&gt;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00B0F0"/>
                </a:solidFill>
              </a:rPr>
              <a:t>+ </a:t>
            </a:r>
            <a:r>
              <a:rPr lang="el-GR" dirty="0"/>
              <a:t>11,01</a:t>
            </a:r>
          </a:p>
          <a:p>
            <a:pPr lvl="2">
              <a:defRPr/>
            </a:pPr>
            <a:r>
              <a:rPr lang="el-GR" dirty="0">
                <a:solidFill>
                  <a:srgbClr val="00B0F0"/>
                </a:solidFill>
              </a:rPr>
              <a:t>0</a:t>
            </a:r>
          </a:p>
          <a:p>
            <a:pPr lvl="2">
              <a:defRPr/>
            </a:pPr>
            <a:r>
              <a:rPr lang="el-GR" dirty="0">
                <a:solidFill>
                  <a:srgbClr val="92D050"/>
                </a:solidFill>
              </a:rPr>
              <a:t>Εκθέτης: 2-&gt;110</a:t>
            </a:r>
          </a:p>
          <a:p>
            <a:pPr lvl="2">
              <a:defRPr/>
            </a:pPr>
            <a:r>
              <a:rPr lang="el-GR" dirty="0">
                <a:solidFill>
                  <a:srgbClr val="FF0000"/>
                </a:solidFill>
              </a:rPr>
              <a:t>Σημαινόμενο μέρος: 1101 </a:t>
            </a:r>
          </a:p>
          <a:p>
            <a:pPr lvl="1">
              <a:defRPr/>
            </a:pPr>
            <a:r>
              <a:rPr lang="el-GR" dirty="0">
                <a:solidFill>
                  <a:srgbClr val="00B0F0"/>
                </a:solidFill>
              </a:rPr>
              <a:t>0</a:t>
            </a:r>
            <a:r>
              <a:rPr lang="el-GR" dirty="0">
                <a:solidFill>
                  <a:srgbClr val="92D050"/>
                </a:solidFill>
              </a:rPr>
              <a:t>110</a:t>
            </a:r>
            <a:r>
              <a:rPr lang="el-GR" dirty="0">
                <a:solidFill>
                  <a:srgbClr val="FF0000"/>
                </a:solidFill>
              </a:rPr>
              <a:t>1101</a:t>
            </a:r>
            <a:r>
              <a:rPr lang="el-GR" dirty="0"/>
              <a:t> </a:t>
            </a:r>
          </a:p>
          <a:p>
            <a:pPr>
              <a:defRPr/>
            </a:pPr>
            <a:r>
              <a:rPr lang="el-GR" dirty="0"/>
              <a:t>5/8 -&gt; </a:t>
            </a:r>
            <a:r>
              <a:rPr lang="el-GR" dirty="0">
                <a:solidFill>
                  <a:srgbClr val="00B0F0"/>
                </a:solidFill>
              </a:rPr>
              <a:t>+ </a:t>
            </a:r>
            <a:r>
              <a:rPr lang="el-GR" dirty="0">
                <a:solidFill>
                  <a:srgbClr val="FF0000"/>
                </a:solidFill>
              </a:rPr>
              <a:t>5/8</a:t>
            </a:r>
            <a:r>
              <a:rPr lang="el-GR" dirty="0"/>
              <a:t> -&gt; </a:t>
            </a:r>
            <a:r>
              <a:rPr lang="el-GR" dirty="0">
                <a:solidFill>
                  <a:srgbClr val="00B0F0"/>
                </a:solidFill>
              </a:rPr>
              <a:t>+</a:t>
            </a:r>
            <a:r>
              <a:rPr lang="el-GR" dirty="0"/>
              <a:t> 0,101</a:t>
            </a:r>
          </a:p>
          <a:p>
            <a:pPr lvl="2">
              <a:defRPr/>
            </a:pPr>
            <a:r>
              <a:rPr lang="el-GR" dirty="0">
                <a:solidFill>
                  <a:srgbClr val="00B0F0"/>
                </a:solidFill>
              </a:rPr>
              <a:t>Θετικός</a:t>
            </a:r>
          </a:p>
          <a:p>
            <a:pPr lvl="2">
              <a:defRPr/>
            </a:pPr>
            <a:r>
              <a:rPr lang="el-GR" dirty="0">
                <a:solidFill>
                  <a:srgbClr val="92D050"/>
                </a:solidFill>
              </a:rPr>
              <a:t>Εκθέτης: 0-&gt;100</a:t>
            </a:r>
          </a:p>
          <a:p>
            <a:pPr lvl="2">
              <a:defRPr/>
            </a:pPr>
            <a:r>
              <a:rPr lang="el-GR" dirty="0">
                <a:solidFill>
                  <a:srgbClr val="FF0000"/>
                </a:solidFill>
              </a:rPr>
              <a:t>Σημαινόμενο μέρος: 101_ -&gt; 1010 </a:t>
            </a:r>
          </a:p>
          <a:p>
            <a:pPr lvl="2">
              <a:defRPr/>
            </a:pPr>
            <a:r>
              <a:rPr lang="el-GR" dirty="0">
                <a:solidFill>
                  <a:srgbClr val="00B0F0"/>
                </a:solidFill>
              </a:rPr>
              <a:t>0</a:t>
            </a:r>
            <a:r>
              <a:rPr lang="el-GR" dirty="0">
                <a:solidFill>
                  <a:srgbClr val="92D050"/>
                </a:solidFill>
              </a:rPr>
              <a:t>100</a:t>
            </a:r>
            <a:r>
              <a:rPr lang="el-GR" dirty="0">
                <a:solidFill>
                  <a:srgbClr val="FF0000"/>
                </a:solidFill>
              </a:rPr>
              <a:t>1010 </a:t>
            </a:r>
          </a:p>
          <a:p>
            <a:pPr lvl="2">
              <a:defRPr/>
            </a:pPr>
            <a:endParaRPr lang="el-GR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l-GR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049E78CD-B6CC-48E1-8723-5D417BC7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829981E8-2853-4053-9FD2-9ADFB2B9CDF1}" type="slidenum">
              <a:rPr lang="en-US" altLang="el-GR" sz="1000" u="none">
                <a:latin typeface="Arial Unicode MS" pitchFamily="34" charset="-128"/>
              </a:rPr>
              <a:pPr/>
              <a:t>75</a:t>
            </a:fld>
            <a:endParaRPr lang="en-US" altLang="el-GR" sz="1000" u="none">
              <a:latin typeface="Arial Unicode MS" pitchFamily="34" charset="-128"/>
            </a:endParaRPr>
          </a:p>
        </p:txBody>
      </p:sp>
      <p:pic>
        <p:nvPicPr>
          <p:cNvPr id="83973" name="Picture 7" descr="01_25">
            <a:extLst>
              <a:ext uri="{FF2B5EF4-FFF2-40B4-BE49-F238E27FC236}">
                <a16:creationId xmlns:a16="http://schemas.microsoft.com/office/drawing/2014/main" id="{17F7CC22-A9D8-4FC0-91C6-5D148C6B3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81000"/>
            <a:ext cx="1758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id="{335AA7C0-1A46-4E18-B8F2-B7DD2BC32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/>
              <a:t>Συμπίεση Δεδομένων</a:t>
            </a:r>
            <a:endParaRPr lang="en-US" altLang="el-GR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25118FE-C5CB-43B6-9440-23E6550AA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altLang="el-GR" sz="2800"/>
              <a:t>Απωλεστική και μη απωλεστική</a:t>
            </a:r>
            <a:endParaRPr lang="en-US" altLang="el-GR" sz="2800"/>
          </a:p>
          <a:p>
            <a:pPr eaLnBrk="1" hangingPunct="1"/>
            <a:r>
              <a:rPr lang="el-GR" altLang="el-GR" sz="2800"/>
              <a:t>Κωδικοποίηση τρέχοντος μήκους</a:t>
            </a:r>
            <a:endParaRPr lang="en-US" altLang="el-GR" sz="2800"/>
          </a:p>
          <a:p>
            <a:pPr eaLnBrk="1" hangingPunct="1"/>
            <a:r>
              <a:rPr lang="el-GR" altLang="el-GR" sz="2800"/>
              <a:t>Κωδικοποίηση με βάση τη συχνότητα</a:t>
            </a:r>
            <a:r>
              <a:rPr lang="en-US" altLang="el-GR" sz="2800"/>
              <a:t>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l-GR" sz="2800"/>
              <a:t>		(</a:t>
            </a:r>
            <a:r>
              <a:rPr lang="el-GR" altLang="el-GR" sz="2800"/>
              <a:t>κώδικες </a:t>
            </a:r>
            <a:r>
              <a:rPr lang="en-US" altLang="el-GR" sz="2800"/>
              <a:t>Huffman)</a:t>
            </a:r>
          </a:p>
          <a:p>
            <a:pPr eaLnBrk="1" hangingPunct="1"/>
            <a:r>
              <a:rPr lang="el-GR" altLang="el-GR" sz="2800"/>
              <a:t>Σχετική κωδικοποίηση</a:t>
            </a:r>
            <a:endParaRPr lang="en-US" altLang="el-GR" sz="2800"/>
          </a:p>
          <a:p>
            <a:pPr eaLnBrk="1" hangingPunct="1"/>
            <a:r>
              <a:rPr lang="el-GR" altLang="el-GR" sz="2800"/>
              <a:t>Κωδικοποίηση λεξικού</a:t>
            </a:r>
            <a:r>
              <a:rPr lang="en-US" altLang="el-GR" sz="2800"/>
              <a:t> (</a:t>
            </a:r>
            <a:r>
              <a:rPr lang="el-GR" altLang="el-GR" sz="2800"/>
              <a:t>περιλαμβάνει την κωδικοποίηση προσαρμοζόμενου λεξικού, όπως η κωδικοποίηση </a:t>
            </a:r>
            <a:r>
              <a:rPr lang="en-US" altLang="el-GR" sz="2800"/>
              <a:t>LZW.)</a:t>
            </a:r>
          </a:p>
          <a:p>
            <a:pPr eaLnBrk="1" hangingPunct="1"/>
            <a:endParaRPr lang="en-US" altLang="el-GR" sz="280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9F9AE45-F5A2-49EF-A30F-11666F94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 sz="1000" u="none">
                <a:latin typeface="Arial Unicode MS" pitchFamily="34" charset="-128"/>
              </a:rPr>
              <a:t>1-</a:t>
            </a:r>
            <a:fld id="{F140CD88-6A8B-44A2-9C4D-63C45720FE7D}" type="slidenum">
              <a:rPr lang="en-US" altLang="el-GR" sz="1000" u="none">
                <a:latin typeface="Arial Unicode MS" pitchFamily="34" charset="-128"/>
              </a:rPr>
              <a:pPr/>
              <a:t>76</a:t>
            </a:fld>
            <a:endParaRPr lang="en-US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Τίτλος 3">
            <a:extLst>
              <a:ext uri="{FF2B5EF4-FFF2-40B4-BE49-F238E27FC236}">
                <a16:creationId xmlns:a16="http://schemas.microsoft.com/office/drawing/2014/main" id="{78FFFCE3-6450-49CE-B798-D90FD06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/>
          <a:lstStyle/>
          <a:p>
            <a:r>
              <a:rPr lang="el-GR" altLang="el-GR"/>
              <a:t>Τι είναι η συμπίεση</a:t>
            </a:r>
          </a:p>
        </p:txBody>
      </p:sp>
      <p:sp>
        <p:nvSpPr>
          <p:cNvPr id="86018" name="Θέση περιεχομένου 4">
            <a:extLst>
              <a:ext uri="{FF2B5EF4-FFF2-40B4-BE49-F238E27FC236}">
                <a16:creationId xmlns:a16="http://schemas.microsoft.com/office/drawing/2014/main" id="{EDD3B401-9344-48FD-9157-A176F67D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/>
          <a:lstStyle/>
          <a:p>
            <a:r>
              <a:rPr lang="el-GR" altLang="el-GR" sz="2600" b="1"/>
              <a:t>Συμπίεση</a:t>
            </a:r>
            <a:r>
              <a:rPr lang="el-GR" altLang="el-GR" sz="2600"/>
              <a:t> ονομάζεται η διαδικασία που </a:t>
            </a:r>
            <a:r>
              <a:rPr lang="el-GR" altLang="el-GR" sz="2600" b="1"/>
              <a:t>επανακωδικοποιεί</a:t>
            </a:r>
            <a:r>
              <a:rPr lang="el-GR" altLang="el-GR" sz="2600"/>
              <a:t> την πληροφορία με στόχο να μεταδώσει το ίδιο περιεχόμενο αλλά με μικρότερη επιβάρυνση του καναλιού</a:t>
            </a:r>
          </a:p>
          <a:p>
            <a:r>
              <a:rPr lang="el-GR" altLang="el-GR" sz="2600"/>
              <a:t>Πώς μπορεί η πληροφορία να κωδικοποιηθεί πιο αποδοτικά, δηλ. η ίδια πληροφορία αλλά με </a:t>
            </a:r>
            <a:r>
              <a:rPr lang="el-GR" altLang="el-GR" sz="2600" b="1"/>
              <a:t>λιγότερα bit</a:t>
            </a:r>
            <a:r>
              <a:rPr lang="en-US" altLang="el-GR" sz="2600" b="1"/>
              <a:t>s</a:t>
            </a:r>
            <a:r>
              <a:rPr lang="el-GR" altLang="el-GR" sz="2600"/>
              <a:t>;</a:t>
            </a:r>
          </a:p>
          <a:p>
            <a:pPr lvl="1"/>
            <a:r>
              <a:rPr lang="el-GR" altLang="el-GR" sz="2200"/>
              <a:t>Αποδοτικότερη αποθήκευση </a:t>
            </a:r>
            <a:r>
              <a:rPr lang="el-GR" altLang="el-GR" sz="2200" b="1"/>
              <a:t>-&gt;</a:t>
            </a:r>
            <a:r>
              <a:rPr lang="el-GR" altLang="el-GR" sz="2200"/>
              <a:t> </a:t>
            </a:r>
            <a:r>
              <a:rPr lang="el-GR" altLang="el-GR" sz="2200" b="1"/>
              <a:t>μικρότερος αποθηκευτικός χώρος</a:t>
            </a:r>
          </a:p>
          <a:p>
            <a:pPr lvl="1"/>
            <a:r>
              <a:rPr lang="el-GR" altLang="el-GR" sz="2200"/>
              <a:t>Αποδοτικότερη μετάδοση </a:t>
            </a:r>
            <a:r>
              <a:rPr lang="el-GR" altLang="el-GR" sz="2200" b="1"/>
              <a:t>-&gt;</a:t>
            </a:r>
            <a:r>
              <a:rPr lang="el-GR" altLang="el-GR" sz="2200"/>
              <a:t> </a:t>
            </a:r>
            <a:r>
              <a:rPr lang="el-GR" altLang="el-GR" sz="2200" b="1"/>
              <a:t>μικρότερο bit rate -&gt; μικρότερο εύρος ζώνης</a:t>
            </a:r>
            <a:endParaRPr lang="el-GR" altLang="el-GR" sz="2000" b="1"/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FDF35332-FD05-41C3-8FD3-C3C0F92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A61C1B70-53C9-405D-9007-6F8C243D789C}" type="slidenum">
              <a:rPr lang="el-GR" altLang="el-GR" sz="1000" u="none">
                <a:latin typeface="Arial Unicode MS" pitchFamily="34" charset="-128"/>
              </a:rPr>
              <a:pPr/>
              <a:t>77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Τίτλος 3">
            <a:extLst>
              <a:ext uri="{FF2B5EF4-FFF2-40B4-BE49-F238E27FC236}">
                <a16:creationId xmlns:a16="http://schemas.microsoft.com/office/drawing/2014/main" id="{C1CF4D9E-C539-4FAD-9922-AA6A7755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altLang="el-GR"/>
              <a:t>Γιατί χρειαζόμαστε τη συμπίεση στα πολυμέσα;</a:t>
            </a:r>
          </a:p>
        </p:txBody>
      </p:sp>
      <p:sp>
        <p:nvSpPr>
          <p:cNvPr id="87042" name="Θέση περιεχομένου 4">
            <a:extLst>
              <a:ext uri="{FF2B5EF4-FFF2-40B4-BE49-F238E27FC236}">
                <a16:creationId xmlns:a16="http://schemas.microsoft.com/office/drawing/2014/main" id="{801E2E77-84DC-436F-94BA-F0D48CD2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>
            <a:normAutofit/>
          </a:bodyPr>
          <a:lstStyle/>
          <a:p>
            <a:r>
              <a:rPr lang="el-GR" altLang="el-GR" sz="2600"/>
              <a:t>Η υψηλή </a:t>
            </a:r>
            <a:r>
              <a:rPr lang="el-GR" altLang="el-GR" sz="2600" b="1"/>
              <a:t>συχνότητα</a:t>
            </a:r>
            <a:r>
              <a:rPr lang="el-GR" altLang="el-GR" sz="2600"/>
              <a:t> δειγματοληψίας και το μεγάλο </a:t>
            </a:r>
            <a:r>
              <a:rPr lang="el-GR" altLang="el-GR" sz="2600" b="1"/>
              <a:t>μέγεθος δείγματος</a:t>
            </a:r>
            <a:r>
              <a:rPr lang="el-GR" altLang="el-GR" sz="2600"/>
              <a:t> δημιουργούν συνήθως ένα αρχείο αντίστοιχα μεγάλου μεγέθους</a:t>
            </a:r>
          </a:p>
          <a:p>
            <a:r>
              <a:rPr lang="el-GR" altLang="el-GR" sz="2600"/>
              <a:t>Οι απαιτήσεις αποθήκευσης και μετάδοσης των δεδομένων είναι υψηλές, καθώς πρέπει</a:t>
            </a:r>
          </a:p>
          <a:p>
            <a:pPr lvl="1"/>
            <a:r>
              <a:rPr lang="el-GR" altLang="el-GR" sz="2200"/>
              <a:t>(α) να βρεθεί κατάλληλος αποθηκευτικός χώρος </a:t>
            </a:r>
          </a:p>
          <a:p>
            <a:pPr lvl="1"/>
            <a:r>
              <a:rPr lang="el-GR" altLang="el-GR" sz="2200"/>
              <a:t>(β) η πληροφορία του ψηφιακού αρχείου να μεταφέρεται αρκετά γρήγορα προς αναπαραγωγή στα αντίστοιχα υποσυστήματα (υποσύστημα ήχου, εικόνας, κλπ.) της συσκευής αναπαραγωγής  </a:t>
            </a:r>
          </a:p>
          <a:p>
            <a:pPr lvl="1"/>
            <a:r>
              <a:rPr lang="el-GR" altLang="el-GR" sz="2200"/>
              <a:t>(γ) η πληροφορία να μεταφέρεται με ικανοποιητική ταχύτητα στα δίκτυα υπολογιστών</a:t>
            </a:r>
            <a:endParaRPr lang="el-GR" altLang="el-GR" sz="1200"/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F38C0292-2337-48B6-97E3-64AEE6C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B6CDC1B-0549-4D50-A553-BCBE62B859B2}" type="slidenum">
              <a:rPr lang="el-GR" altLang="el-GR" sz="1000" u="none">
                <a:latin typeface="Arial Unicode MS" pitchFamily="34" charset="-128"/>
              </a:rPr>
              <a:pPr/>
              <a:t>78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Τίτλος 3">
            <a:extLst>
              <a:ext uri="{FF2B5EF4-FFF2-40B4-BE49-F238E27FC236}">
                <a16:creationId xmlns:a16="http://schemas.microsoft.com/office/drawing/2014/main" id="{6AF8909A-FBC3-4811-9BCA-71538F4E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altLang="el-GR"/>
              <a:t>Ασυμπίεστα Δεδομένα - Παράδειγμα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50892EDD-0221-43D4-B381-DD604474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l-GR" sz="2600" dirty="0"/>
              <a:t>Μια </a:t>
            </a:r>
            <a:r>
              <a:rPr lang="el-GR" sz="2600" b="1" dirty="0"/>
              <a:t>εικόνα</a:t>
            </a:r>
            <a:r>
              <a:rPr lang="el-GR" sz="2600" dirty="0"/>
              <a:t> ανάλυσης 1</a:t>
            </a:r>
            <a:r>
              <a:rPr lang="en-US" sz="2600"/>
              <a:t>920</a:t>
            </a:r>
            <a:r>
              <a:rPr lang="el-GR" sz="2600"/>
              <a:t> x </a:t>
            </a:r>
            <a:r>
              <a:rPr lang="en-US" sz="2600" dirty="0"/>
              <a:t>1080</a:t>
            </a:r>
            <a:r>
              <a:rPr lang="el-GR" sz="2600" dirty="0"/>
              <a:t> </a:t>
            </a:r>
            <a:r>
              <a:rPr lang="el-GR" sz="2600" dirty="0" err="1"/>
              <a:t>εικονοστοιχείων</a:t>
            </a:r>
            <a:r>
              <a:rPr lang="el-GR" sz="2600" dirty="0"/>
              <a:t> με βάθος χρώματος 24 </a:t>
            </a:r>
            <a:r>
              <a:rPr lang="el-GR" sz="2600" dirty="0" err="1"/>
              <a:t>bit</a:t>
            </a:r>
            <a:r>
              <a:rPr lang="el-GR" sz="2600" dirty="0"/>
              <a:t> (δηλ. πληροφορία 24 </a:t>
            </a:r>
            <a:r>
              <a:rPr lang="el-GR" sz="2600" dirty="0" err="1"/>
              <a:t>bit</a:t>
            </a:r>
            <a:r>
              <a:rPr lang="el-GR" sz="2600" dirty="0"/>
              <a:t> για κάθε </a:t>
            </a:r>
            <a:r>
              <a:rPr lang="el-GR" sz="2600" dirty="0" err="1"/>
              <a:t>εικονοστοιχείο</a:t>
            </a:r>
            <a:r>
              <a:rPr lang="el-GR" sz="2600" dirty="0"/>
              <a:t>) δημιουργεί  αρχείο μεγέθους: </a:t>
            </a:r>
          </a:p>
          <a:p>
            <a:pPr lvl="1">
              <a:defRPr/>
            </a:pPr>
            <a:r>
              <a:rPr lang="el-GR" sz="2200"/>
              <a:t>1</a:t>
            </a:r>
            <a:r>
              <a:rPr lang="en-US" sz="2200"/>
              <a:t>920</a:t>
            </a:r>
            <a:r>
              <a:rPr lang="el-GR" sz="2200"/>
              <a:t>x</a:t>
            </a:r>
            <a:r>
              <a:rPr lang="en-US" sz="2200"/>
              <a:t>1080</a:t>
            </a:r>
            <a:r>
              <a:rPr lang="el-GR" sz="2200"/>
              <a:t>x24 </a:t>
            </a:r>
            <a:r>
              <a:rPr lang="el-GR" sz="2200" dirty="0"/>
              <a:t>= </a:t>
            </a:r>
            <a:r>
              <a:rPr lang="en-US" sz="2200" dirty="0"/>
              <a:t>49766400</a:t>
            </a:r>
            <a:r>
              <a:rPr lang="el-GR" sz="2200" dirty="0"/>
              <a:t> </a:t>
            </a:r>
            <a:r>
              <a:rPr lang="el-GR" sz="2200" dirty="0" err="1"/>
              <a:t>bit</a:t>
            </a:r>
            <a:r>
              <a:rPr lang="el-GR" sz="2200" dirty="0"/>
              <a:t> = </a:t>
            </a:r>
            <a:r>
              <a:rPr lang="en-US" sz="2200" dirty="0"/>
              <a:t>49</a:t>
            </a:r>
            <a:r>
              <a:rPr lang="el-GR" sz="2200" dirty="0"/>
              <a:t> </a:t>
            </a:r>
            <a:r>
              <a:rPr lang="el-GR" sz="2200" dirty="0" err="1"/>
              <a:t>Mb</a:t>
            </a:r>
            <a:r>
              <a:rPr lang="el-GR" sz="2200" dirty="0"/>
              <a:t> = </a:t>
            </a:r>
            <a:r>
              <a:rPr lang="en-US" sz="2200" b="1" dirty="0"/>
              <a:t>6</a:t>
            </a:r>
            <a:r>
              <a:rPr lang="el-GR" sz="2200" b="1" dirty="0"/>
              <a:t>,</a:t>
            </a:r>
            <a:r>
              <a:rPr lang="en-US" sz="2200" b="1" dirty="0"/>
              <a:t>1</a:t>
            </a:r>
            <a:r>
              <a:rPr lang="el-GR" sz="2200" b="1" dirty="0"/>
              <a:t>25 ΜΒ</a:t>
            </a:r>
            <a:r>
              <a:rPr lang="el-GR" sz="2200" dirty="0"/>
              <a:t> </a:t>
            </a:r>
          </a:p>
          <a:p>
            <a:pPr>
              <a:defRPr/>
            </a:pPr>
            <a:r>
              <a:rPr lang="el-GR" sz="2600" dirty="0"/>
              <a:t>Ασυμπίεστο </a:t>
            </a:r>
            <a:r>
              <a:rPr lang="el-GR" sz="2600" b="1" dirty="0" err="1"/>
              <a:t>video</a:t>
            </a:r>
            <a:r>
              <a:rPr lang="el-GR" sz="2600" dirty="0"/>
              <a:t> αυτών των προδιαγραφών με 24 πλαίσια (εικόνες) ανά δευτερόλεπτο χρειάζεται αποθηκευτικό χώρο </a:t>
            </a:r>
          </a:p>
          <a:p>
            <a:pPr lvl="1">
              <a:defRPr/>
            </a:pPr>
            <a:r>
              <a:rPr lang="en-US" sz="2200" dirty="0"/>
              <a:t>6</a:t>
            </a:r>
            <a:r>
              <a:rPr lang="el-GR" sz="2200" dirty="0"/>
              <a:t>,</a:t>
            </a:r>
            <a:r>
              <a:rPr lang="en-US" sz="2200" dirty="0"/>
              <a:t>1</a:t>
            </a:r>
            <a:r>
              <a:rPr lang="el-GR" sz="2200" dirty="0"/>
              <a:t>25 </a:t>
            </a:r>
            <a:r>
              <a:rPr lang="el-GR" sz="2200"/>
              <a:t>ΜΒ x </a:t>
            </a:r>
            <a:r>
              <a:rPr lang="el-GR" sz="2200" dirty="0"/>
              <a:t>24 = </a:t>
            </a:r>
            <a:r>
              <a:rPr lang="en-US" sz="2200" b="1" dirty="0"/>
              <a:t>147</a:t>
            </a:r>
            <a:r>
              <a:rPr lang="el-GR" sz="2200" b="1" dirty="0"/>
              <a:t> ΜΒ ανά </a:t>
            </a:r>
            <a:r>
              <a:rPr lang="el-GR" sz="2200" b="1" dirty="0" err="1"/>
              <a:t>sec</a:t>
            </a:r>
            <a:r>
              <a:rPr lang="el-GR" sz="2200" dirty="0"/>
              <a:t> </a:t>
            </a:r>
          </a:p>
          <a:p>
            <a:pPr>
              <a:defRPr/>
            </a:pPr>
            <a:r>
              <a:rPr lang="el-GR" sz="2600" dirty="0"/>
              <a:t>και για ένα </a:t>
            </a:r>
            <a:r>
              <a:rPr lang="el-GR" sz="2600" b="1" dirty="0"/>
              <a:t>φιλμ</a:t>
            </a:r>
            <a:r>
              <a:rPr lang="el-GR" sz="2600" dirty="0"/>
              <a:t> ψηφιακού </a:t>
            </a:r>
            <a:r>
              <a:rPr lang="el-GR" sz="2600" dirty="0" err="1"/>
              <a:t>video</a:t>
            </a:r>
            <a:r>
              <a:rPr lang="el-GR" sz="2600" dirty="0"/>
              <a:t> διάρκειας μιας ώρας απαιτείται χώρος </a:t>
            </a:r>
          </a:p>
          <a:p>
            <a:pPr lvl="1">
              <a:defRPr/>
            </a:pPr>
            <a:r>
              <a:rPr lang="en-US" sz="2200"/>
              <a:t>147</a:t>
            </a:r>
            <a:r>
              <a:rPr lang="el-GR" sz="2200"/>
              <a:t> x </a:t>
            </a:r>
            <a:r>
              <a:rPr lang="el-GR" sz="2200" dirty="0"/>
              <a:t>3600 = </a:t>
            </a:r>
            <a:r>
              <a:rPr lang="en-US" sz="2200" b="1" dirty="0"/>
              <a:t>529</a:t>
            </a:r>
            <a:r>
              <a:rPr lang="el-GR" sz="2200" b="1" dirty="0"/>
              <a:t> GB περίπου</a:t>
            </a:r>
            <a:endParaRPr lang="el-GR" sz="800" dirty="0"/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E9E78C9D-E865-4DAF-B3A3-DF6EBC99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1F99A2A-C73C-440C-8BCB-4CD9AE4A0D73}" type="slidenum">
              <a:rPr lang="el-GR" altLang="el-GR" sz="1000" u="none">
                <a:latin typeface="Arial Unicode MS" pitchFamily="34" charset="-128"/>
              </a:rPr>
              <a:pPr/>
              <a:t>79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D21CFB03-9889-409A-AF7C-76E8BB339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altLang="el-GR"/>
              <a:t>Σχήμα</a:t>
            </a:r>
            <a:r>
              <a:rPr lang="en-US" altLang="el-GR"/>
              <a:t> 1.2  </a:t>
            </a:r>
            <a:r>
              <a:rPr lang="el-GR" altLang="el-GR"/>
              <a:t>Σχηματική αναπαράσταση των πυλών AND, OR, XOR, και NOT, καθώς και των τιμών εισόδου και εξόδου τους </a:t>
            </a:r>
            <a:endParaRPr lang="en-US" altLang="el-GR"/>
          </a:p>
        </p:txBody>
      </p:sp>
      <p:pic>
        <p:nvPicPr>
          <p:cNvPr id="13316" name="Picture 7" descr="01_02">
            <a:extLst>
              <a:ext uri="{FF2B5EF4-FFF2-40B4-BE49-F238E27FC236}">
                <a16:creationId xmlns:a16="http://schemas.microsoft.com/office/drawing/2014/main" id="{DF4A2519-7820-4977-B0E3-FA28D4E9EE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981200"/>
            <a:ext cx="4676618" cy="4764338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52D3870-83C2-440F-8634-F258688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r>
              <a:rPr lang="en-US" altLang="el-GR"/>
              <a:t>1-</a:t>
            </a:r>
            <a:fld id="{AEFD3E30-B4BB-4BBD-8963-65C917421764}" type="slidenum">
              <a:rPr lang="en-US" altLang="el-GR"/>
              <a:pPr/>
              <a:t>8</a:t>
            </a:fld>
            <a:endParaRPr lang="en-US" altLang="el-GR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Τίτλος 3">
            <a:extLst>
              <a:ext uri="{FF2B5EF4-FFF2-40B4-BE49-F238E27FC236}">
                <a16:creationId xmlns:a16="http://schemas.microsoft.com/office/drawing/2014/main" id="{76002D4E-51B5-45B9-85CA-D471E5B8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altLang="el-GR"/>
              <a:t>Που βασίζεται η συμπίεση πληροφορίας πολυμέσων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B8339132-AB0E-452C-81E5-45D961F1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l-GR" sz="2600" dirty="0"/>
              <a:t>Η πληροφορία πολυμέσων προέρχεται από ψηφιοποίηση αναλογικών σημάτων του πραγματικού κόσμου και απευθύνεται στις </a:t>
            </a:r>
            <a:r>
              <a:rPr lang="el-GR" sz="2600" b="1" dirty="0"/>
              <a:t>ανθρώπινες αισθήσεις </a:t>
            </a:r>
            <a:r>
              <a:rPr lang="el-GR" sz="2600" dirty="0"/>
              <a:t>(όραση, ακοή) </a:t>
            </a:r>
          </a:p>
          <a:p>
            <a:pPr>
              <a:defRPr/>
            </a:pPr>
            <a:r>
              <a:rPr lang="el-GR" sz="2600" dirty="0"/>
              <a:t>Μπορούμε να εκμεταλλευτούμε τους φυσιολογικούς περιορισμούς των ανθρώπινων αισθητηρίων οργάνων (μάτι, αυτί) και να συμπιέσουμε την πληροφορία </a:t>
            </a:r>
            <a:r>
              <a:rPr lang="el-GR" sz="2600" b="1" dirty="0"/>
              <a:t>χωρίς να μειώσουμε αισθητά την ποιότητά της</a:t>
            </a:r>
            <a:r>
              <a:rPr lang="el-GR" sz="2600" dirty="0"/>
              <a:t> (ψυχοφυσιολογική συμπίεση)</a:t>
            </a:r>
          </a:p>
          <a:p>
            <a:pPr>
              <a:defRPr/>
            </a:pPr>
            <a:r>
              <a:rPr lang="el-GR" sz="2600" dirty="0"/>
              <a:t>Επιπλέον, η </a:t>
            </a:r>
            <a:r>
              <a:rPr lang="el-GR" sz="2600" dirty="0" err="1"/>
              <a:t>πολυμεσική</a:t>
            </a:r>
            <a:r>
              <a:rPr lang="el-GR" sz="2600" dirty="0"/>
              <a:t> πληροφορία συνήθως δεν είναι μια τυχαία συλλογή από </a:t>
            </a:r>
            <a:r>
              <a:rPr lang="en-US" sz="2600" dirty="0"/>
              <a:t>bits,</a:t>
            </a:r>
            <a:r>
              <a:rPr lang="el-GR" sz="2600" dirty="0"/>
              <a:t> </a:t>
            </a:r>
            <a:r>
              <a:rPr lang="el-GR" sz="2600" dirty="0" err="1"/>
              <a:t>εικονοστοιχεία</a:t>
            </a:r>
            <a:r>
              <a:rPr lang="el-GR" sz="2600" dirty="0"/>
              <a:t>, κλπ. αλλά διαθέτει τάξη και μοντέλα </a:t>
            </a:r>
          </a:p>
          <a:p>
            <a:pPr>
              <a:defRPr/>
            </a:pPr>
            <a:endParaRPr lang="el-GR" sz="2600" dirty="0"/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8FB21596-FA3D-4A8E-93E8-81AED850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74D44F34-CC81-4CCC-A1B3-5088A95E4D03}" type="slidenum">
              <a:rPr lang="el-GR" altLang="el-GR" sz="1000" u="none">
                <a:latin typeface="Arial Unicode MS" pitchFamily="34" charset="-128"/>
              </a:rPr>
              <a:pPr/>
              <a:t>80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Τίτλος 3">
            <a:extLst>
              <a:ext uri="{FF2B5EF4-FFF2-40B4-BE49-F238E27FC236}">
                <a16:creationId xmlns:a16="http://schemas.microsoft.com/office/drawing/2014/main" id="{9D81913D-028D-4DA5-BF8A-3AB54D68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3849689"/>
            <a:ext cx="7772400" cy="1362075"/>
          </a:xfrm>
        </p:spPr>
        <p:txBody>
          <a:bodyPr/>
          <a:lstStyle/>
          <a:p>
            <a:r>
              <a:rPr lang="el-GR" altLang="el-GR" sz="3600" cap="none"/>
              <a:t>Βασικές έννοιες που σχετίζονται με την συμπίεση</a:t>
            </a:r>
          </a:p>
        </p:txBody>
      </p:sp>
      <p:sp>
        <p:nvSpPr>
          <p:cNvPr id="90115" name="Υπότιτλος 4">
            <a:extLst>
              <a:ext uri="{FF2B5EF4-FFF2-40B4-BE49-F238E27FC236}">
                <a16:creationId xmlns:a16="http://schemas.microsoft.com/office/drawing/2014/main" id="{4ED78C37-E640-418A-987C-DA46B354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2349500"/>
            <a:ext cx="7772400" cy="1500188"/>
          </a:xfrm>
        </p:spPr>
        <p:txBody>
          <a:bodyPr/>
          <a:lstStyle/>
          <a:p>
            <a:endParaRPr lang="el-GR" altLang="el-G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Τίτλος 3">
            <a:extLst>
              <a:ext uri="{FF2B5EF4-FFF2-40B4-BE49-F238E27FC236}">
                <a16:creationId xmlns:a16="http://schemas.microsoft.com/office/drawing/2014/main" id="{53AEA836-B326-48B7-BA10-E7F56AD3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/>
          </a:bodyPr>
          <a:lstStyle/>
          <a:p>
            <a:r>
              <a:rPr lang="el-GR" altLang="el-GR" sz="3200"/>
              <a:t>Αλγόριθμος Συμπίεσης &amp; </a:t>
            </a:r>
            <a:br>
              <a:rPr lang="el-GR" altLang="el-GR" sz="3200"/>
            </a:br>
            <a:r>
              <a:rPr lang="el-GR" altLang="el-GR" sz="3200"/>
              <a:t>Συμπιεστής ή σχήμα συμπίεσης (compressor)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30957539-90F3-4CC0-9DBB-E263A6EB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l-GR" sz="2600" b="1" dirty="0" err="1"/>
              <a:t>Aλγόριθμος</a:t>
            </a:r>
            <a:r>
              <a:rPr lang="el-GR" sz="2600" b="1" dirty="0"/>
              <a:t> συμπίεσης</a:t>
            </a:r>
            <a:r>
              <a:rPr lang="el-GR" sz="2600" dirty="0"/>
              <a:t> είναι κάθε αλγόριθμος που έχει σαν στόχο την επίτευξη συμπίεσης των δεδομένων εισόδου. </a:t>
            </a:r>
          </a:p>
          <a:p>
            <a:pPr lvl="1">
              <a:defRPr/>
            </a:pPr>
            <a:r>
              <a:rPr lang="el-GR" sz="2200" dirty="0"/>
              <a:t>Δηλ. ο αλγόριθμος εφαρμόζει μια απλή και συγκεκριμένη μεθοδολογία επεξεργασίας των δεδομένων ώστε να προκύψει μια περισσότερο συμπιεσμένη μορφή τους. </a:t>
            </a:r>
          </a:p>
          <a:p>
            <a:pPr lvl="1">
              <a:defRPr/>
            </a:pPr>
            <a:r>
              <a:rPr lang="el-GR" sz="2200" dirty="0"/>
              <a:t>Πχ. αλγόριθμος </a:t>
            </a:r>
            <a:r>
              <a:rPr lang="el-GR" sz="2200" dirty="0" err="1"/>
              <a:t>Huffman</a:t>
            </a:r>
            <a:r>
              <a:rPr lang="el-GR" sz="2200" dirty="0"/>
              <a:t> </a:t>
            </a:r>
          </a:p>
          <a:p>
            <a:pPr>
              <a:defRPr/>
            </a:pPr>
            <a:endParaRPr lang="el-GR" sz="2600" dirty="0"/>
          </a:p>
          <a:p>
            <a:pPr>
              <a:defRPr/>
            </a:pPr>
            <a:r>
              <a:rPr lang="el-GR" sz="2600" b="1" dirty="0"/>
              <a:t>Συμπιεστής (</a:t>
            </a:r>
            <a:r>
              <a:rPr lang="el-GR" sz="2600" b="1" dirty="0" err="1"/>
              <a:t>codec</a:t>
            </a:r>
            <a:r>
              <a:rPr lang="el-GR" sz="2600" b="1" dirty="0"/>
              <a:t>)</a:t>
            </a:r>
            <a:r>
              <a:rPr lang="el-GR" sz="2600" dirty="0"/>
              <a:t>: γενικότερο σχήμα συμπίεσης (και </a:t>
            </a:r>
            <a:r>
              <a:rPr lang="el-GR" sz="2600" dirty="0" err="1"/>
              <a:t>αποσυμπίεσης</a:t>
            </a:r>
            <a:r>
              <a:rPr lang="el-GR" sz="2600" dirty="0"/>
              <a:t>) </a:t>
            </a:r>
          </a:p>
          <a:p>
            <a:pPr lvl="1">
              <a:defRPr/>
            </a:pPr>
            <a:r>
              <a:rPr lang="el-GR" sz="2200" dirty="0"/>
              <a:t>περιλαμβάνει περισσότερους από έναν αλγόριθμους στη σειρά, δηλ. τα δεδομένα εξόδου του ενός να αποτελούν δεδομένα εισόδου του επόμενου. </a:t>
            </a:r>
          </a:p>
          <a:p>
            <a:pPr lvl="1">
              <a:defRPr/>
            </a:pPr>
            <a:r>
              <a:rPr lang="el-GR" sz="2200" dirty="0"/>
              <a:t>Πχ. JPEG &amp; MPEG</a:t>
            </a:r>
            <a:endParaRPr lang="el-GR" sz="1600" dirty="0"/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8981F7CE-A323-4D82-B545-E8052EBD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0524BC8A-3BF3-4874-B1FB-9001364BACA3}" type="slidenum">
              <a:rPr lang="el-GR" altLang="el-GR" sz="1000" u="none">
                <a:latin typeface="Arial Unicode MS" pitchFamily="34" charset="-128"/>
              </a:rPr>
              <a:pPr/>
              <a:t>82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Τίτλος 3">
            <a:extLst>
              <a:ext uri="{FF2B5EF4-FFF2-40B4-BE49-F238E27FC236}">
                <a16:creationId xmlns:a16="http://schemas.microsoft.com/office/drawing/2014/main" id="{823429F0-3677-45FC-AE9D-3D093881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altLang="el-GR"/>
              <a:t>Λόγος συμπίεσης (</a:t>
            </a:r>
            <a:r>
              <a:rPr lang="en-US" altLang="el-GR"/>
              <a:t>compression ratio)</a:t>
            </a:r>
            <a:endParaRPr lang="el-GR" altLang="el-GR"/>
          </a:p>
        </p:txBody>
      </p:sp>
      <p:sp>
        <p:nvSpPr>
          <p:cNvPr id="92162" name="Θέση περιεχομένου 4">
            <a:extLst>
              <a:ext uri="{FF2B5EF4-FFF2-40B4-BE49-F238E27FC236}">
                <a16:creationId xmlns:a16="http://schemas.microsoft.com/office/drawing/2014/main" id="{854DB19A-F079-4838-8E41-361C7EBE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>
            <a:normAutofit/>
          </a:bodyPr>
          <a:lstStyle/>
          <a:p>
            <a:r>
              <a:rPr lang="el-GR" altLang="el-GR" sz="2600"/>
              <a:t>Εκφράζει την σχέση του </a:t>
            </a:r>
            <a:r>
              <a:rPr lang="el-GR" altLang="el-GR" sz="2600" b="1"/>
              <a:t>χώρου</a:t>
            </a:r>
            <a:r>
              <a:rPr lang="el-GR" altLang="el-GR" sz="2600"/>
              <a:t> που καταλαμβάνουν τα αρχικά δεδομένα ως προς τον </a:t>
            </a:r>
            <a:r>
              <a:rPr lang="el-GR" altLang="el-GR" sz="2600" b="1"/>
              <a:t>χώρο</a:t>
            </a:r>
            <a:r>
              <a:rPr lang="el-GR" altLang="el-GR" sz="2600"/>
              <a:t> που καταλαμβάνουν τα συμπιεσμένα δεδομένα. </a:t>
            </a:r>
          </a:p>
          <a:p>
            <a:endParaRPr lang="el-GR" altLang="el-GR" sz="2600"/>
          </a:p>
          <a:p>
            <a:r>
              <a:rPr lang="el-GR" altLang="el-GR" sz="2600"/>
              <a:t>Ο λόγος συμπίεσης είναι ένας καθαρός αριθμός και δίνεται από τη σχέση: </a:t>
            </a:r>
          </a:p>
          <a:p>
            <a:pPr lvl="1"/>
            <a:r>
              <a:rPr lang="el-GR" altLang="el-GR" sz="2200"/>
              <a:t>Λόγος συμπίεσης = </a:t>
            </a:r>
            <a:r>
              <a:rPr lang="el-GR" altLang="el-GR" sz="2200" b="1"/>
              <a:t>αρχικό μέγεθος</a:t>
            </a:r>
            <a:r>
              <a:rPr lang="el-GR" altLang="el-GR" sz="2200"/>
              <a:t> δεδομένων / </a:t>
            </a:r>
            <a:r>
              <a:rPr lang="el-GR" altLang="el-GR" sz="2200" b="1"/>
              <a:t>μέγεθος συμπιεσμένων δεδομένων</a:t>
            </a:r>
            <a:r>
              <a:rPr lang="el-GR" altLang="el-GR" sz="2200"/>
              <a:t> </a:t>
            </a:r>
            <a:endParaRPr lang="el-GR" altLang="el-GR" sz="2600"/>
          </a:p>
          <a:p>
            <a:pPr lvl="1"/>
            <a:r>
              <a:rPr lang="el-GR" altLang="el-GR" sz="2200"/>
              <a:t>Για παράδειγμα, λόγος συμπίεσης </a:t>
            </a:r>
            <a:r>
              <a:rPr lang="el-GR" altLang="el-GR" sz="2200" b="1"/>
              <a:t>«3 προς 1» (γράφεται 3:1)</a:t>
            </a:r>
            <a:r>
              <a:rPr lang="el-GR" altLang="el-GR" sz="2200"/>
              <a:t> σημαίνει ότι η μετά τη συμπίεση το μέγεθος του αρχείου θα είναι το 1/3 του αρχικού.</a:t>
            </a:r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020651E2-41B2-48DD-8FC4-55C1E87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8CD2BE3D-6FB1-48BE-B4B6-DBB8321BCE2A}" type="slidenum">
              <a:rPr lang="el-GR" altLang="el-GR" sz="1000" u="none">
                <a:latin typeface="Arial Unicode MS" pitchFamily="34" charset="-128"/>
              </a:rPr>
              <a:pPr/>
              <a:t>83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Τίτλος 3">
            <a:extLst>
              <a:ext uri="{FF2B5EF4-FFF2-40B4-BE49-F238E27FC236}">
                <a16:creationId xmlns:a16="http://schemas.microsoft.com/office/drawing/2014/main" id="{1630DF48-A431-456E-B8CF-A750D513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altLang="el-GR"/>
              <a:t>Ρυθμός συμπίεσης </a:t>
            </a:r>
            <a:r>
              <a:rPr lang="el-GR" altLang="el-GR">
                <a:cs typeface="Arial" panose="020B0604020202020204" pitchFamily="34" charset="0"/>
              </a:rPr>
              <a:t>(</a:t>
            </a:r>
            <a:r>
              <a:rPr lang="en-US" altLang="el-GR">
                <a:cs typeface="Arial" panose="020B0604020202020204" pitchFamily="34" charset="0"/>
              </a:rPr>
              <a:t>compression rate</a:t>
            </a:r>
            <a:r>
              <a:rPr lang="el-GR" altLang="el-GR">
                <a:cs typeface="Arial" panose="020B0604020202020204" pitchFamily="34" charset="0"/>
              </a:rPr>
              <a:t>)</a:t>
            </a:r>
            <a:endParaRPr lang="el-GR" altLang="el-GR"/>
          </a:p>
        </p:txBody>
      </p:sp>
      <p:sp>
        <p:nvSpPr>
          <p:cNvPr id="93186" name="Θέση περιεχομένου 4">
            <a:extLst>
              <a:ext uri="{FF2B5EF4-FFF2-40B4-BE49-F238E27FC236}">
                <a16:creationId xmlns:a16="http://schemas.microsoft.com/office/drawing/2014/main" id="{5A2E9ACC-ED47-4922-A318-CB640211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/>
          <a:lstStyle/>
          <a:p>
            <a:r>
              <a:rPr lang="el-GR" altLang="el-GR" sz="2600"/>
              <a:t>Εκφράζει το </a:t>
            </a:r>
            <a:r>
              <a:rPr lang="el-GR" altLang="el-GR" sz="2600" b="1"/>
              <a:t>ρυθμό μετάδοσης</a:t>
            </a:r>
            <a:r>
              <a:rPr lang="el-GR" altLang="el-GR" sz="2600"/>
              <a:t> των </a:t>
            </a:r>
            <a:r>
              <a:rPr lang="el-GR" altLang="el-GR" sz="2600" b="1"/>
              <a:t>συμπιεσμένων</a:t>
            </a:r>
            <a:r>
              <a:rPr lang="el-GR" altLang="el-GR" sz="2600"/>
              <a:t> δεδομένων και μετριέται συνήθως σε  bits per second (bps) ή ακόμη και σε bits per sample, bits per pixels, πχ. 128 kbps</a:t>
            </a:r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7B9C3D37-5037-446A-A9B9-0C3D3621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5369E9D3-9DE5-484D-BA42-3B4EED5593CD}" type="slidenum">
              <a:rPr lang="el-GR" altLang="el-GR" sz="1000" u="none">
                <a:latin typeface="Arial Unicode MS" pitchFamily="34" charset="-128"/>
              </a:rPr>
              <a:pPr/>
              <a:t>84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Τίτλος 3">
            <a:extLst>
              <a:ext uri="{FF2B5EF4-FFF2-40B4-BE49-F238E27FC236}">
                <a16:creationId xmlns:a16="http://schemas.microsoft.com/office/drawing/2014/main" id="{60CD5A5C-7172-4C71-9E22-B6C90334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3849689"/>
            <a:ext cx="7772400" cy="136207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l-GR" cap="none" dirty="0"/>
              <a:t>Μέθοδοι Συμπίεσης </a:t>
            </a:r>
            <a:endParaRPr lang="el-GR" dirty="0"/>
          </a:p>
        </p:txBody>
      </p:sp>
      <p:sp>
        <p:nvSpPr>
          <p:cNvPr id="94211" name="Υπότιτλος 4">
            <a:extLst>
              <a:ext uri="{FF2B5EF4-FFF2-40B4-BE49-F238E27FC236}">
                <a16:creationId xmlns:a16="http://schemas.microsoft.com/office/drawing/2014/main" id="{0B3D7CDE-AE7E-440C-916A-C4826279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2349500"/>
            <a:ext cx="7772400" cy="1500188"/>
          </a:xfrm>
        </p:spPr>
        <p:txBody>
          <a:bodyPr/>
          <a:lstStyle/>
          <a:p>
            <a:endParaRPr lang="el-GR" altLang="el-GR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Τίτλος 3">
            <a:extLst>
              <a:ext uri="{FF2B5EF4-FFF2-40B4-BE49-F238E27FC236}">
                <a16:creationId xmlns:a16="http://schemas.microsoft.com/office/drawing/2014/main" id="{5943CDA3-5F86-4EF5-8E21-B4E04677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/>
          </a:bodyPr>
          <a:lstStyle/>
          <a:p>
            <a:r>
              <a:rPr lang="el-GR" altLang="el-GR"/>
              <a:t>Βασικές Μέθοδοι Συμπίεσης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C523A00A-6977-43F6-BF85-CC22A9B3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l-GR" sz="2600" dirty="0"/>
              <a:t>(α) </a:t>
            </a:r>
            <a:r>
              <a:rPr lang="el-GR" sz="2600" b="1" dirty="0"/>
              <a:t>Συμπίεση (κωδικοποίηση) εντροπίας</a:t>
            </a:r>
          </a:p>
          <a:p>
            <a:pPr lvl="1">
              <a:defRPr/>
            </a:pPr>
            <a:r>
              <a:rPr lang="el-GR" sz="2200" dirty="0"/>
              <a:t>Εκμεταλλεύεται την μειωμένη εντροπία του ψηφιακού αρχείου (δηλ. στατιστική τάξη) </a:t>
            </a:r>
          </a:p>
          <a:p>
            <a:pPr lvl="1">
              <a:defRPr/>
            </a:pPr>
            <a:r>
              <a:rPr lang="el-GR" sz="2200" dirty="0"/>
              <a:t>Εφαρμογή σε πληροφορία που απευθύνεται σε πληροφοριακά συστήματα </a:t>
            </a:r>
          </a:p>
          <a:p>
            <a:pPr lvl="1">
              <a:defRPr/>
            </a:pPr>
            <a:r>
              <a:rPr lang="el-GR" sz="2200" dirty="0"/>
              <a:t>Μη </a:t>
            </a:r>
            <a:r>
              <a:rPr lang="el-GR" sz="2200" dirty="0" err="1"/>
              <a:t>απωλεστική</a:t>
            </a:r>
            <a:r>
              <a:rPr lang="el-GR" sz="2200" dirty="0"/>
              <a:t> συμπίεση</a:t>
            </a:r>
          </a:p>
          <a:p>
            <a:pPr>
              <a:defRPr/>
            </a:pPr>
            <a:endParaRPr lang="el-GR" sz="2600" dirty="0"/>
          </a:p>
          <a:p>
            <a:pPr>
              <a:defRPr/>
            </a:pPr>
            <a:r>
              <a:rPr lang="el-GR" sz="2600" dirty="0"/>
              <a:t>(β) </a:t>
            </a:r>
            <a:r>
              <a:rPr lang="el-GR" sz="2600" b="1" dirty="0"/>
              <a:t>Συμπίεση (κωδικοποίηση) πηγής</a:t>
            </a:r>
          </a:p>
          <a:p>
            <a:pPr lvl="1">
              <a:defRPr/>
            </a:pPr>
            <a:r>
              <a:rPr lang="el-GR" sz="2200" dirty="0"/>
              <a:t>Εκμεταλλεύονται τα χαρακτηριστικά του σήματος </a:t>
            </a:r>
          </a:p>
          <a:p>
            <a:pPr lvl="1">
              <a:defRPr/>
            </a:pPr>
            <a:r>
              <a:rPr lang="el-GR" sz="2200" dirty="0"/>
              <a:t>Πληροφορία που απευθύνεται σε ανθρώπινα αισθητήρια όργανα, πχ. εικόνα, ήχος </a:t>
            </a:r>
          </a:p>
          <a:p>
            <a:pPr lvl="1">
              <a:defRPr/>
            </a:pPr>
            <a:r>
              <a:rPr lang="el-GR" sz="2200" dirty="0" err="1"/>
              <a:t>Απωλεστική</a:t>
            </a:r>
            <a:r>
              <a:rPr lang="el-GR" sz="2200" dirty="0"/>
              <a:t> συμπίεση</a:t>
            </a:r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1256DEDB-0B9C-462A-9AF9-6C84A693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F64E09B1-780B-4DE8-99E2-9188D35815A6}" type="slidenum">
              <a:rPr lang="el-GR" altLang="el-GR" sz="1000" u="none">
                <a:latin typeface="Arial Unicode MS" pitchFamily="34" charset="-128"/>
              </a:rPr>
              <a:pPr/>
              <a:t>86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Τίτλος 3">
            <a:extLst>
              <a:ext uri="{FF2B5EF4-FFF2-40B4-BE49-F238E27FC236}">
                <a16:creationId xmlns:a16="http://schemas.microsoft.com/office/drawing/2014/main" id="{0E68FDD8-775A-48DF-A8F6-E694C37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altLang="el-GR"/>
              <a:t>Απωλεστική (lossy) &amp; μη απωλεστική (lossless) συμπίεση</a:t>
            </a:r>
          </a:p>
        </p:txBody>
      </p:sp>
      <p:sp>
        <p:nvSpPr>
          <p:cNvPr id="96258" name="Θέση περιεχομένου 4">
            <a:extLst>
              <a:ext uri="{FF2B5EF4-FFF2-40B4-BE49-F238E27FC236}">
                <a16:creationId xmlns:a16="http://schemas.microsoft.com/office/drawing/2014/main" id="{31285027-D85B-4C5D-9157-CB107E2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/>
          <a:lstStyle/>
          <a:p>
            <a:r>
              <a:rPr lang="el-GR" altLang="el-GR" sz="2600"/>
              <a:t>Μη απωλεστική συμπίεση</a:t>
            </a:r>
          </a:p>
          <a:p>
            <a:pPr lvl="1"/>
            <a:r>
              <a:rPr lang="el-GR" altLang="el-GR" sz="2200"/>
              <a:t>η πληροφορία μετά την αποσυμπίεση είναι </a:t>
            </a:r>
            <a:r>
              <a:rPr lang="el-GR" altLang="el-GR" sz="2200" b="1"/>
              <a:t>ακριβώς η ίδια</a:t>
            </a:r>
            <a:r>
              <a:rPr lang="el-GR" altLang="el-GR" sz="2200"/>
              <a:t> με αυτήν που συμπιέστηκε αρχικά. </a:t>
            </a:r>
          </a:p>
          <a:p>
            <a:endParaRPr lang="el-GR" altLang="el-GR" sz="2600"/>
          </a:p>
          <a:p>
            <a:r>
              <a:rPr lang="el-GR" altLang="el-GR" sz="2600"/>
              <a:t>Απωλεστική συμπίεση </a:t>
            </a:r>
          </a:p>
          <a:p>
            <a:pPr lvl="1"/>
            <a:r>
              <a:rPr lang="el-GR" altLang="el-GR" sz="2200"/>
              <a:t>η πληροφορία μετά την αποσυμπίεση είναι </a:t>
            </a:r>
            <a:r>
              <a:rPr lang="el-GR" altLang="el-GR" sz="2200" b="1"/>
              <a:t>λιγότερη</a:t>
            </a:r>
            <a:r>
              <a:rPr lang="el-GR" altLang="el-GR" sz="2200"/>
              <a:t> σε σχέση με αυτήν που συμπιέστηκε αρχικά</a:t>
            </a:r>
          </a:p>
          <a:p>
            <a:pPr lvl="1"/>
            <a:r>
              <a:rPr lang="el-GR" altLang="el-GR" sz="2200"/>
              <a:t>κάποια πληροφορία </a:t>
            </a:r>
            <a:r>
              <a:rPr lang="el-GR" altLang="el-GR" sz="2200" b="1"/>
              <a:t>έχει χαθεί</a:t>
            </a:r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A4EA9F8A-6131-4841-A24D-2A84F14B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5882509A-5945-481C-8360-E47F6C66B01D}" type="slidenum">
              <a:rPr lang="el-GR" altLang="el-GR" sz="1000" u="none">
                <a:latin typeface="Arial Unicode MS" pitchFamily="34" charset="-128"/>
              </a:rPr>
              <a:pPr/>
              <a:t>87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Τίτλος 3">
            <a:extLst>
              <a:ext uri="{FF2B5EF4-FFF2-40B4-BE49-F238E27FC236}">
                <a16:creationId xmlns:a16="http://schemas.microsoft.com/office/drawing/2014/main" id="{4F88A277-3F28-410E-9306-9392A0CF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/>
          <a:lstStyle/>
          <a:p>
            <a:r>
              <a:rPr lang="el-GR" altLang="el-GR">
                <a:cs typeface="Arial" panose="020B0604020202020204" pitchFamily="34" charset="0"/>
              </a:rPr>
              <a:t>Μη απωλεστική συμπίεση</a:t>
            </a:r>
            <a:r>
              <a:rPr lang="en-GB" altLang="el-GR"/>
              <a:t> </a:t>
            </a:r>
            <a:endParaRPr lang="el-GR" altLang="el-GR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25D6D58D-CD96-4621-A359-9917A585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l-GR" sz="2600" dirty="0"/>
              <a:t>Η μη </a:t>
            </a:r>
            <a:r>
              <a:rPr lang="el-GR" sz="2600" dirty="0" err="1"/>
              <a:t>απωλεστική</a:t>
            </a:r>
            <a:r>
              <a:rPr lang="el-GR" sz="2600" dirty="0"/>
              <a:t> συμπίεση </a:t>
            </a:r>
            <a:r>
              <a:rPr lang="el-GR" sz="2600" b="1" dirty="0"/>
              <a:t>εξαλείφει τον πλεονασμό</a:t>
            </a:r>
            <a:r>
              <a:rPr lang="el-GR" sz="2600" dirty="0"/>
              <a:t> της πληροφορίας </a:t>
            </a:r>
            <a:r>
              <a:rPr lang="el-GR" sz="2600" b="1" dirty="0"/>
              <a:t>χωρίς</a:t>
            </a:r>
            <a:r>
              <a:rPr lang="el-GR" sz="2600" dirty="0"/>
              <a:t> να «θυσιάζει» κανένα δεδομένο </a:t>
            </a:r>
          </a:p>
          <a:p>
            <a:pPr>
              <a:defRPr/>
            </a:pPr>
            <a:r>
              <a:rPr lang="el-GR" sz="2600" dirty="0"/>
              <a:t>Κλασσικό παράδειγμα ο γνωστός συμπιεστής </a:t>
            </a:r>
            <a:r>
              <a:rPr lang="el-GR" sz="2600" dirty="0" err="1"/>
              <a:t>WinZip</a:t>
            </a:r>
            <a:r>
              <a:rPr lang="el-GR" sz="2600" dirty="0"/>
              <a:t> </a:t>
            </a:r>
          </a:p>
          <a:p>
            <a:pPr>
              <a:defRPr/>
            </a:pPr>
            <a:r>
              <a:rPr lang="el-GR" sz="2600" dirty="0"/>
              <a:t>Παράδειγμα : Αν η αρχική πληροφορία είχε τη μορφή </a:t>
            </a:r>
            <a:r>
              <a:rPr lang="el-GR" sz="2200" dirty="0"/>
              <a:t> </a:t>
            </a:r>
            <a:endParaRPr lang="en-US" sz="2200" dirty="0"/>
          </a:p>
          <a:p>
            <a:pPr lvl="1">
              <a:defRPr/>
            </a:pPr>
            <a:r>
              <a:rPr lang="el-GR" sz="2200" spc="50" dirty="0"/>
              <a:t>ΣΣΣΥΥΥΥΥΥΣΣΣΤΤΗΗΗΜΜΑΑΑΑΑΑΑΑΤΤΤΑΑΑΑΑΑΑ</a:t>
            </a:r>
          </a:p>
          <a:p>
            <a:pPr>
              <a:defRPr/>
            </a:pPr>
            <a:r>
              <a:rPr lang="el-GR" sz="2600" dirty="0"/>
              <a:t>αφαιρώντας τον πλεονασμό συμπιέζεται </a:t>
            </a:r>
          </a:p>
          <a:p>
            <a:pPr lvl="1">
              <a:defRPr/>
            </a:pPr>
            <a:r>
              <a:rPr lang="el-GR" sz="2200" dirty="0"/>
              <a:t>3Σ 6Υ 3Σ 2Τ 3Η 2Μ 8Α 3Τ 7Α </a:t>
            </a:r>
          </a:p>
          <a:p>
            <a:pPr>
              <a:defRPr/>
            </a:pPr>
            <a:r>
              <a:rPr lang="el-GR" sz="2600" dirty="0"/>
              <a:t>Κατά την αποκωδικοποίηση η πληροφορία αναπαράγεται με την αρχική της μορφή:</a:t>
            </a:r>
          </a:p>
          <a:p>
            <a:pPr lvl="1">
              <a:defRPr/>
            </a:pPr>
            <a:r>
              <a:rPr lang="el-GR" sz="2200" spc="50" dirty="0"/>
              <a:t>ΣΣΣΥΥΥΥΥΥΣΣΣΤΤΗΗΗΜΜΑΑΑΑΑΑΑΑΤΤΤΑΑΑΑΑΑΑ</a:t>
            </a:r>
          </a:p>
          <a:p>
            <a:pPr>
              <a:defRPr/>
            </a:pPr>
            <a:r>
              <a:rPr lang="el-GR" sz="2600" dirty="0"/>
              <a:t>Ευρέως διαδεδομένοι μη </a:t>
            </a:r>
            <a:r>
              <a:rPr lang="el-GR" sz="2600" dirty="0" err="1"/>
              <a:t>απωλεστικοί</a:t>
            </a:r>
            <a:r>
              <a:rPr lang="el-GR" sz="2600" dirty="0"/>
              <a:t> αλγόριθμοι είναι οι: </a:t>
            </a:r>
            <a:r>
              <a:rPr lang="el-GR" sz="2600" dirty="0" err="1"/>
              <a:t>Run</a:t>
            </a:r>
            <a:r>
              <a:rPr lang="el-GR" sz="2600" dirty="0"/>
              <a:t> </a:t>
            </a:r>
            <a:r>
              <a:rPr lang="el-GR" sz="2600" dirty="0" err="1"/>
              <a:t>Length</a:t>
            </a:r>
            <a:r>
              <a:rPr lang="el-GR" sz="2600" dirty="0"/>
              <a:t> </a:t>
            </a:r>
            <a:r>
              <a:rPr lang="el-GR" sz="2600" dirty="0" err="1"/>
              <a:t>Encoding</a:t>
            </a:r>
            <a:r>
              <a:rPr lang="el-GR" sz="2600" dirty="0"/>
              <a:t> (RLE), </a:t>
            </a:r>
            <a:r>
              <a:rPr lang="el-GR" sz="2600" dirty="0" err="1"/>
              <a:t>Huffman</a:t>
            </a:r>
            <a:r>
              <a:rPr lang="el-GR" sz="2600" dirty="0"/>
              <a:t>, </a:t>
            </a:r>
            <a:r>
              <a:rPr lang="el-GR" sz="2600" dirty="0" err="1"/>
              <a:t>Delta</a:t>
            </a:r>
            <a:r>
              <a:rPr lang="el-GR" sz="2600" dirty="0"/>
              <a:t>, LZW. </a:t>
            </a:r>
            <a:endParaRPr lang="el-GR" sz="2200" b="1" dirty="0"/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A2E5146E-2DC1-438F-9C79-87ECA999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93561883-490A-4F44-BB90-0FAE9B335380}" type="slidenum">
              <a:rPr lang="el-GR" altLang="el-GR" sz="1000" u="none">
                <a:latin typeface="Arial Unicode MS" pitchFamily="34" charset="-128"/>
              </a:rPr>
              <a:pPr/>
              <a:t>88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Τίτλος 3">
            <a:extLst>
              <a:ext uri="{FF2B5EF4-FFF2-40B4-BE49-F238E27FC236}">
                <a16:creationId xmlns:a16="http://schemas.microsoft.com/office/drawing/2014/main" id="{22CCD0BB-0E93-4E6B-942B-2EA2BA92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/>
          <a:lstStyle/>
          <a:p>
            <a:r>
              <a:rPr lang="el-GR" altLang="el-GR">
                <a:cs typeface="Arial" panose="020B0604020202020204" pitchFamily="34" charset="0"/>
              </a:rPr>
              <a:t>Απωλεστική συμπίεση</a:t>
            </a:r>
            <a:r>
              <a:rPr lang="en-GB" altLang="el-GR"/>
              <a:t> </a:t>
            </a:r>
            <a:endParaRPr lang="el-GR" altLang="el-GR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DA67B564-C64E-49A1-B61A-2AB62038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l-GR" sz="2600" dirty="0"/>
              <a:t>Στην </a:t>
            </a:r>
            <a:r>
              <a:rPr lang="el-GR" sz="2600" dirty="0" err="1"/>
              <a:t>απωλεστική</a:t>
            </a:r>
            <a:r>
              <a:rPr lang="el-GR" sz="2600" dirty="0"/>
              <a:t> συμπίεση εφαρμόζονται αλγόριθμοι που </a:t>
            </a:r>
            <a:r>
              <a:rPr lang="el-GR" sz="2600" b="1" dirty="0"/>
              <a:t>αφαιρούν μέρος της πληροφορίας με επιλεκτικό τρόπο</a:t>
            </a:r>
            <a:r>
              <a:rPr lang="el-GR" sz="2600" dirty="0"/>
              <a:t> </a:t>
            </a:r>
          </a:p>
          <a:p>
            <a:pPr>
              <a:defRPr/>
            </a:pPr>
            <a:r>
              <a:rPr lang="el-GR" sz="2600" dirty="0"/>
              <a:t>Αυτό μπορεί να γίνει γιατί υπάρχουν είδη πληροφορίας που δεν αλλοιώνονται ουσιαστικά από την απώλεια κάποιων </a:t>
            </a:r>
            <a:r>
              <a:rPr lang="el-GR" sz="2600" dirty="0" err="1"/>
              <a:t>bit</a:t>
            </a:r>
            <a:r>
              <a:rPr lang="el-GR" sz="2600" dirty="0"/>
              <a:t> </a:t>
            </a:r>
          </a:p>
          <a:p>
            <a:pPr>
              <a:defRPr/>
            </a:pPr>
            <a:endParaRPr lang="el-GR" sz="2600" dirty="0"/>
          </a:p>
          <a:p>
            <a:pPr>
              <a:defRPr/>
            </a:pPr>
            <a:r>
              <a:rPr lang="el-GR" sz="2600" dirty="0"/>
              <a:t>Παράδειγμα : Αν η αρχική πληροφορία είχε τη μορφή </a:t>
            </a:r>
          </a:p>
          <a:p>
            <a:pPr lvl="1">
              <a:defRPr/>
            </a:pPr>
            <a:r>
              <a:rPr lang="el-GR" sz="2200" spc="50" dirty="0"/>
              <a:t>ΣΣΣΥΥΥΥΥΥΣΣΣΤΤΗΗΗΜΜΑΑΑΑΑΑΑΑΤΤΤΑΑΑΑΑΑΑ</a:t>
            </a:r>
          </a:p>
          <a:p>
            <a:pPr>
              <a:defRPr/>
            </a:pPr>
            <a:r>
              <a:rPr lang="el-GR" sz="2600" dirty="0"/>
              <a:t>Αφαιρώντας όλο τον πλεονασμό της πληροφορίας τη συμπιέζουμε με τη μορφή: </a:t>
            </a:r>
          </a:p>
          <a:p>
            <a:pPr lvl="1">
              <a:defRPr/>
            </a:pPr>
            <a:r>
              <a:rPr lang="el-GR" sz="2200" dirty="0"/>
              <a:t>3Σ 6Υ 3Σ 2Τ 3Η 2Μ 8Α 3Τ 7Α </a:t>
            </a:r>
          </a:p>
          <a:p>
            <a:pPr>
              <a:defRPr/>
            </a:pPr>
            <a:r>
              <a:rPr lang="el-GR" sz="2600" dirty="0"/>
              <a:t>Αν όμως ο αλγόριθμος αγνοεί τις υψηλότερες συχνότητες (πχ. πάνω από το 5) τότε κωδικοποιεί ως εξής: </a:t>
            </a:r>
          </a:p>
          <a:p>
            <a:pPr lvl="1">
              <a:defRPr/>
            </a:pPr>
            <a:r>
              <a:rPr lang="el-GR" sz="2200" dirty="0"/>
              <a:t>3Σ 5Υ 3Σ 2Τ 3Η 2Μ 5Α 3Τ 5Α </a:t>
            </a:r>
          </a:p>
          <a:p>
            <a:pPr>
              <a:defRPr/>
            </a:pPr>
            <a:r>
              <a:rPr lang="el-GR" sz="2600" dirty="0"/>
              <a:t>και η πληροφορία μετά την </a:t>
            </a:r>
            <a:r>
              <a:rPr lang="el-GR" sz="2600" dirty="0" err="1"/>
              <a:t>αποσυμπίεση</a:t>
            </a:r>
            <a:r>
              <a:rPr lang="el-GR" sz="2600" dirty="0"/>
              <a:t> έχει τη μορφή: </a:t>
            </a:r>
          </a:p>
          <a:p>
            <a:pPr lvl="1">
              <a:defRPr/>
            </a:pPr>
            <a:r>
              <a:rPr lang="el-GR" sz="2200" spc="50" dirty="0"/>
              <a:t>ΣΣΣΥΥΥΥΥΣΣΣΤΤΗΗΗΜΜΑΑΑΑΑΤΤΤΑΑΑΑΑ</a:t>
            </a:r>
            <a:endParaRPr lang="el-GR" sz="1800" b="1" dirty="0"/>
          </a:p>
        </p:txBody>
      </p:sp>
      <p:sp>
        <p:nvSpPr>
          <p:cNvPr id="23555" name="Θέση αριθμού διαφάνειας 5">
            <a:extLst>
              <a:ext uri="{FF2B5EF4-FFF2-40B4-BE49-F238E27FC236}">
                <a16:creationId xmlns:a16="http://schemas.microsoft.com/office/drawing/2014/main" id="{32BD15BB-BEE5-4368-B565-7273FBE1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83F15045-1066-459C-98BD-CEFAC1E838FD}" type="slidenum">
              <a:rPr lang="el-GR" altLang="el-GR" sz="1000" u="none">
                <a:latin typeface="Arial Unicode MS" pitchFamily="34" charset="-128"/>
              </a:rPr>
              <a:pPr/>
              <a:t>89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622343C4-E308-48F1-BC92-840E5EEB4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l-GR">
                <a:solidFill>
                  <a:srgbClr val="000000"/>
                </a:solidFill>
              </a:rPr>
              <a:t>Δισταθή κυκλώματα</a:t>
            </a:r>
            <a:endParaRPr lang="en-US" altLang="el-GR">
              <a:solidFill>
                <a:srgbClr val="000000"/>
              </a:solidFill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C37C432-A1A2-441B-B0A8-51F166AAB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l-GR" altLang="el-GR" sz="2000" b="1" dirty="0" err="1">
                <a:solidFill>
                  <a:srgbClr val="000000"/>
                </a:solidFill>
              </a:rPr>
              <a:t>Δισταθές</a:t>
            </a:r>
            <a:r>
              <a:rPr lang="el-GR" altLang="el-GR" sz="2000" b="1" dirty="0">
                <a:solidFill>
                  <a:srgbClr val="000000"/>
                </a:solidFill>
              </a:rPr>
              <a:t> κύκλωμα (</a:t>
            </a:r>
            <a:r>
              <a:rPr lang="en-US" altLang="el-GR" sz="2000" b="1" dirty="0">
                <a:solidFill>
                  <a:srgbClr val="000000"/>
                </a:solidFill>
              </a:rPr>
              <a:t>flip-flop):</a:t>
            </a:r>
            <a:r>
              <a:rPr lang="en-US" altLang="el-GR" sz="2000" dirty="0">
                <a:solidFill>
                  <a:srgbClr val="000000"/>
                </a:solidFill>
              </a:rPr>
              <a:t> </a:t>
            </a:r>
            <a:r>
              <a:rPr lang="el-GR" altLang="el-GR" sz="2000" dirty="0">
                <a:solidFill>
                  <a:srgbClr val="000000"/>
                </a:solidFill>
              </a:rPr>
              <a:t>Ένα κύκλωμα κατασκευασμένο από πύλες που μπορεί να αποθηκεύσει ένα μπιτ</a:t>
            </a:r>
            <a:r>
              <a:rPr lang="en-US" altLang="el-GR" sz="2000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l-GR" altLang="el-GR" sz="2000" dirty="0">
                <a:solidFill>
                  <a:srgbClr val="000000"/>
                </a:solidFill>
              </a:rPr>
              <a:t>Μία γραμμή εισόδου χρησιμοποιείται για να ορίσει την αποθηκευμένη τιμή σε </a:t>
            </a:r>
            <a:r>
              <a:rPr lang="en-US" altLang="el-GR" sz="2000" dirty="0">
                <a:solidFill>
                  <a:srgbClr val="000000"/>
                </a:solidFill>
              </a:rPr>
              <a:t>1</a:t>
            </a:r>
          </a:p>
          <a:p>
            <a:pPr lvl="1" eaLnBrk="1" hangingPunct="1"/>
            <a:r>
              <a:rPr lang="el-GR" altLang="el-GR" sz="2000" dirty="0">
                <a:solidFill>
                  <a:srgbClr val="000000"/>
                </a:solidFill>
              </a:rPr>
              <a:t>Μία γραμμή εισόδου χρησιμοποιείται για να ορίσει την αποθηκευμένη τιμή σε</a:t>
            </a:r>
            <a:r>
              <a:rPr lang="en-US" altLang="el-GR" sz="2000" dirty="0">
                <a:solidFill>
                  <a:srgbClr val="000000"/>
                </a:solidFill>
              </a:rPr>
              <a:t> 0</a:t>
            </a:r>
          </a:p>
          <a:p>
            <a:pPr lvl="1" eaLnBrk="1" hangingPunct="1"/>
            <a:r>
              <a:rPr lang="el-GR" altLang="el-GR" sz="2000" dirty="0">
                <a:solidFill>
                  <a:srgbClr val="000000"/>
                </a:solidFill>
              </a:rPr>
              <a:t>Όσο και οι δύο γραμμές εισόδου είναι </a:t>
            </a:r>
            <a:r>
              <a:rPr lang="en-US" altLang="el-GR" sz="2000" dirty="0">
                <a:solidFill>
                  <a:srgbClr val="000000"/>
                </a:solidFill>
              </a:rPr>
              <a:t>0, </a:t>
            </a:r>
            <a:r>
              <a:rPr lang="el-GR" altLang="el-GR" sz="2000" dirty="0">
                <a:solidFill>
                  <a:srgbClr val="000000"/>
                </a:solidFill>
              </a:rPr>
              <a:t>διατηρείται η πιο πρόσφατη αποθηκευμένη τιμή</a:t>
            </a:r>
            <a:endParaRPr lang="en-US" altLang="el-GR" sz="2000" dirty="0">
              <a:solidFill>
                <a:srgbClr val="000000"/>
              </a:solidFill>
            </a:endParaRPr>
          </a:p>
        </p:txBody>
      </p:sp>
      <p:sp>
        <p:nvSpPr>
          <p:cNvPr id="8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342" name="Picture 6" descr="Digital Circuits - Flip-Flops - Tutorialspoint">
            <a:extLst>
              <a:ext uri="{FF2B5EF4-FFF2-40B4-BE49-F238E27FC236}">
                <a16:creationId xmlns:a16="http://schemas.microsoft.com/office/drawing/2014/main" id="{D8AFEEB6-79CC-49C1-8790-9D3A86D29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0" r="27997" b="1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038809E-EC5A-470F-B3C3-D0216374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l-GR" sz="1100" u="none">
                <a:solidFill>
                  <a:srgbClr val="FFFFFF"/>
                </a:solidFill>
                <a:latin typeface="Arial Unicode MS" pitchFamily="34" charset="-128"/>
              </a:rPr>
              <a:t>1-</a:t>
            </a:r>
            <a:fld id="{1341C3D1-6706-4C78-AC82-28FE0E24E88E}" type="slidenum">
              <a:rPr lang="en-US" altLang="el-GR" sz="1100" u="none">
                <a:solidFill>
                  <a:srgbClr val="FFFFFF"/>
                </a:solidFill>
                <a:latin typeface="Arial Unicode MS" pitchFamily="34" charset="-128"/>
              </a:rPr>
              <a:pPr>
                <a:spcAft>
                  <a:spcPts val="600"/>
                </a:spcAft>
              </a:pPr>
              <a:t>9</a:t>
            </a:fld>
            <a:endParaRPr lang="en-US" altLang="el-GR" sz="1100" u="none">
              <a:solidFill>
                <a:srgbClr val="FFFFFF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Τίτλος 3">
            <a:extLst>
              <a:ext uri="{FF2B5EF4-FFF2-40B4-BE49-F238E27FC236}">
                <a16:creationId xmlns:a16="http://schemas.microsoft.com/office/drawing/2014/main" id="{E00C6670-D619-4294-A8DA-58FCA0A0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3849689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l-GR" altLang="el-GR" cap="none"/>
              <a:t>Κωδικοποίηση Εντροπίας</a:t>
            </a:r>
          </a:p>
        </p:txBody>
      </p:sp>
      <p:sp>
        <p:nvSpPr>
          <p:cNvPr id="99331" name="Υπότιτλος 4">
            <a:extLst>
              <a:ext uri="{FF2B5EF4-FFF2-40B4-BE49-F238E27FC236}">
                <a16:creationId xmlns:a16="http://schemas.microsoft.com/office/drawing/2014/main" id="{974DFE0F-E3DB-4E3B-A3CF-16500033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2349500"/>
            <a:ext cx="7772400" cy="1500188"/>
          </a:xfrm>
        </p:spPr>
        <p:txBody>
          <a:bodyPr/>
          <a:lstStyle/>
          <a:p>
            <a:endParaRPr lang="el-GR" altLang="el-G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Τίτλος 1">
            <a:extLst>
              <a:ext uri="{FF2B5EF4-FFF2-40B4-BE49-F238E27FC236}">
                <a16:creationId xmlns:a16="http://schemas.microsoft.com/office/drawing/2014/main" id="{7DA4FF4E-41CA-4EA9-A7F7-1041E976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/>
          <a:lstStyle/>
          <a:p>
            <a:r>
              <a:rPr lang="el-GR" altLang="el-GR"/>
              <a:t>Κωδικοποίηση Εντροπίας</a:t>
            </a:r>
          </a:p>
        </p:txBody>
      </p:sp>
      <p:sp>
        <p:nvSpPr>
          <p:cNvPr id="100354" name="Θέση περιεχομένου 2">
            <a:extLst>
              <a:ext uri="{FF2B5EF4-FFF2-40B4-BE49-F238E27FC236}">
                <a16:creationId xmlns:a16="http://schemas.microsoft.com/office/drawing/2014/main" id="{B3644E86-F7CA-4BF3-AFE4-4B2A2212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altLang="el-GR" sz="2600"/>
              <a:t>Αντιμετωπίζουν την πληροφορία απλά σαν μια σειρά από bits και επιχειρούν να τη συμπιέσουν συνήθως εφαρμόζοντας κάποιες στατιστικές μεθόδους.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altLang="el-GR" sz="2600"/>
              <a:t>Εκμεταλλεύονται τους κανόνες στην εκπομπή των συμβόλων και προσπαθούν να μειώσουν τον πλεονασμό.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altLang="el-GR" sz="2600"/>
              <a:t>Κωδικοποίηση </a:t>
            </a:r>
            <a:r>
              <a:rPr lang="el-GR" altLang="el-GR" sz="2600" b="1"/>
              <a:t>χωρίς</a:t>
            </a:r>
            <a:r>
              <a:rPr lang="el-GR" altLang="el-GR" sz="2600"/>
              <a:t> απώλειες.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altLang="el-GR" sz="2600"/>
              <a:t>Δύο βασικές κατηγορίες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2200" b="1"/>
              <a:t>Περιορισμός των επαναλαμβανόμενων ακολουθιών</a:t>
            </a:r>
            <a:r>
              <a:rPr lang="el-GR" altLang="el-GR" sz="2200"/>
              <a:t> (Suppression of repetitive sequences)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2200" b="1"/>
              <a:t>Στατιστική Κωδικοποίηση</a:t>
            </a:r>
            <a:r>
              <a:rPr lang="el-GR" altLang="el-GR" sz="2200"/>
              <a:t> (Statistical encoding) </a:t>
            </a:r>
          </a:p>
          <a:p>
            <a:pPr>
              <a:buFont typeface="Arial" panose="020B0604020202020204" pitchFamily="34" charset="0"/>
              <a:buChar char="•"/>
            </a:pPr>
            <a:endParaRPr lang="el-GR" altLang="el-GR" sz="2600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30D929C5-A0E6-489A-9F24-E1FC89F3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48C3D03-9443-4F83-BA5D-165664EB1A4C}" type="slidenum">
              <a:rPr lang="el-GR" altLang="el-GR" sz="1000" u="none">
                <a:latin typeface="Arial Unicode MS" pitchFamily="34" charset="-128"/>
              </a:rPr>
              <a:pPr/>
              <a:t>91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Τίτλος 1">
            <a:extLst>
              <a:ext uri="{FF2B5EF4-FFF2-40B4-BE49-F238E27FC236}">
                <a16:creationId xmlns:a16="http://schemas.microsoft.com/office/drawing/2014/main" id="{701BB064-E7EF-4633-B29E-B44E10AF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l-GR" dirty="0">
                <a:cs typeface="Arial" charset="0"/>
              </a:rPr>
              <a:t>Κωδικοποίηση </a:t>
            </a:r>
            <a:r>
              <a:rPr lang="en-US" dirty="0">
                <a:cs typeface="Arial" charset="0"/>
              </a:rPr>
              <a:t>RLE Run Length Encoding</a:t>
            </a:r>
            <a:endParaRPr lang="el-GR" dirty="0"/>
          </a:p>
        </p:txBody>
      </p:sp>
      <p:sp>
        <p:nvSpPr>
          <p:cNvPr id="101378" name="Θέση περιεχομένου 2">
            <a:extLst>
              <a:ext uri="{FF2B5EF4-FFF2-40B4-BE49-F238E27FC236}">
                <a16:creationId xmlns:a16="http://schemas.microsoft.com/office/drawing/2014/main" id="{B2EB2BB2-AB14-4BCD-969E-41E4151C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39863"/>
            <a:ext cx="8229600" cy="47609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altLang="el-GR" sz="2600"/>
              <a:t>Βασική Ιδέα: </a:t>
            </a:r>
            <a:r>
              <a:rPr lang="el-GR" altLang="el-GR" sz="2600" b="1"/>
              <a:t>Περιορισμός των επαναλαμβανόμενων ακολουθιών</a:t>
            </a:r>
            <a:r>
              <a:rPr lang="el-GR" altLang="el-GR" sz="260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2200"/>
              <a:t>σε πολλές περιπτώσεις μέσα σε μια ομάδα δεδομένων εμφανίζεται το ίδιο σύμβολο να επαναλαμβάνεται πολλές φορές διαδοχικά.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2200"/>
              <a:t>Η </a:t>
            </a:r>
            <a:r>
              <a:rPr lang="el-GR" altLang="el-GR" sz="2200" b="1"/>
              <a:t>ακολουθία</a:t>
            </a:r>
            <a:r>
              <a:rPr lang="el-GR" altLang="el-GR" sz="2200"/>
              <a:t> πολλαπλών εμφανίσεων του ίδιου συμβόλου </a:t>
            </a:r>
            <a:r>
              <a:rPr lang="el-GR" altLang="el-GR" sz="2200" b="1"/>
              <a:t>αντικαθίσταται</a:t>
            </a:r>
            <a:r>
              <a:rPr lang="el-GR" altLang="el-GR" sz="2200"/>
              <a:t> από δύο άλλα σύμβολα: </a:t>
            </a:r>
          </a:p>
          <a:p>
            <a:pPr lvl="2"/>
            <a:r>
              <a:rPr lang="el-GR" altLang="el-GR" sz="1800"/>
              <a:t>(α) το σύμβολο που εμφανίζεται, και </a:t>
            </a:r>
          </a:p>
          <a:p>
            <a:pPr lvl="2"/>
            <a:r>
              <a:rPr lang="el-GR" altLang="el-GR" sz="1800"/>
              <a:t>(β) το πλήθος των εμφανίσεων</a:t>
            </a:r>
          </a:p>
          <a:p>
            <a:pPr>
              <a:buFont typeface="Arial" panose="020B0604020202020204" pitchFamily="34" charset="0"/>
              <a:buChar char="•"/>
            </a:pPr>
            <a:endParaRPr lang="el-GR" altLang="el-GR" sz="2600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544ADFE4-E355-41E3-ACA7-795AF811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FB209116-D7B3-48B5-8198-F172DE33EB77}" type="slidenum">
              <a:rPr lang="el-GR" altLang="el-GR" sz="1000" u="none">
                <a:latin typeface="Arial Unicode MS" pitchFamily="34" charset="-128"/>
              </a:rPr>
              <a:pPr/>
              <a:t>92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Placeholder 4">
            <a:extLst>
              <a:ext uri="{FF2B5EF4-FFF2-40B4-BE49-F238E27FC236}">
                <a16:creationId xmlns:a16="http://schemas.microsoft.com/office/drawing/2014/main" id="{C1957EFB-2597-4C18-81CA-EB0BC6A5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5200" y="4114800"/>
            <a:ext cx="5486400" cy="693738"/>
          </a:xfrm>
        </p:spPr>
        <p:txBody>
          <a:bodyPr/>
          <a:lstStyle/>
          <a:p>
            <a:pPr algn="ctr"/>
            <a:r>
              <a:rPr lang="el-GR" altLang="el-GR" i="1">
                <a:cs typeface="Arial" panose="020B0604020202020204" pitchFamily="34" charset="0"/>
              </a:rPr>
              <a:t>Δεδομένα πριν &amp; μετά την </a:t>
            </a:r>
            <a:r>
              <a:rPr lang="en-US" altLang="el-GR" i="1">
                <a:cs typeface="Arial" panose="020B0604020202020204" pitchFamily="34" charset="0"/>
              </a:rPr>
              <a:t>RLE</a:t>
            </a:r>
            <a:r>
              <a:rPr lang="el-GR" altLang="el-GR" i="1">
                <a:cs typeface="Arial" panose="020B0604020202020204" pitchFamily="34" charset="0"/>
              </a:rPr>
              <a:t> </a:t>
            </a:r>
            <a:r>
              <a:rPr lang="el-GR" altLang="el-GR" sz="1800" i="1">
                <a:cs typeface="Arial" panose="020B0604020202020204" pitchFamily="34" charset="0"/>
              </a:rPr>
              <a:t>συμπίεση</a:t>
            </a:r>
            <a:r>
              <a:rPr lang="el-GR" altLang="el-GR" i="1">
                <a:cs typeface="Arial" panose="020B0604020202020204" pitchFamily="34" charset="0"/>
              </a:rPr>
              <a:t> </a:t>
            </a:r>
            <a:endParaRPr lang="en-US" altLang="el-GR" i="1">
              <a:cs typeface="Arial" panose="020B0604020202020204" pitchFamily="34" charset="0"/>
            </a:endParaRPr>
          </a:p>
        </p:txBody>
      </p:sp>
      <p:sp>
        <p:nvSpPr>
          <p:cNvPr id="102402" name="Τίτλος 1">
            <a:extLst>
              <a:ext uri="{FF2B5EF4-FFF2-40B4-BE49-F238E27FC236}">
                <a16:creationId xmlns:a16="http://schemas.microsoft.com/office/drawing/2014/main" id="{94E32CB8-FF79-4A28-A40F-8350F91E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/>
          <a:lstStyle/>
          <a:p>
            <a:r>
              <a:rPr lang="el-GR" altLang="el-GR">
                <a:cs typeface="Arial" panose="020B0604020202020204" pitchFamily="34" charset="0"/>
              </a:rPr>
              <a:t>Παράδειγμα</a:t>
            </a:r>
            <a:r>
              <a:rPr lang="el-GR" altLang="el-GR"/>
              <a:t> συμπίεσης </a:t>
            </a:r>
            <a:r>
              <a:rPr lang="en-US" altLang="el-GR"/>
              <a:t>RLE</a:t>
            </a:r>
            <a:endParaRPr lang="el-GR" altLang="el-GR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FE23FD1B-D9AF-4841-A470-1BB00ED19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AC6FD6A-9E62-4642-895E-FC3D4ED8A8A2}" type="slidenum">
              <a:rPr lang="el-GR" altLang="el-GR" sz="1000" u="none">
                <a:latin typeface="Arial Unicode MS" pitchFamily="34" charset="-128"/>
              </a:rPr>
              <a:pPr/>
              <a:t>93</a:t>
            </a:fld>
            <a:endParaRPr lang="el-GR" altLang="el-GR" sz="1000" u="none">
              <a:latin typeface="Arial Unicode MS" pitchFamily="34" charset="-128"/>
            </a:endParaRPr>
          </a:p>
        </p:txBody>
      </p:sp>
      <p:pic>
        <p:nvPicPr>
          <p:cNvPr id="102405" name="Picture 2">
            <a:extLst>
              <a:ext uri="{FF2B5EF4-FFF2-40B4-BE49-F238E27FC236}">
                <a16:creationId xmlns:a16="http://schemas.microsoft.com/office/drawing/2014/main" id="{E8F9F618-28B2-437C-BEB5-DA78F080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1"/>
            <a:ext cx="6578600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Τίτλος 1">
            <a:extLst>
              <a:ext uri="{FF2B5EF4-FFF2-40B4-BE49-F238E27FC236}">
                <a16:creationId xmlns:a16="http://schemas.microsoft.com/office/drawing/2014/main" id="{7CBFF68C-EB60-495E-84D7-248AA0F7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>
                <a:cs typeface="Arial" panose="020B0604020202020204" pitchFamily="34" charset="0"/>
              </a:rPr>
              <a:t>Παραλλαγές</a:t>
            </a:r>
            <a:r>
              <a:rPr lang="el-GR" altLang="el-GR"/>
              <a:t> συμπίεσης </a:t>
            </a:r>
            <a:r>
              <a:rPr lang="en-US" altLang="el-GR"/>
              <a:t>RLE</a:t>
            </a:r>
            <a:endParaRPr lang="el-GR" altLang="el-GR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1D1C62C2-E0F1-4E1A-BF40-22C06275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3813260E-5630-4F65-B1FC-E0CFD578DEC5}" type="slidenum">
              <a:rPr lang="el-GR" altLang="el-GR" sz="1000" u="none">
                <a:latin typeface="Arial Unicode MS" pitchFamily="34" charset="-128"/>
              </a:rPr>
              <a:pPr/>
              <a:t>94</a:t>
            </a:fld>
            <a:endParaRPr lang="el-GR" altLang="el-GR" sz="1000" u="none">
              <a:latin typeface="Arial Unicode MS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17BB2-89FA-4AB9-BAC6-06AA78C8360D}"/>
              </a:ext>
            </a:extLst>
          </p:cNvPr>
          <p:cNvSpPr txBox="1"/>
          <p:nvPr/>
        </p:nvSpPr>
        <p:spPr>
          <a:xfrm>
            <a:off x="1600200" y="1398589"/>
            <a:ext cx="3505200" cy="344487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l-GR" sz="1400" dirty="0">
                <a:latin typeface="+mn-lt"/>
              </a:rPr>
              <a:t>Α. Κωδικοποίηση κατά μήκος του άξονα Χ</a:t>
            </a:r>
          </a:p>
        </p:txBody>
      </p:sp>
      <p:grpSp>
        <p:nvGrpSpPr>
          <p:cNvPr id="103428" name="Group 1" descr="Κωδικοποίηση κατά μήκος του άξονα χ">
            <a:extLst>
              <a:ext uri="{FF2B5EF4-FFF2-40B4-BE49-F238E27FC236}">
                <a16:creationId xmlns:a16="http://schemas.microsoft.com/office/drawing/2014/main" id="{638F3C70-303E-4CF3-9A0D-8A3CDA8B6971}"/>
              </a:ext>
            </a:extLst>
          </p:cNvPr>
          <p:cNvGrpSpPr>
            <a:grpSpLocks/>
          </p:cNvGrpSpPr>
          <p:nvPr/>
        </p:nvGrpSpPr>
        <p:grpSpPr bwMode="auto">
          <a:xfrm>
            <a:off x="2024064" y="1766889"/>
            <a:ext cx="2770187" cy="1590675"/>
            <a:chOff x="500063" y="1767155"/>
            <a:chExt cx="2770187" cy="1590675"/>
          </a:xfrm>
        </p:grpSpPr>
        <p:pic>
          <p:nvPicPr>
            <p:cNvPr id="1030" name="Picture 6" descr="Πίνακας με 4 σειρές και 7 στήλες" title="Πίνακας">
              <a:extLst>
                <a:ext uri="{FF2B5EF4-FFF2-40B4-BE49-F238E27FC236}">
                  <a16:creationId xmlns:a16="http://schemas.microsoft.com/office/drawing/2014/main" id="{9306CB81-2C5B-47C4-ACCF-27BE03761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3" y="1767155"/>
              <a:ext cx="2700337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43" name="Picture 2">
              <a:extLst>
                <a:ext uri="{FF2B5EF4-FFF2-40B4-BE49-F238E27FC236}">
                  <a16:creationId xmlns:a16="http://schemas.microsoft.com/office/drawing/2014/main" id="{5300CAC0-23A4-4304-8630-28E0D47A0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891775"/>
              <a:ext cx="2730500" cy="134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1B25A90-278B-403B-9BED-16A5E2FF8843}"/>
              </a:ext>
            </a:extLst>
          </p:cNvPr>
          <p:cNvSpPr txBox="1"/>
          <p:nvPr/>
        </p:nvSpPr>
        <p:spPr>
          <a:xfrm>
            <a:off x="6723063" y="1397001"/>
            <a:ext cx="3505200" cy="346075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l-GR" sz="1400" dirty="0">
                <a:latin typeface="+mn-lt"/>
              </a:rPr>
              <a:t>Β. Κωδικοποίηση κατά μήκος του άξονα Υ</a:t>
            </a:r>
          </a:p>
        </p:txBody>
      </p:sp>
      <p:grpSp>
        <p:nvGrpSpPr>
          <p:cNvPr id="103430" name="Group 2" descr="Κωδικοποίηση κατά μήκος του άξονα y">
            <a:extLst>
              <a:ext uri="{FF2B5EF4-FFF2-40B4-BE49-F238E27FC236}">
                <a16:creationId xmlns:a16="http://schemas.microsoft.com/office/drawing/2014/main" id="{B2A83DEE-D681-431F-A088-08283817B54E}"/>
              </a:ext>
            </a:extLst>
          </p:cNvPr>
          <p:cNvGrpSpPr>
            <a:grpSpLocks/>
          </p:cNvGrpSpPr>
          <p:nvPr/>
        </p:nvGrpSpPr>
        <p:grpSpPr bwMode="auto">
          <a:xfrm>
            <a:off x="7126289" y="1766889"/>
            <a:ext cx="2700337" cy="1590675"/>
            <a:chOff x="5601958" y="1767155"/>
            <a:chExt cx="2700337" cy="1590675"/>
          </a:xfrm>
        </p:grpSpPr>
        <p:pic>
          <p:nvPicPr>
            <p:cNvPr id="103440" name="Picture 6">
              <a:extLst>
                <a:ext uri="{FF2B5EF4-FFF2-40B4-BE49-F238E27FC236}">
                  <a16:creationId xmlns:a16="http://schemas.microsoft.com/office/drawing/2014/main" id="{7C243CA1-BB21-47C3-9E66-77CEEA1AA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958" y="1767155"/>
              <a:ext cx="2700337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41" name="Picture 3">
              <a:extLst>
                <a:ext uri="{FF2B5EF4-FFF2-40B4-BE49-F238E27FC236}">
                  <a16:creationId xmlns:a16="http://schemas.microsoft.com/office/drawing/2014/main" id="{C88641AA-29EF-4FAA-A587-7F565C16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808" y="1933050"/>
              <a:ext cx="2560637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A064682-736A-4B74-970F-30A7C15A29C0}"/>
              </a:ext>
            </a:extLst>
          </p:cNvPr>
          <p:cNvSpPr txBox="1"/>
          <p:nvPr/>
        </p:nvSpPr>
        <p:spPr>
          <a:xfrm>
            <a:off x="1600200" y="4149726"/>
            <a:ext cx="3505200" cy="346075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l-GR" sz="1400" dirty="0">
                <a:latin typeface="+mn-lt"/>
              </a:rPr>
              <a:t>Γ. Κωδικοποίηση 4</a:t>
            </a:r>
            <a:r>
              <a:rPr lang="en-US" sz="1400" dirty="0">
                <a:latin typeface="+mn-lt"/>
              </a:rPr>
              <a:t>x</a:t>
            </a:r>
            <a:r>
              <a:rPr lang="el-GR" sz="1400" dirty="0">
                <a:latin typeface="+mn-lt"/>
              </a:rPr>
              <a:t>4</a:t>
            </a:r>
          </a:p>
        </p:txBody>
      </p:sp>
      <p:grpSp>
        <p:nvGrpSpPr>
          <p:cNvPr id="103432" name="Group 3" descr="Κωδικοποίηση 4 επί 4">
            <a:extLst>
              <a:ext uri="{FF2B5EF4-FFF2-40B4-BE49-F238E27FC236}">
                <a16:creationId xmlns:a16="http://schemas.microsoft.com/office/drawing/2014/main" id="{E9C4164C-7718-4482-B4A9-C810359BFEE1}"/>
              </a:ext>
            </a:extLst>
          </p:cNvPr>
          <p:cNvGrpSpPr>
            <a:grpSpLocks/>
          </p:cNvGrpSpPr>
          <p:nvPr/>
        </p:nvGrpSpPr>
        <p:grpSpPr bwMode="auto">
          <a:xfrm>
            <a:off x="2001839" y="4583114"/>
            <a:ext cx="2719387" cy="1590675"/>
            <a:chOff x="478631" y="4583905"/>
            <a:chExt cx="2718594" cy="1590675"/>
          </a:xfrm>
        </p:grpSpPr>
        <p:pic>
          <p:nvPicPr>
            <p:cNvPr id="103438" name="Picture 6">
              <a:extLst>
                <a:ext uri="{FF2B5EF4-FFF2-40B4-BE49-F238E27FC236}">
                  <a16:creationId xmlns:a16="http://schemas.microsoft.com/office/drawing/2014/main" id="{2C762E56-5214-494E-9206-67E461C38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" y="4583905"/>
              <a:ext cx="2700337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39" name="Picture 4">
              <a:extLst>
                <a:ext uri="{FF2B5EF4-FFF2-40B4-BE49-F238E27FC236}">
                  <a16:creationId xmlns:a16="http://schemas.microsoft.com/office/drawing/2014/main" id="{FDB7BA48-BC1E-4462-887C-965A68434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4672012"/>
              <a:ext cx="2584450" cy="1414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F3FD363-47A8-42F8-88C2-1E00D77C80B6}"/>
              </a:ext>
            </a:extLst>
          </p:cNvPr>
          <p:cNvSpPr txBox="1"/>
          <p:nvPr/>
        </p:nvSpPr>
        <p:spPr>
          <a:xfrm>
            <a:off x="6723063" y="4149726"/>
            <a:ext cx="3505200" cy="346075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l-GR" sz="1400" dirty="0">
                <a:latin typeface="+mn-lt"/>
              </a:rPr>
              <a:t>Α. Κωδικοποίηση ζιγκ-ζαγκ</a:t>
            </a:r>
          </a:p>
        </p:txBody>
      </p:sp>
      <p:grpSp>
        <p:nvGrpSpPr>
          <p:cNvPr id="103434" name="Group 4" descr="Κωδικοποίηση ζιγκ-ζαγκ">
            <a:extLst>
              <a:ext uri="{FF2B5EF4-FFF2-40B4-BE49-F238E27FC236}">
                <a16:creationId xmlns:a16="http://schemas.microsoft.com/office/drawing/2014/main" id="{9B7CA021-DBE6-4E07-9368-D017F0EF4BA3}"/>
              </a:ext>
            </a:extLst>
          </p:cNvPr>
          <p:cNvGrpSpPr>
            <a:grpSpLocks/>
          </p:cNvGrpSpPr>
          <p:nvPr/>
        </p:nvGrpSpPr>
        <p:grpSpPr bwMode="auto">
          <a:xfrm>
            <a:off x="7497764" y="4583114"/>
            <a:ext cx="1957387" cy="1779587"/>
            <a:chOff x="5973433" y="4583905"/>
            <a:chExt cx="1957387" cy="1779587"/>
          </a:xfrm>
        </p:grpSpPr>
        <p:pic>
          <p:nvPicPr>
            <p:cNvPr id="103436" name="Picture 7">
              <a:extLst>
                <a:ext uri="{FF2B5EF4-FFF2-40B4-BE49-F238E27FC236}">
                  <a16:creationId xmlns:a16="http://schemas.microsoft.com/office/drawing/2014/main" id="{FF1BAFC7-1F97-40CF-9085-E4E0800F5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433" y="4583905"/>
              <a:ext cx="1957387" cy="1779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37" name="Picture 5">
              <a:extLst>
                <a:ext uri="{FF2B5EF4-FFF2-40B4-BE49-F238E27FC236}">
                  <a16:creationId xmlns:a16="http://schemas.microsoft.com/office/drawing/2014/main" id="{E2EE541C-2302-4EB1-9767-207BEEB59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900" y="4724400"/>
              <a:ext cx="1663700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Τίτλος 1">
            <a:extLst>
              <a:ext uri="{FF2B5EF4-FFF2-40B4-BE49-F238E27FC236}">
                <a16:creationId xmlns:a16="http://schemas.microsoft.com/office/drawing/2014/main" id="{2F1F2E8D-8CB2-4CD7-B74F-6BE542E5C5E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l-GR" dirty="0">
                <a:cs typeface="Arial" charset="0"/>
              </a:rPr>
              <a:t>Κωδικοποίηση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Αντικατάστασης Προτύπων (</a:t>
            </a:r>
            <a:r>
              <a:rPr lang="en-US" dirty="0">
                <a:cs typeface="Arial" charset="0"/>
              </a:rPr>
              <a:t>LZW</a:t>
            </a:r>
            <a:r>
              <a:rPr lang="el-GR" dirty="0">
                <a:cs typeface="Arial" charset="0"/>
              </a:rPr>
              <a:t>)</a:t>
            </a:r>
            <a:endParaRPr lang="el-GR" dirty="0"/>
          </a:p>
        </p:txBody>
      </p:sp>
      <p:sp>
        <p:nvSpPr>
          <p:cNvPr id="104450" name="Θέση περιεχομένου 2">
            <a:extLst>
              <a:ext uri="{FF2B5EF4-FFF2-40B4-BE49-F238E27FC236}">
                <a16:creationId xmlns:a16="http://schemas.microsoft.com/office/drawing/2014/main" id="{A5BEC7B9-3886-4BFD-8B4B-42099C85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altLang="el-GR" sz="2000"/>
              <a:t>Βασική Ιδέα: </a:t>
            </a:r>
            <a:r>
              <a:rPr lang="el-GR" altLang="el-GR" sz="2000" b="1"/>
              <a:t>δυναμική δημιουργία ενός λεξικού συμβολοσειρών</a:t>
            </a:r>
            <a:r>
              <a:rPr lang="el-GR" altLang="el-GR" sz="200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1800"/>
              <a:t>Επιχειρείται η συνένωση μεμονωμένων συμβόλων σε συμβολοσειρές, στις οποίες στη συνέχεια αποδίδεται μια κωδική τιμή ή δείκτης (</a:t>
            </a:r>
            <a:r>
              <a:rPr lang="en-US" altLang="el-GR" sz="1800"/>
              <a:t>index)</a:t>
            </a:r>
            <a:endParaRPr lang="el-GR" altLang="el-GR" sz="1800"/>
          </a:p>
          <a:p>
            <a:pPr>
              <a:buFont typeface="Arial" panose="020B0604020202020204" pitchFamily="34" charset="0"/>
              <a:buChar char="•"/>
            </a:pPr>
            <a:r>
              <a:rPr lang="el-GR" altLang="el-GR" sz="2000"/>
              <a:t>Διαδικασία: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1800"/>
              <a:t>Αρχικοποίηση του λεξικού ώστε να περιέχει όλα τα αρχικά σύμβολα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1800"/>
              <a:t>Καθώς διατρέχεται το προς συμπίεση μήνυμα, αναζητείται η μακρύτερη ακολουθία συμβόλων, η οποία υπάρχει ως καταχώρηση στο λεξικό. Έστω Κ αυτή η καταχώρηση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1800"/>
              <a:t>Το Κ στο μήνυμα κωδικοποιείται με τον δείκτη του στο λεξικό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1800"/>
              <a:t>Προσθήκη μιας νέας καταχώρησης στο λεξικό, η οποία είναι η Κ ακολουθούμενη από το επόμενο κατά τη σάρωση σύμβολο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l-GR" sz="1800"/>
              <a:t>Επανάληψη της διαδικασίας χρησιμοποίησης των δεικτών του λεξικού, προσθέτοντας καταχωρήσεις έως ότου ολοκληρωθεί η σάρωση του μηνύματος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l-GR" altLang="el-GR" sz="1800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050D8BF8-4932-48B8-9A82-E516A83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DCACC5C-D865-44BE-9B0C-C400E0EA8E83}" type="slidenum">
              <a:rPr lang="el-GR" altLang="el-GR" sz="1000" u="none">
                <a:latin typeface="Arial Unicode MS" pitchFamily="34" charset="-128"/>
              </a:rPr>
              <a:pPr/>
              <a:t>95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Τίτλος 1">
            <a:extLst>
              <a:ext uri="{FF2B5EF4-FFF2-40B4-BE49-F238E27FC236}">
                <a16:creationId xmlns:a16="http://schemas.microsoft.com/office/drawing/2014/main" id="{EFF74221-CA16-4585-831A-203FAA1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400"/>
            <a:ext cx="8229600" cy="1143000"/>
          </a:xfrm>
        </p:spPr>
        <p:txBody>
          <a:bodyPr/>
          <a:lstStyle/>
          <a:p>
            <a:r>
              <a:rPr lang="el-GR" altLang="el-GR">
                <a:cs typeface="Arial" panose="020B0604020202020204" pitchFamily="34" charset="0"/>
              </a:rPr>
              <a:t>Παράδειγμα συμπίεσης </a:t>
            </a:r>
            <a:r>
              <a:rPr lang="en-US" altLang="el-GR">
                <a:cs typeface="Arial" panose="020B0604020202020204" pitchFamily="34" charset="0"/>
              </a:rPr>
              <a:t>LZW</a:t>
            </a:r>
            <a:endParaRPr lang="el-GR" altLang="el-GR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48D52A6F-D611-478B-A252-651626C9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6F9D8CFC-D031-4641-8B78-1A38B08F260C}" type="slidenum">
              <a:rPr lang="el-GR" altLang="el-GR" sz="1000" u="none">
                <a:latin typeface="Arial Unicode MS" pitchFamily="34" charset="-128"/>
              </a:rPr>
              <a:pPr/>
              <a:t>96</a:t>
            </a:fld>
            <a:endParaRPr lang="el-GR" altLang="el-GR" sz="1000" u="none">
              <a:latin typeface="Arial Unicode MS" pitchFamily="34" charset="-128"/>
            </a:endParaRPr>
          </a:p>
        </p:txBody>
      </p:sp>
      <p:pic>
        <p:nvPicPr>
          <p:cNvPr id="105476" name="Picture 2">
            <a:extLst>
              <a:ext uri="{FF2B5EF4-FFF2-40B4-BE49-F238E27FC236}">
                <a16:creationId xmlns:a16="http://schemas.microsoft.com/office/drawing/2014/main" id="{8D67FE78-E68C-4EB5-B4A5-CA5D5AC1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9" y="1371601"/>
            <a:ext cx="8766175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Τίτλος 1">
            <a:extLst>
              <a:ext uri="{FF2B5EF4-FFF2-40B4-BE49-F238E27FC236}">
                <a16:creationId xmlns:a16="http://schemas.microsoft.com/office/drawing/2014/main" id="{55D8767C-E80E-4859-A54F-4E40C9CE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dirty="0">
                <a:cs typeface="Arial" panose="020B0604020202020204" pitchFamily="34" charset="0"/>
              </a:rPr>
              <a:t>Κωδικοποίηση </a:t>
            </a:r>
            <a:r>
              <a:rPr lang="en-US" altLang="el-GR" dirty="0">
                <a:cs typeface="Arial" panose="020B0604020202020204" pitchFamily="34" charset="0"/>
              </a:rPr>
              <a:t>Huffman</a:t>
            </a:r>
            <a:endParaRPr lang="el-GR" alt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C6B9F96-7FE3-4CA5-A194-4769F8BB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l-GR" sz="2600" dirty="0"/>
              <a:t>Βασική Ιδέα: </a:t>
            </a:r>
            <a:r>
              <a:rPr lang="el-GR" sz="2600" b="1" dirty="0"/>
              <a:t>Στατιστική Κωδικοποίηση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l-GR" sz="2600" dirty="0"/>
              <a:t>Εντοπίζονται οι περισσότερο </a:t>
            </a:r>
            <a:r>
              <a:rPr lang="el-GR" sz="2600" b="1" dirty="0"/>
              <a:t>συχνά</a:t>
            </a:r>
            <a:r>
              <a:rPr lang="el-GR" sz="2600" dirty="0"/>
              <a:t> εμφανιζόμενες σειρές χαρακτήρων μέσα στο «κείμενο» των συμβόλων και αντιστοιχούνται σε κωδικούς με </a:t>
            </a:r>
            <a:r>
              <a:rPr lang="el-GR" sz="2600" b="1" dirty="0"/>
              <a:t>λιγότερα</a:t>
            </a:r>
            <a:r>
              <a:rPr lang="el-GR" sz="2600" dirty="0"/>
              <a:t> </a:t>
            </a:r>
            <a:r>
              <a:rPr lang="el-GR" sz="2600" dirty="0" err="1"/>
              <a:t>bits</a:t>
            </a:r>
            <a:r>
              <a:rPr lang="el-GR" sz="2600" dirty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l-GR" sz="2600" dirty="0"/>
              <a:t>Προκύπτει ένα «</a:t>
            </a:r>
            <a:r>
              <a:rPr lang="el-GR" sz="2600" b="1" dirty="0"/>
              <a:t>λεξικό</a:t>
            </a:r>
            <a:r>
              <a:rPr lang="el-GR" sz="2600" dirty="0"/>
              <a:t>» κωδικών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l-GR" sz="2200" dirty="0"/>
              <a:t>οι πιο συχνές ακολουθίες συμβόλων έχουν μικρότερους κωδικούς, ενώ οι πιο σπάνιες μεγαλύτερους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l-GR" sz="2200" dirty="0"/>
              <a:t>Κατά την </a:t>
            </a:r>
            <a:r>
              <a:rPr lang="el-GR" sz="2200" dirty="0" err="1"/>
              <a:t>αποσυμπίεση</a:t>
            </a:r>
            <a:r>
              <a:rPr lang="el-GR" sz="2200" dirty="0"/>
              <a:t> της πληροφορίας ο αποκωδικοποιητής χρησιμοποιεί το «λεξικό» ώστε να μετατρέψει και πάλι τους κωδικούς σε ακολουθίες συμβόλων.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l-GR" sz="2600" dirty="0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CAECB333-6462-43A3-95A9-9747317B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482F018D-D7B7-42A0-84D8-2BCFC7418519}" type="slidenum">
              <a:rPr lang="el-GR" altLang="el-GR" sz="1000" u="none">
                <a:latin typeface="Arial Unicode MS" pitchFamily="34" charset="-128"/>
              </a:rPr>
              <a:pPr/>
              <a:t>97</a:t>
            </a:fld>
            <a:endParaRPr lang="el-GR" altLang="el-GR" sz="1000" u="none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Τίτλος 1" title="Παράδειγμα κωδικοποίησης Huffman">
            <a:extLst>
              <a:ext uri="{FF2B5EF4-FFF2-40B4-BE49-F238E27FC236}">
                <a16:creationId xmlns:a16="http://schemas.microsoft.com/office/drawing/2014/main" id="{83BE089E-D599-4DD1-8D71-713C6130F68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l-GR" dirty="0"/>
              <a:t>Π</a:t>
            </a:r>
            <a:r>
              <a:rPr lang="el-GR" dirty="0">
                <a:cs typeface="Arial" charset="0"/>
              </a:rPr>
              <a:t>αράδειγμα</a:t>
            </a:r>
            <a:r>
              <a:rPr lang="en-GB" dirty="0"/>
              <a:t> </a:t>
            </a:r>
            <a:r>
              <a:rPr lang="el-GR" dirty="0"/>
              <a:t>κωδικοποίησης </a:t>
            </a:r>
            <a:r>
              <a:rPr lang="en-US" dirty="0"/>
              <a:t>Huffman (1/2)</a:t>
            </a:r>
            <a:endParaRPr lang="el-GR" dirty="0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82C12B6E-E3AA-4A64-9E18-FCB9DAC2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C820B59B-91E5-4A71-AAA2-5BBF9722BAC8}" type="slidenum">
              <a:rPr lang="el-GR" altLang="el-GR" sz="1000" u="none">
                <a:latin typeface="Arial Unicode MS" pitchFamily="34" charset="-128"/>
              </a:rPr>
              <a:pPr/>
              <a:t>98</a:t>
            </a:fld>
            <a:endParaRPr lang="el-GR" altLang="el-GR" sz="1000" u="none">
              <a:latin typeface="Arial Unicode MS" pitchFamily="34" charset="-128"/>
            </a:endParaRPr>
          </a:p>
        </p:txBody>
      </p:sp>
      <p:graphicFrame>
        <p:nvGraphicFramePr>
          <p:cNvPr id="59" name="Table 58" descr="Πίνακας με 2 στήλες από τις οποίες η μια περιέχει τα σύμβολα και η άλλη την πιθανότητα εμφάνισης" title="Παράδειγμα κωδικοποίησης Huffman">
            <a:extLst>
              <a:ext uri="{FF2B5EF4-FFF2-40B4-BE49-F238E27FC236}">
                <a16:creationId xmlns:a16="http://schemas.microsoft.com/office/drawing/2014/main" id="{3B3CC745-21FD-4730-A978-C47ED00A1236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200275"/>
          <a:ext cx="2679700" cy="29872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843">
                <a:tc>
                  <a:txBody>
                    <a:bodyPr/>
                    <a:lstStyle/>
                    <a:p>
                      <a:pPr algn="ctr"/>
                      <a:r>
                        <a:rPr lang="el-GR" sz="1700" dirty="0"/>
                        <a:t>Σύμβολο</a:t>
                      </a:r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700" dirty="0"/>
                        <a:t>Πιθανότητα</a:t>
                      </a:r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</a:t>
                      </a:r>
                      <a:endParaRPr lang="el-GR" sz="1700" dirty="0"/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0.30</a:t>
                      </a:r>
                      <a:endParaRPr lang="el-GR" sz="1700" dirty="0"/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0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</a:t>
                      </a:r>
                      <a:endParaRPr lang="el-GR" sz="1700" dirty="0"/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0.20</a:t>
                      </a:r>
                      <a:endParaRPr lang="el-GR" sz="1700" dirty="0"/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E</a:t>
                      </a:r>
                      <a:endParaRPr lang="el-GR" sz="1700" dirty="0"/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0.15</a:t>
                      </a:r>
                      <a:endParaRPr lang="el-GR" sz="1700" dirty="0"/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</a:t>
                      </a:r>
                      <a:endParaRPr lang="el-GR" sz="1700" dirty="0"/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0.15</a:t>
                      </a:r>
                      <a:endParaRPr lang="el-GR" sz="1700" dirty="0"/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G</a:t>
                      </a:r>
                      <a:endParaRPr lang="el-GR" sz="1700" dirty="0"/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  <a:endParaRPr lang="el-GR" sz="1700" dirty="0"/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0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</a:t>
                      </a:r>
                      <a:endParaRPr lang="el-GR" sz="1700" dirty="0"/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0.05</a:t>
                      </a:r>
                      <a:endParaRPr lang="el-GR" sz="1700" dirty="0"/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</a:t>
                      </a:r>
                      <a:endParaRPr lang="el-GR" sz="1700" dirty="0"/>
                    </a:p>
                  </a:txBody>
                  <a:tcPr marT="41921" marB="41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0.05</a:t>
                      </a:r>
                      <a:endParaRPr lang="el-GR" sz="1700" dirty="0"/>
                    </a:p>
                  </a:txBody>
                  <a:tcPr marT="41921" marB="419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7552" name="Group 5" descr="Δενδρική απεικόνιση αλγόριθμου Huffman">
            <a:extLst>
              <a:ext uri="{FF2B5EF4-FFF2-40B4-BE49-F238E27FC236}">
                <a16:creationId xmlns:a16="http://schemas.microsoft.com/office/drawing/2014/main" id="{F45F7003-CD75-4934-B9EC-B5D74F444A4B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1862138"/>
            <a:ext cx="4267200" cy="3638550"/>
            <a:chOff x="4500880" y="1862103"/>
            <a:chExt cx="4267200" cy="3638006"/>
          </a:xfrm>
        </p:grpSpPr>
        <p:grpSp>
          <p:nvGrpSpPr>
            <p:cNvPr id="107554" name="Group 26">
              <a:extLst>
                <a:ext uri="{FF2B5EF4-FFF2-40B4-BE49-F238E27FC236}">
                  <a16:creationId xmlns:a16="http://schemas.microsoft.com/office/drawing/2014/main" id="{3C6BACA7-41C9-42D8-AED2-48C9828B9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880" y="5042909"/>
              <a:ext cx="4267200" cy="457200"/>
              <a:chOff x="3733800" y="4495800"/>
              <a:chExt cx="4267200" cy="457200"/>
            </a:xfrm>
          </p:grpSpPr>
          <p:grpSp>
            <p:nvGrpSpPr>
              <p:cNvPr id="107591" name="Group 13">
                <a:extLst>
                  <a:ext uri="{FF2B5EF4-FFF2-40B4-BE49-F238E27FC236}">
                    <a16:creationId xmlns:a16="http://schemas.microsoft.com/office/drawing/2014/main" id="{01A8B300-7B27-44A6-A10F-10F17D1C0A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3800" y="4495800"/>
                <a:ext cx="457200" cy="457200"/>
                <a:chOff x="3733800" y="4495800"/>
                <a:chExt cx="457200" cy="4572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CEB3C135-B507-4B42-8778-117A81B33B7B}"/>
                    </a:ext>
                  </a:extLst>
                </p:cNvPr>
                <p:cNvSpPr/>
                <p:nvPr/>
              </p:nvSpPr>
              <p:spPr>
                <a:xfrm>
                  <a:off x="3733800" y="4495868"/>
                  <a:ext cx="457200" cy="457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l-G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E2BD40F-C690-4825-B570-9C3B3268F008}"/>
                    </a:ext>
                  </a:extLst>
                </p:cNvPr>
                <p:cNvSpPr txBox="1"/>
                <p:nvPr/>
              </p:nvSpPr>
              <p:spPr>
                <a:xfrm>
                  <a:off x="3771900" y="4533962"/>
                  <a:ext cx="381000" cy="380943"/>
                </a:xfrm>
                <a:prstGeom prst="rect">
                  <a:avLst/>
                </a:prstGeom>
              </p:spPr>
              <p:txBody>
                <a:bodyPr wrap="none" anchor="ctr">
                  <a:normAutofit lnSpcReduction="10000"/>
                </a:bodyPr>
                <a:lstStyle/>
                <a:p>
                  <a:pPr algn="ctr">
                    <a:defRPr/>
                  </a:pPr>
                  <a:r>
                    <a:rPr lang="el-GR" sz="1000" dirty="0"/>
                    <a:t>0.30</a:t>
                  </a:r>
                </a:p>
                <a:p>
                  <a:pPr algn="ctr">
                    <a:defRPr/>
                  </a:pPr>
                  <a:r>
                    <a:rPr lang="el-GR" sz="1000" dirty="0"/>
                    <a:t>Β</a:t>
                  </a:r>
                </a:p>
              </p:txBody>
            </p:sp>
          </p:grpSp>
          <p:grpSp>
            <p:nvGrpSpPr>
              <p:cNvPr id="107592" name="Group 3">
                <a:extLst>
                  <a:ext uri="{FF2B5EF4-FFF2-40B4-BE49-F238E27FC236}">
                    <a16:creationId xmlns:a16="http://schemas.microsoft.com/office/drawing/2014/main" id="{1EA969E7-845F-4200-AFBC-2AD5D6DCD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38800" y="4495800"/>
                <a:ext cx="457200" cy="457200"/>
                <a:chOff x="4368800" y="4495800"/>
                <a:chExt cx="457200" cy="4572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CEED520-2859-41C4-AA47-C9694C02D68B}"/>
                    </a:ext>
                  </a:extLst>
                </p:cNvPr>
                <p:cNvSpPr/>
                <p:nvPr/>
              </p:nvSpPr>
              <p:spPr>
                <a:xfrm>
                  <a:off x="4368800" y="4495868"/>
                  <a:ext cx="457200" cy="457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l-GR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7FC72E2-5A58-4380-91DD-3701CE781531}"/>
                    </a:ext>
                  </a:extLst>
                </p:cNvPr>
                <p:cNvSpPr txBox="1"/>
                <p:nvPr/>
              </p:nvSpPr>
              <p:spPr>
                <a:xfrm>
                  <a:off x="4406900" y="4533962"/>
                  <a:ext cx="381000" cy="380943"/>
                </a:xfrm>
                <a:prstGeom prst="rect">
                  <a:avLst/>
                </a:prstGeom>
              </p:spPr>
              <p:txBody>
                <a:bodyPr wrap="none" anchor="ctr">
                  <a:normAutofit lnSpcReduction="10000"/>
                </a:bodyPr>
                <a:lstStyle/>
                <a:p>
                  <a:pPr algn="ctr">
                    <a:defRPr/>
                  </a:pPr>
                  <a:r>
                    <a:rPr lang="el-GR" sz="1000" dirty="0"/>
                    <a:t>0.15</a:t>
                  </a:r>
                </a:p>
                <a:p>
                  <a:pPr algn="ctr">
                    <a:defRPr/>
                  </a:pPr>
                  <a:r>
                    <a:rPr lang="el-GR" sz="1000" dirty="0"/>
                    <a:t>Α</a:t>
                  </a:r>
                </a:p>
              </p:txBody>
            </p:sp>
          </p:grpSp>
          <p:grpSp>
            <p:nvGrpSpPr>
              <p:cNvPr id="107593" name="Group 6">
                <a:extLst>
                  <a:ext uri="{FF2B5EF4-FFF2-40B4-BE49-F238E27FC236}">
                    <a16:creationId xmlns:a16="http://schemas.microsoft.com/office/drawing/2014/main" id="{20723975-C2BD-4952-A95B-9C1B67229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3800" y="4495800"/>
                <a:ext cx="457200" cy="457200"/>
                <a:chOff x="5003800" y="4495800"/>
                <a:chExt cx="457200" cy="45720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59D0122-58B2-42C4-A17F-61DAAD7AE0DD}"/>
                    </a:ext>
                  </a:extLst>
                </p:cNvPr>
                <p:cNvSpPr/>
                <p:nvPr/>
              </p:nvSpPr>
              <p:spPr>
                <a:xfrm>
                  <a:off x="5003800" y="4495868"/>
                  <a:ext cx="457200" cy="457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l-GR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EBFF7A-7E76-4502-9B9C-4E14CBB72BC7}"/>
                    </a:ext>
                  </a:extLst>
                </p:cNvPr>
                <p:cNvSpPr txBox="1"/>
                <p:nvPr/>
              </p:nvSpPr>
              <p:spPr>
                <a:xfrm>
                  <a:off x="5041900" y="4533962"/>
                  <a:ext cx="381000" cy="380943"/>
                </a:xfrm>
                <a:prstGeom prst="rect">
                  <a:avLst/>
                </a:prstGeom>
              </p:spPr>
              <p:txBody>
                <a:bodyPr wrap="none" anchor="ctr">
                  <a:normAutofit lnSpcReduction="10000"/>
                </a:bodyPr>
                <a:lstStyle/>
                <a:p>
                  <a:pPr algn="ctr">
                    <a:defRPr/>
                  </a:pPr>
                  <a:r>
                    <a:rPr lang="el-GR" sz="1000" dirty="0"/>
                    <a:t>0.15</a:t>
                  </a:r>
                </a:p>
                <a:p>
                  <a:pPr algn="ctr">
                    <a:defRPr/>
                  </a:pPr>
                  <a:r>
                    <a:rPr lang="el-GR" sz="1000" dirty="0"/>
                    <a:t>Ε</a:t>
                  </a:r>
                </a:p>
              </p:txBody>
            </p:sp>
          </p:grpSp>
          <p:grpSp>
            <p:nvGrpSpPr>
              <p:cNvPr id="107594" name="Group 22">
                <a:extLst>
                  <a:ext uri="{FF2B5EF4-FFF2-40B4-BE49-F238E27FC236}">
                    <a16:creationId xmlns:a16="http://schemas.microsoft.com/office/drawing/2014/main" id="{5CF7379A-BBD9-4151-B265-EE4B73E493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800" y="4495800"/>
                <a:ext cx="457200" cy="457200"/>
                <a:chOff x="5638800" y="4495800"/>
                <a:chExt cx="457200" cy="45720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0E36E69-6B31-4EA4-9645-8C3298D1D2E4}"/>
                    </a:ext>
                  </a:extLst>
                </p:cNvPr>
                <p:cNvSpPr/>
                <p:nvPr/>
              </p:nvSpPr>
              <p:spPr>
                <a:xfrm>
                  <a:off x="5638800" y="4495868"/>
                  <a:ext cx="457200" cy="457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l-GR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3F9F7A-4501-462D-B2CD-F6D3283C1152}"/>
                    </a:ext>
                  </a:extLst>
                </p:cNvPr>
                <p:cNvSpPr txBox="1"/>
                <p:nvPr/>
              </p:nvSpPr>
              <p:spPr>
                <a:xfrm>
                  <a:off x="5676900" y="4533962"/>
                  <a:ext cx="381000" cy="380943"/>
                </a:xfrm>
                <a:prstGeom prst="rect">
                  <a:avLst/>
                </a:prstGeom>
              </p:spPr>
              <p:txBody>
                <a:bodyPr wrap="none" anchor="ctr">
                  <a:normAutofit lnSpcReduction="10000"/>
                </a:bodyPr>
                <a:lstStyle/>
                <a:p>
                  <a:pPr algn="ctr">
                    <a:defRPr/>
                  </a:pPr>
                  <a:r>
                    <a:rPr lang="el-GR" sz="1000" dirty="0"/>
                    <a:t>0.20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C</a:t>
                  </a:r>
                  <a:endParaRPr lang="el-GR" sz="1000" dirty="0"/>
                </a:p>
              </p:txBody>
            </p:sp>
          </p:grpSp>
          <p:grpSp>
            <p:nvGrpSpPr>
              <p:cNvPr id="107595" name="Group 23">
                <a:extLst>
                  <a:ext uri="{FF2B5EF4-FFF2-40B4-BE49-F238E27FC236}">
                    <a16:creationId xmlns:a16="http://schemas.microsoft.com/office/drawing/2014/main" id="{33689239-00EC-4961-85BB-90669DCF82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73800" y="4495800"/>
                <a:ext cx="457200" cy="457200"/>
                <a:chOff x="6273800" y="4495800"/>
                <a:chExt cx="457200" cy="4572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AC46AEA-5307-4AC3-96AB-E5C92261A764}"/>
                    </a:ext>
                  </a:extLst>
                </p:cNvPr>
                <p:cNvSpPr/>
                <p:nvPr/>
              </p:nvSpPr>
              <p:spPr>
                <a:xfrm>
                  <a:off x="6273800" y="4495868"/>
                  <a:ext cx="457200" cy="457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l-GR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FCD9582-B398-4F15-8F33-C98BB90C2894}"/>
                    </a:ext>
                  </a:extLst>
                </p:cNvPr>
                <p:cNvSpPr txBox="1"/>
                <p:nvPr/>
              </p:nvSpPr>
              <p:spPr>
                <a:xfrm>
                  <a:off x="6311900" y="4533962"/>
                  <a:ext cx="381000" cy="380943"/>
                </a:xfrm>
                <a:prstGeom prst="rect">
                  <a:avLst/>
                </a:prstGeom>
              </p:spPr>
              <p:txBody>
                <a:bodyPr wrap="none" anchor="ctr">
                  <a:normAutofit lnSpcReduction="10000"/>
                </a:bodyPr>
                <a:lstStyle/>
                <a:p>
                  <a:pPr algn="ctr">
                    <a:defRPr/>
                  </a:pPr>
                  <a:r>
                    <a:rPr lang="el-GR" sz="1000" dirty="0"/>
                    <a:t>0.</a:t>
                  </a:r>
                  <a:r>
                    <a:rPr lang="en-US" sz="1000" dirty="0"/>
                    <a:t>1</a:t>
                  </a:r>
                  <a:r>
                    <a:rPr lang="el-GR" sz="1000" dirty="0"/>
                    <a:t>0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G</a:t>
                  </a:r>
                  <a:endParaRPr lang="el-GR" sz="1000" dirty="0"/>
                </a:p>
              </p:txBody>
            </p:sp>
          </p:grpSp>
          <p:grpSp>
            <p:nvGrpSpPr>
              <p:cNvPr id="107596" name="Group 24">
                <a:extLst>
                  <a:ext uri="{FF2B5EF4-FFF2-40B4-BE49-F238E27FC236}">
                    <a16:creationId xmlns:a16="http://schemas.microsoft.com/office/drawing/2014/main" id="{D959A19F-75A0-4807-94CC-9A57EB10A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08800" y="4495800"/>
                <a:ext cx="457200" cy="457200"/>
                <a:chOff x="6908800" y="4495800"/>
                <a:chExt cx="457200" cy="45720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14F3543-E211-4C74-BB43-ECCA50018419}"/>
                    </a:ext>
                  </a:extLst>
                </p:cNvPr>
                <p:cNvSpPr/>
                <p:nvPr/>
              </p:nvSpPr>
              <p:spPr>
                <a:xfrm>
                  <a:off x="6908800" y="4495868"/>
                  <a:ext cx="457200" cy="457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l-GR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602AB0-3139-44CF-B5A9-A9E5D528D281}"/>
                    </a:ext>
                  </a:extLst>
                </p:cNvPr>
                <p:cNvSpPr txBox="1"/>
                <p:nvPr/>
              </p:nvSpPr>
              <p:spPr>
                <a:xfrm>
                  <a:off x="6946900" y="4533962"/>
                  <a:ext cx="381000" cy="380943"/>
                </a:xfrm>
                <a:prstGeom prst="rect">
                  <a:avLst/>
                </a:prstGeom>
              </p:spPr>
              <p:txBody>
                <a:bodyPr wrap="none" anchor="ctr">
                  <a:normAutofit lnSpcReduction="10000"/>
                </a:bodyPr>
                <a:lstStyle/>
                <a:p>
                  <a:pPr algn="ctr">
                    <a:defRPr/>
                  </a:pPr>
                  <a:r>
                    <a:rPr lang="el-GR" sz="1000" dirty="0"/>
                    <a:t>0.</a:t>
                  </a:r>
                  <a:r>
                    <a:rPr lang="en-US" sz="1000" dirty="0"/>
                    <a:t>05</a:t>
                  </a:r>
                  <a:endParaRPr lang="el-GR" sz="1000" dirty="0"/>
                </a:p>
                <a:p>
                  <a:pPr algn="ctr">
                    <a:defRPr/>
                  </a:pPr>
                  <a:r>
                    <a:rPr lang="en-US" sz="1000" dirty="0"/>
                    <a:t>D</a:t>
                  </a:r>
                  <a:endParaRPr lang="el-GR" sz="1000" dirty="0"/>
                </a:p>
              </p:txBody>
            </p:sp>
          </p:grpSp>
          <p:grpSp>
            <p:nvGrpSpPr>
              <p:cNvPr id="107597" name="Group 25">
                <a:extLst>
                  <a:ext uri="{FF2B5EF4-FFF2-40B4-BE49-F238E27FC236}">
                    <a16:creationId xmlns:a16="http://schemas.microsoft.com/office/drawing/2014/main" id="{2F5B2F00-BB5D-4F40-912F-22269083C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43800" y="4495800"/>
                <a:ext cx="457200" cy="457200"/>
                <a:chOff x="7543800" y="4495800"/>
                <a:chExt cx="457200" cy="4572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BBDFCCA-5CC7-4270-A817-7AAC180CD6BD}"/>
                    </a:ext>
                  </a:extLst>
                </p:cNvPr>
                <p:cNvSpPr/>
                <p:nvPr/>
              </p:nvSpPr>
              <p:spPr>
                <a:xfrm>
                  <a:off x="7543800" y="4495868"/>
                  <a:ext cx="457200" cy="4571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l-GR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6FF8BAD-9783-4A46-9862-AC7C4D95EE02}"/>
                    </a:ext>
                  </a:extLst>
                </p:cNvPr>
                <p:cNvSpPr txBox="1"/>
                <p:nvPr/>
              </p:nvSpPr>
              <p:spPr>
                <a:xfrm>
                  <a:off x="7581900" y="4533962"/>
                  <a:ext cx="381000" cy="380943"/>
                </a:xfrm>
                <a:prstGeom prst="rect">
                  <a:avLst/>
                </a:prstGeom>
              </p:spPr>
              <p:txBody>
                <a:bodyPr wrap="none" anchor="ctr">
                  <a:normAutofit lnSpcReduction="10000"/>
                </a:bodyPr>
                <a:lstStyle/>
                <a:p>
                  <a:pPr algn="ctr">
                    <a:defRPr/>
                  </a:pPr>
                  <a:r>
                    <a:rPr lang="el-GR" sz="1000" dirty="0"/>
                    <a:t>0.</a:t>
                  </a:r>
                  <a:r>
                    <a:rPr lang="en-US" sz="1000" dirty="0"/>
                    <a:t>05</a:t>
                  </a:r>
                  <a:endParaRPr lang="el-GR" sz="1000" dirty="0"/>
                </a:p>
                <a:p>
                  <a:pPr algn="ctr">
                    <a:defRPr/>
                  </a:pPr>
                  <a:r>
                    <a:rPr lang="en-US" sz="1000" dirty="0"/>
                    <a:t>F</a:t>
                  </a:r>
                  <a:endParaRPr lang="el-GR" sz="1000" dirty="0"/>
                </a:p>
              </p:txBody>
            </p:sp>
          </p:grp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644480-D14A-4244-81B4-26B1B8A97BE7}"/>
                </a:ext>
              </a:extLst>
            </p:cNvPr>
            <p:cNvSpPr/>
            <p:nvPr/>
          </p:nvSpPr>
          <p:spPr>
            <a:xfrm>
              <a:off x="8006080" y="4281091"/>
              <a:ext cx="457200" cy="4571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  <p:sp>
          <p:nvSpPr>
            <p:cNvPr id="107556" name="TextBox 40">
              <a:extLst>
                <a:ext uri="{FF2B5EF4-FFF2-40B4-BE49-F238E27FC236}">
                  <a16:creationId xmlns:a16="http://schemas.microsoft.com/office/drawing/2014/main" id="{2CEA30DF-A7B1-4370-B61C-6C14EA4B6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180" y="431900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l-GR" altLang="el-GR" sz="1000"/>
                <a:t>0.</a:t>
              </a:r>
              <a:r>
                <a:rPr lang="en-US" altLang="el-GR" sz="1000"/>
                <a:t>1</a:t>
              </a:r>
              <a:r>
                <a:rPr lang="el-GR" altLang="el-GR" sz="1000"/>
                <a:t>0</a:t>
              </a:r>
            </a:p>
          </p:txBody>
        </p: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0466F2B6-E462-4A0B-945A-46BD26E8AF43}"/>
                </a:ext>
              </a:extLst>
            </p:cNvPr>
            <p:cNvCxnSpPr>
              <a:stCxn id="13" idx="0"/>
              <a:endCxn id="40" idx="4"/>
            </p:cNvCxnSpPr>
            <p:nvPr/>
          </p:nvCxnSpPr>
          <p:spPr>
            <a:xfrm flipV="1">
              <a:off x="7904480" y="4738223"/>
              <a:ext cx="330200" cy="304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CF278239-E8AD-4E63-BC3B-D1A92B13C013}"/>
                </a:ext>
              </a:extLst>
            </p:cNvPr>
            <p:cNvCxnSpPr>
              <a:stCxn id="40" idx="4"/>
              <a:endCxn id="11" idx="0"/>
            </p:cNvCxnSpPr>
            <p:nvPr/>
          </p:nvCxnSpPr>
          <p:spPr>
            <a:xfrm>
              <a:off x="8234680" y="4738223"/>
              <a:ext cx="304800" cy="304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B97CA9-A810-4C42-8F1B-164919345E83}"/>
                </a:ext>
              </a:extLst>
            </p:cNvPr>
            <p:cNvSpPr/>
            <p:nvPr/>
          </p:nvSpPr>
          <p:spPr>
            <a:xfrm>
              <a:off x="7675880" y="3366828"/>
              <a:ext cx="457200" cy="4571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8E96931D-DD7E-42A0-845E-6886E0DD9E33}"/>
                </a:ext>
              </a:extLst>
            </p:cNvPr>
            <p:cNvCxnSpPr>
              <a:stCxn id="46" idx="4"/>
              <a:endCxn id="12" idx="0"/>
            </p:cNvCxnSpPr>
            <p:nvPr/>
          </p:nvCxnSpPr>
          <p:spPr>
            <a:xfrm flipH="1">
              <a:off x="7269480" y="3823960"/>
              <a:ext cx="635000" cy="12190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D36BF5EA-146A-465B-AB00-C448235F22FA}"/>
                </a:ext>
              </a:extLst>
            </p:cNvPr>
            <p:cNvCxnSpPr>
              <a:stCxn id="40" idx="0"/>
              <a:endCxn id="46" idx="4"/>
            </p:cNvCxnSpPr>
            <p:nvPr/>
          </p:nvCxnSpPr>
          <p:spPr>
            <a:xfrm flipH="1" flipV="1">
              <a:off x="7904480" y="3823960"/>
              <a:ext cx="330200" cy="4571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562" name="TextBox 52">
              <a:extLst>
                <a:ext uri="{FF2B5EF4-FFF2-40B4-BE49-F238E27FC236}">
                  <a16:creationId xmlns:a16="http://schemas.microsoft.com/office/drawing/2014/main" id="{82B918F4-AAD2-475A-B9FC-6374B0433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980" y="340460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l-GR" altLang="el-GR" sz="1000"/>
                <a:t>0.</a:t>
              </a:r>
              <a:r>
                <a:rPr lang="en-US" altLang="el-GR" sz="1000"/>
                <a:t>2</a:t>
              </a:r>
              <a:r>
                <a:rPr lang="el-GR" altLang="el-GR" sz="1000"/>
                <a:t>0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102372B-ADD2-47A3-9AF5-7AB268D3CBAD}"/>
                </a:ext>
              </a:extLst>
            </p:cNvPr>
            <p:cNvSpPr/>
            <p:nvPr/>
          </p:nvSpPr>
          <p:spPr>
            <a:xfrm>
              <a:off x="6101080" y="4281091"/>
              <a:ext cx="457200" cy="4571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560800-437A-443E-A9F9-BF88CFBA2144}"/>
                </a:ext>
              </a:extLst>
            </p:cNvPr>
            <p:cNvCxnSpPr>
              <a:stCxn id="9" idx="0"/>
              <a:endCxn id="57" idx="4"/>
            </p:cNvCxnSpPr>
            <p:nvPr/>
          </p:nvCxnSpPr>
          <p:spPr>
            <a:xfrm flipV="1">
              <a:off x="5999480" y="4738223"/>
              <a:ext cx="330200" cy="304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B1A5D5-E07D-4067-A554-8F436DFF3ED1}"/>
                </a:ext>
              </a:extLst>
            </p:cNvPr>
            <p:cNvCxnSpPr>
              <a:stCxn id="8" idx="0"/>
              <a:endCxn id="57" idx="4"/>
            </p:cNvCxnSpPr>
            <p:nvPr/>
          </p:nvCxnSpPr>
          <p:spPr>
            <a:xfrm flipH="1" flipV="1">
              <a:off x="6329680" y="4738223"/>
              <a:ext cx="304800" cy="304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566" name="TextBox 63">
              <a:extLst>
                <a:ext uri="{FF2B5EF4-FFF2-40B4-BE49-F238E27FC236}">
                  <a16:creationId xmlns:a16="http://schemas.microsoft.com/office/drawing/2014/main" id="{A0F01A3F-7723-4485-B63E-9285A859D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180" y="431900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l-GR" altLang="el-GR" sz="1000"/>
                <a:t>0.</a:t>
              </a:r>
              <a:r>
                <a:rPr lang="en-US" altLang="el-GR" sz="1000"/>
                <a:t>3</a:t>
              </a:r>
              <a:r>
                <a:rPr lang="el-GR" altLang="el-GR" sz="1000"/>
                <a:t>0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B3651B-480A-407B-8F34-35D2BA24BB48}"/>
                </a:ext>
              </a:extLst>
            </p:cNvPr>
            <p:cNvSpPr/>
            <p:nvPr/>
          </p:nvSpPr>
          <p:spPr>
            <a:xfrm>
              <a:off x="6672580" y="2685892"/>
              <a:ext cx="457200" cy="4571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6144FA5-0258-4FFF-8944-AA3D2CB4CC48}"/>
                </a:ext>
              </a:extLst>
            </p:cNvPr>
            <p:cNvCxnSpPr>
              <a:stCxn id="66" idx="4"/>
              <a:endCxn id="10" idx="0"/>
            </p:cNvCxnSpPr>
            <p:nvPr/>
          </p:nvCxnSpPr>
          <p:spPr>
            <a:xfrm flipH="1">
              <a:off x="5364480" y="3143023"/>
              <a:ext cx="1536700" cy="18999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831343B-1AB8-41A9-AD5F-74A89FB3CBF9}"/>
                </a:ext>
              </a:extLst>
            </p:cNvPr>
            <p:cNvCxnSpPr>
              <a:stCxn id="46" idx="0"/>
              <a:endCxn id="66" idx="4"/>
            </p:cNvCxnSpPr>
            <p:nvPr/>
          </p:nvCxnSpPr>
          <p:spPr>
            <a:xfrm flipH="1" flipV="1">
              <a:off x="6901180" y="3143023"/>
              <a:ext cx="1003300" cy="2238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570" name="TextBox 72">
              <a:extLst>
                <a:ext uri="{FF2B5EF4-FFF2-40B4-BE49-F238E27FC236}">
                  <a16:creationId xmlns:a16="http://schemas.microsoft.com/office/drawing/2014/main" id="{50D98DC5-B82E-4C4F-86CE-653F1A794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0680" y="272445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l-GR" altLang="el-GR" sz="1000"/>
                <a:t>0.</a:t>
              </a:r>
              <a:r>
                <a:rPr lang="en-US" altLang="el-GR" sz="1000"/>
                <a:t>4</a:t>
              </a:r>
              <a:r>
                <a:rPr lang="el-GR" altLang="el-GR" sz="1000"/>
                <a:t>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692A90-CC26-4AFF-80DA-87CD77157B4C}"/>
                </a:ext>
              </a:extLst>
            </p:cNvPr>
            <p:cNvSpPr/>
            <p:nvPr/>
          </p:nvSpPr>
          <p:spPr>
            <a:xfrm>
              <a:off x="5173980" y="3366828"/>
              <a:ext cx="457200" cy="4571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7AA7CF-CE39-4BB0-84DF-10C80526CE21}"/>
                </a:ext>
              </a:extLst>
            </p:cNvPr>
            <p:cNvCxnSpPr>
              <a:stCxn id="2" idx="0"/>
              <a:endCxn id="75" idx="4"/>
            </p:cNvCxnSpPr>
            <p:nvPr/>
          </p:nvCxnSpPr>
          <p:spPr>
            <a:xfrm flipV="1">
              <a:off x="4729480" y="3823960"/>
              <a:ext cx="673100" cy="12190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0752E3-3B3A-4EBB-9BC4-8E2804DFC3E8}"/>
                </a:ext>
              </a:extLst>
            </p:cNvPr>
            <p:cNvCxnSpPr>
              <a:stCxn id="57" idx="0"/>
              <a:endCxn id="75" idx="4"/>
            </p:cNvCxnSpPr>
            <p:nvPr/>
          </p:nvCxnSpPr>
          <p:spPr>
            <a:xfrm flipH="1" flipV="1">
              <a:off x="5402580" y="3823960"/>
              <a:ext cx="927100" cy="4571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574" name="TextBox 81">
              <a:extLst>
                <a:ext uri="{FF2B5EF4-FFF2-40B4-BE49-F238E27FC236}">
                  <a16:creationId xmlns:a16="http://schemas.microsoft.com/office/drawing/2014/main" id="{4C752AA6-62CA-4AAB-8DC7-CB9D4ACC4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080" y="340460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l-GR" altLang="el-GR" sz="1000"/>
                <a:t>0.</a:t>
              </a:r>
              <a:r>
                <a:rPr lang="en-US" altLang="el-GR" sz="1000"/>
                <a:t>6</a:t>
              </a:r>
              <a:r>
                <a:rPr lang="el-GR" altLang="el-GR" sz="1000"/>
                <a:t>0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14175EE-BEE2-4099-B07A-DAB343C11E6C}"/>
                </a:ext>
              </a:extLst>
            </p:cNvPr>
            <p:cNvSpPr/>
            <p:nvPr/>
          </p:nvSpPr>
          <p:spPr>
            <a:xfrm>
              <a:off x="6101080" y="1862103"/>
              <a:ext cx="457200" cy="4571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221598-FDB9-43E1-922C-23A52258FC9C}"/>
                </a:ext>
              </a:extLst>
            </p:cNvPr>
            <p:cNvCxnSpPr>
              <a:stCxn id="75" idx="0"/>
              <a:endCxn id="85" idx="4"/>
            </p:cNvCxnSpPr>
            <p:nvPr/>
          </p:nvCxnSpPr>
          <p:spPr>
            <a:xfrm flipV="1">
              <a:off x="5402580" y="2319235"/>
              <a:ext cx="927100" cy="10475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C765A5C-FEC0-4E5C-BFC7-C3FD0F041873}"/>
                </a:ext>
              </a:extLst>
            </p:cNvPr>
            <p:cNvCxnSpPr>
              <a:stCxn id="66" idx="0"/>
              <a:endCxn id="85" idx="4"/>
            </p:cNvCxnSpPr>
            <p:nvPr/>
          </p:nvCxnSpPr>
          <p:spPr>
            <a:xfrm flipH="1" flipV="1">
              <a:off x="6329680" y="2319235"/>
              <a:ext cx="571500" cy="3666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578" name="TextBox 91">
              <a:extLst>
                <a:ext uri="{FF2B5EF4-FFF2-40B4-BE49-F238E27FC236}">
                  <a16:creationId xmlns:a16="http://schemas.microsoft.com/office/drawing/2014/main" id="{1EA5B4F1-7E79-4E3C-BDEF-49AB81EB2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180" y="190020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000"/>
                <a:t>1</a:t>
              </a:r>
              <a:r>
                <a:rPr lang="el-GR" altLang="el-GR" sz="1000"/>
                <a:t>.</a:t>
              </a:r>
              <a:r>
                <a:rPr lang="en-US" altLang="el-GR" sz="1000"/>
                <a:t>0</a:t>
              </a:r>
              <a:r>
                <a:rPr lang="el-GR" altLang="el-GR" sz="1000"/>
                <a:t>0</a:t>
              </a:r>
            </a:p>
          </p:txBody>
        </p:sp>
        <p:sp>
          <p:nvSpPr>
            <p:cNvPr id="107579" name="TextBox 4">
              <a:extLst>
                <a:ext uri="{FF2B5EF4-FFF2-40B4-BE49-F238E27FC236}">
                  <a16:creationId xmlns:a16="http://schemas.microsoft.com/office/drawing/2014/main" id="{1B224ECC-0408-4BF2-B2C8-B54FDD0F9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980" y="4154413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0</a:t>
              </a:r>
              <a:endParaRPr lang="el-GR" altLang="el-GR" sz="1400"/>
            </a:p>
          </p:txBody>
        </p:sp>
        <p:sp>
          <p:nvSpPr>
            <p:cNvPr id="107580" name="TextBox 54">
              <a:extLst>
                <a:ext uri="{FF2B5EF4-FFF2-40B4-BE49-F238E27FC236}">
                  <a16:creationId xmlns:a16="http://schemas.microsoft.com/office/drawing/2014/main" id="{D8E24DE5-23C1-49CF-8C42-0EDCBD490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980" y="4677795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0</a:t>
              </a:r>
              <a:endParaRPr lang="el-GR" altLang="el-GR" sz="1400"/>
            </a:p>
          </p:txBody>
        </p:sp>
        <p:sp>
          <p:nvSpPr>
            <p:cNvPr id="107581" name="TextBox 59">
              <a:extLst>
                <a:ext uri="{FF2B5EF4-FFF2-40B4-BE49-F238E27FC236}">
                  <a16:creationId xmlns:a16="http://schemas.microsoft.com/office/drawing/2014/main" id="{AD95F6E7-6250-4D1F-8AF8-11F4953C5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130" y="4700007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1</a:t>
              </a:r>
              <a:endParaRPr lang="el-GR" altLang="el-GR" sz="1400"/>
            </a:p>
          </p:txBody>
        </p:sp>
        <p:sp>
          <p:nvSpPr>
            <p:cNvPr id="107582" name="TextBox 61">
              <a:extLst>
                <a:ext uri="{FF2B5EF4-FFF2-40B4-BE49-F238E27FC236}">
                  <a16:creationId xmlns:a16="http://schemas.microsoft.com/office/drawing/2014/main" id="{31E12315-1145-4241-B0DB-50C0FAB8E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930" y="4677797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0</a:t>
              </a:r>
              <a:endParaRPr lang="el-GR" altLang="el-GR" sz="1400"/>
            </a:p>
          </p:txBody>
        </p:sp>
        <p:sp>
          <p:nvSpPr>
            <p:cNvPr id="107583" name="TextBox 62">
              <a:extLst>
                <a:ext uri="{FF2B5EF4-FFF2-40B4-BE49-F238E27FC236}">
                  <a16:creationId xmlns:a16="http://schemas.microsoft.com/office/drawing/2014/main" id="{CAA394EE-9A87-497B-93F3-E7246A059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7080" y="4700009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1</a:t>
              </a:r>
              <a:endParaRPr lang="el-GR" altLang="el-GR" sz="1400"/>
            </a:p>
          </p:txBody>
        </p:sp>
        <p:sp>
          <p:nvSpPr>
            <p:cNvPr id="107584" name="TextBox 64">
              <a:extLst>
                <a:ext uri="{FF2B5EF4-FFF2-40B4-BE49-F238E27FC236}">
                  <a16:creationId xmlns:a16="http://schemas.microsoft.com/office/drawing/2014/main" id="{DA9191B3-A14A-46E7-9273-99193B8C1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050" y="3839597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0</a:t>
              </a:r>
              <a:endParaRPr lang="el-GR" altLang="el-GR" sz="1400"/>
            </a:p>
          </p:txBody>
        </p:sp>
        <p:sp>
          <p:nvSpPr>
            <p:cNvPr id="107585" name="TextBox 67">
              <a:extLst>
                <a:ext uri="{FF2B5EF4-FFF2-40B4-BE49-F238E27FC236}">
                  <a16:creationId xmlns:a16="http://schemas.microsoft.com/office/drawing/2014/main" id="{64FECDC4-CA36-4B44-9D06-AB410D72A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3861809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1</a:t>
              </a:r>
              <a:endParaRPr lang="el-GR" altLang="el-GR" sz="1400"/>
            </a:p>
          </p:txBody>
        </p:sp>
        <p:sp>
          <p:nvSpPr>
            <p:cNvPr id="107586" name="TextBox 68">
              <a:extLst>
                <a:ext uri="{FF2B5EF4-FFF2-40B4-BE49-F238E27FC236}">
                  <a16:creationId xmlns:a16="http://schemas.microsoft.com/office/drawing/2014/main" id="{69D7BA50-C277-4C7B-AF65-21CA4CB25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186" y="3148761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0</a:t>
              </a:r>
              <a:endParaRPr lang="el-GR" altLang="el-GR" sz="1400"/>
            </a:p>
          </p:txBody>
        </p:sp>
        <p:sp>
          <p:nvSpPr>
            <p:cNvPr id="107587" name="TextBox 70">
              <a:extLst>
                <a:ext uri="{FF2B5EF4-FFF2-40B4-BE49-F238E27FC236}">
                  <a16:creationId xmlns:a16="http://schemas.microsoft.com/office/drawing/2014/main" id="{1399F070-55A1-4023-B9A6-0BB2D257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9043" y="2978959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1</a:t>
              </a:r>
              <a:endParaRPr lang="el-GR" altLang="el-GR" sz="1400"/>
            </a:p>
          </p:txBody>
        </p:sp>
        <p:sp>
          <p:nvSpPr>
            <p:cNvPr id="107588" name="TextBox 71">
              <a:extLst>
                <a:ext uri="{FF2B5EF4-FFF2-40B4-BE49-F238E27FC236}">
                  <a16:creationId xmlns:a16="http://schemas.microsoft.com/office/drawing/2014/main" id="{F30218CF-8246-4CF1-92BE-570C2B0D6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050" y="2209800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0</a:t>
              </a:r>
              <a:endParaRPr lang="el-GR" altLang="el-GR" sz="1400"/>
            </a:p>
          </p:txBody>
        </p:sp>
        <p:sp>
          <p:nvSpPr>
            <p:cNvPr id="107589" name="TextBox 73">
              <a:extLst>
                <a:ext uri="{FF2B5EF4-FFF2-40B4-BE49-F238E27FC236}">
                  <a16:creationId xmlns:a16="http://schemas.microsoft.com/office/drawing/2014/main" id="{35878C63-D1F5-4061-B19B-9ADC4998A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2232012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1</a:t>
              </a:r>
              <a:endParaRPr lang="el-GR" altLang="el-GR" sz="1400"/>
            </a:p>
          </p:txBody>
        </p:sp>
        <p:sp>
          <p:nvSpPr>
            <p:cNvPr id="107590" name="TextBox 76">
              <a:extLst>
                <a:ext uri="{FF2B5EF4-FFF2-40B4-BE49-F238E27FC236}">
                  <a16:creationId xmlns:a16="http://schemas.microsoft.com/office/drawing/2014/main" id="{1E72DB0D-A1C6-4244-8079-3AC3967AE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7530" y="3694860"/>
              <a:ext cx="228600" cy="3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l-GR" sz="1400"/>
                <a:t>1</a:t>
              </a:r>
              <a:endParaRPr lang="el-GR" altLang="el-GR" sz="1400"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Τίτλος 1">
            <a:extLst>
              <a:ext uri="{FF2B5EF4-FFF2-40B4-BE49-F238E27FC236}">
                <a16:creationId xmlns:a16="http://schemas.microsoft.com/office/drawing/2014/main" id="{CAC40BE0-9CA1-4B04-B0F8-95556EDDDF5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l-GR" dirty="0"/>
              <a:t>Π</a:t>
            </a:r>
            <a:r>
              <a:rPr lang="el-GR" dirty="0">
                <a:cs typeface="Arial" charset="0"/>
              </a:rPr>
              <a:t>αράδειγμα</a:t>
            </a:r>
            <a:r>
              <a:rPr lang="en-GB" dirty="0"/>
              <a:t> </a:t>
            </a:r>
            <a:r>
              <a:rPr lang="el-GR" dirty="0"/>
              <a:t>κωδικοποίησης </a:t>
            </a:r>
            <a:r>
              <a:rPr lang="en-US" dirty="0"/>
              <a:t>Huffman (</a:t>
            </a:r>
            <a:r>
              <a:rPr lang="el-GR" dirty="0"/>
              <a:t>2</a:t>
            </a:r>
            <a:r>
              <a:rPr lang="en-US" dirty="0"/>
              <a:t>/2)</a:t>
            </a:r>
            <a:endParaRPr lang="el-GR" dirty="0"/>
          </a:p>
        </p:txBody>
      </p:sp>
      <p:sp>
        <p:nvSpPr>
          <p:cNvPr id="24579" name="Θέση αριθμού διαφάνειας 3">
            <a:extLst>
              <a:ext uri="{FF2B5EF4-FFF2-40B4-BE49-F238E27FC236}">
                <a16:creationId xmlns:a16="http://schemas.microsoft.com/office/drawing/2014/main" id="{049F83C1-C001-46F5-9C25-86C5703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0D85CD43-FB0F-4530-B609-24DD20FAA42D}" type="slidenum">
              <a:rPr lang="el-GR" altLang="el-GR" sz="1000" u="none">
                <a:latin typeface="Arial Unicode MS" pitchFamily="34" charset="-128"/>
              </a:rPr>
              <a:pPr/>
              <a:t>99</a:t>
            </a:fld>
            <a:endParaRPr lang="el-GR" altLang="el-GR" sz="1000" u="none">
              <a:latin typeface="Arial Unicode MS" pitchFamily="34" charset="-128"/>
            </a:endParaRPr>
          </a:p>
        </p:txBody>
      </p:sp>
      <p:graphicFrame>
        <p:nvGraphicFramePr>
          <p:cNvPr id="2" name="Table 1" descr="Αποτελέσματα του αλγόριθμου κωδικοποίησης Huffman" title="Παραλλαγές κωδικοποίησης  Huffman">
            <a:extLst>
              <a:ext uri="{FF2B5EF4-FFF2-40B4-BE49-F238E27FC236}">
                <a16:creationId xmlns:a16="http://schemas.microsoft.com/office/drawing/2014/main" id="{1E0D6B2D-A842-4885-AE66-93409113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10540"/>
              </p:ext>
            </p:extLst>
          </p:nvPr>
        </p:nvGraphicFramePr>
        <p:xfrm>
          <a:off x="1600200" y="2082801"/>
          <a:ext cx="8534400" cy="38814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76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/>
                        <a:t>Σύμβολο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/>
                        <a:t>Πιθανότητα εμφάνισης </a:t>
                      </a:r>
                      <a:r>
                        <a:rPr lang="en-US" sz="1800" dirty="0"/>
                        <a:t>p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/>
                        <a:t>Δυαδικός κωδικός </a:t>
                      </a:r>
                      <a:r>
                        <a:rPr lang="en-US" sz="1800" dirty="0"/>
                        <a:t>Huffman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/>
                        <a:t>Πλήθος ψηφίων στον κωδικό, Ν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/>
                        <a:t>Ν*</a:t>
                      </a:r>
                      <a:r>
                        <a:rPr lang="en-US" sz="1800" dirty="0"/>
                        <a:t>p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0.30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0.60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0.40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0.15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0.45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0.15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0.45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0.10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0.30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0.05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0111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0.05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1111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  <a:endParaRPr lang="el-GR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2.60</a:t>
                      </a:r>
                      <a:endParaRPr lang="el-GR" sz="1800" b="1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4775</Words>
  <Application>Microsoft Office PowerPoint</Application>
  <PresentationFormat>Widescreen</PresentationFormat>
  <Paragraphs>782</Paragraphs>
  <Slides>113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1" baseType="lpstr">
      <vt:lpstr>Arial</vt:lpstr>
      <vt:lpstr>Arial Unicode MS</vt:lpstr>
      <vt:lpstr>Calibri</vt:lpstr>
      <vt:lpstr>Calibri Light</vt:lpstr>
      <vt:lpstr>Century Gothic</vt:lpstr>
      <vt:lpstr>Times</vt:lpstr>
      <vt:lpstr>Times New Roman</vt:lpstr>
      <vt:lpstr>Office Theme</vt:lpstr>
      <vt:lpstr>Κεφάλαιο 1: Αποθήκευση δεδομένων</vt:lpstr>
      <vt:lpstr>Κεφάλαιο 1:  Αποθήκευση δεδομένων</vt:lpstr>
      <vt:lpstr>Κεφάλαιο 1:  Αποθήκευση δεδομένων (συνέχεια)</vt:lpstr>
      <vt:lpstr>Μπιτ και Σχήματα Μπιτ</vt:lpstr>
      <vt:lpstr>Λογικές Πράξεις</vt:lpstr>
      <vt:lpstr>Σχήμα 1.1  Οι λογικές πράξεις της σύζευξης (AND), της διάζευξης (OR), και της αποκλειστικής διάζευξης (XOR) </vt:lpstr>
      <vt:lpstr>Πύλες</vt:lpstr>
      <vt:lpstr>Σχήμα 1.2  Σχηματική αναπαράσταση των πυλών AND, OR, XOR, και NOT, καθώς και των τιμών εισόδου και εξόδου τους </vt:lpstr>
      <vt:lpstr>Δισταθή κυκλώματα</vt:lpstr>
      <vt:lpstr>Σχήμα 1.3  Ένα απλό δισταθές κύκλωμα</vt:lpstr>
      <vt:lpstr>Σχήμα 1.4  Ορισμός της εξόδου ενός δισταθούς κυκλώματος σε 1</vt:lpstr>
      <vt:lpstr>Σχήμα 1.5  Ένας άλλος τρόπος  κατασκευής δισταθούς κυκλώματος </vt:lpstr>
      <vt:lpstr>Δεκαεξαδικός συμβολισμός </vt:lpstr>
      <vt:lpstr>Σχήμα 1.6  Το δεκαεξαδικό σύστημα κωδικοποίησης </vt:lpstr>
      <vt:lpstr>Κελιά Κύριας Μνήμης</vt:lpstr>
      <vt:lpstr>Σχήμα 1.7  Η οργάνωση ενός κελιού μνήμης με μέγεθος 1 μπάιτ </vt:lpstr>
      <vt:lpstr>Διευθύνσεις Κύριας Μνήμης</vt:lpstr>
      <vt:lpstr>Σχήμα 1.8  Κελιά μνήμης διατεταγμένα με βάση τη διεύθυνση </vt:lpstr>
      <vt:lpstr>Ορολογία Μνήμης</vt:lpstr>
      <vt:lpstr>Μέτρηση Χωρητικότητας Μνήμης</vt:lpstr>
      <vt:lpstr>Αποθηκευτικά Μέσα</vt:lpstr>
      <vt:lpstr>Συστήματα Αποθήκευσης</vt:lpstr>
      <vt:lpstr>Σχήμα 1.9  Σύστημα αποθήκευσης δίσκου</vt:lpstr>
      <vt:lpstr>Σχήμα 1.10  Μηχανισμός αποθήκευσης μαγνητικής ταινίας </vt:lpstr>
      <vt:lpstr>ΤΕΧΝΟΛΟΓΙΑ CD &amp; DVD</vt:lpstr>
      <vt:lpstr>Τι είναι </vt:lpstr>
      <vt:lpstr>CD</vt:lpstr>
      <vt:lpstr>Φυσική Δομή </vt:lpstr>
      <vt:lpstr>Μορφή Δεδομένων στο CD </vt:lpstr>
      <vt:lpstr>PowerPoint Presentation</vt:lpstr>
      <vt:lpstr>Aποθήκευση Δεδομένων και Xωρητικότητα </vt:lpstr>
      <vt:lpstr>Mode 1 &amp; Mode 2</vt:lpstr>
      <vt:lpstr>Χωρητικότητα CD</vt:lpstr>
      <vt:lpstr>CD-Audio (Κόκκινο Βιβλίο) &amp; CD-ROM (Κίτρινο Βιβλίο)</vt:lpstr>
      <vt:lpstr>Ταχύτητα Περιστροφής (CAV &amp; CLV) </vt:lpstr>
      <vt:lpstr>CD-R</vt:lpstr>
      <vt:lpstr>CD-RW</vt:lpstr>
      <vt:lpstr>Η τεχνολογία αλλαγής φάσης (phase change) </vt:lpstr>
      <vt:lpstr>DVD</vt:lpstr>
      <vt:lpstr>Χαρακτηριστικά του δίσκου DVD </vt:lpstr>
      <vt:lpstr>Χωρητικότητα DVD </vt:lpstr>
      <vt:lpstr>Αύξηση πυκνότητας εγγραφής πληροφορίας</vt:lpstr>
      <vt:lpstr>Αύξηση επιστρώσεων </vt:lpstr>
      <vt:lpstr>Συνδυασμοί πλευρών &amp; επιστρώσεων</vt:lpstr>
      <vt:lpstr>Μορφοποιήσεις χρήσης DVD </vt:lpstr>
      <vt:lpstr>Πλατφόρμες (επαν-) εγγράψιμου DVD</vt:lpstr>
      <vt:lpstr>Blue-Ray και HD-DVD </vt:lpstr>
      <vt:lpstr>Blue-Ray και HD-DVD </vt:lpstr>
      <vt:lpstr>Blu-Ray και HD-DVD </vt:lpstr>
      <vt:lpstr>Αρχεία</vt:lpstr>
      <vt:lpstr>Σχήμα 1.12  Λογικές και φυσικές εγγραφές ενός δίσκου </vt:lpstr>
      <vt:lpstr>Αναπαράσταση Κειμένου</vt:lpstr>
      <vt:lpstr>Σχήμα 1.13  Το μήνυμα “Hello.” σε κώδικα ASCII </vt:lpstr>
      <vt:lpstr>Αναπαράσταση Αριθμητικών Τιμών</vt:lpstr>
      <vt:lpstr>Αναπαράσταση Εικόνων</vt:lpstr>
      <vt:lpstr>Αναπαράσταση Ήχου</vt:lpstr>
      <vt:lpstr>Σχήμα 1.14  Το ηχητικό κύμα που αναπαρίσταται από την ακολουθία 0 – 1,5 – 2,0 – 1,5 – 2,0 – 3,0 – 4,0 – 3,0 – 0 </vt:lpstr>
      <vt:lpstr>Το Δυαδικό Σύστημα</vt:lpstr>
      <vt:lpstr>Σχήμα 1.15  Το δεκαδικό και το δυαδικό σύστημα </vt:lpstr>
      <vt:lpstr>Σχήμα 1.16  Αποκωδικοποίηση της δυαδικής αναπαράστασης 100101 </vt:lpstr>
      <vt:lpstr>Σχήμα 1.17  Ένας αλγόριθμος για την εύρεση της δυαδικής αναπαράστασης  ενός θετικού ακέραιου </vt:lpstr>
      <vt:lpstr>Σχήμα 1.18  Η εφαρμογή του αλγορίθμου του Σχήματος 1.17 για τον υπολογισμό της δυαδικής αναπαράστασης της τιμής 13 </vt:lpstr>
      <vt:lpstr>Σχήμα 1.19  Οι κανόνες της δυαδικής πρόσθεσης </vt:lpstr>
      <vt:lpstr>Σχήμα 1.20  Αποκωδικοποίηση της δυαδικής αναπαράστασης 101,101 </vt:lpstr>
      <vt:lpstr>Αποθήκευση Ακεραίων</vt:lpstr>
      <vt:lpstr>Σχήμα 1.21  Συστήματα συμπληρώματος ως προς δύο </vt:lpstr>
      <vt:lpstr>Σχήμα 1.22  Κωδικοποίηση της τιμής –6 σε σύστημα συμπληρώματος ως προς δύο με τη χρήση τεσσάρων μπιτ </vt:lpstr>
      <vt:lpstr>Σχήμα 1.23  Προβλήματα πρόσθεσης σε σύστημα συμπληρώματος ως προς δύο </vt:lpstr>
      <vt:lpstr>Σχήμα 1.24  Πίνακας μετατροπής υπέρβασης κατά οκτώ </vt:lpstr>
      <vt:lpstr>Σχήμα 1.25  Ένα σύστημα συμβολισμού υπέρβασης που χρησιμοποιεί σχήματα των τριών μπιτ</vt:lpstr>
      <vt:lpstr>Αποθήκευση Κλασμάτων</vt:lpstr>
      <vt:lpstr>Σχήμα 1.26  Συστατικά στοιχεία συμβολισμού κινητής υποδιαστολής </vt:lpstr>
      <vt:lpstr>Σχήμα 1.27  Κωδικοποίηση της τιμής 2 5⁄8</vt:lpstr>
      <vt:lpstr>Παραδείγματα</vt:lpstr>
      <vt:lpstr>Παραδείγματα</vt:lpstr>
      <vt:lpstr>Συμπίεση Δεδομένων</vt:lpstr>
      <vt:lpstr>Τι είναι η συμπίεση</vt:lpstr>
      <vt:lpstr>Γιατί χρειαζόμαστε τη συμπίεση στα πολυμέσα;</vt:lpstr>
      <vt:lpstr>Ασυμπίεστα Δεδομένα - Παράδειγμα</vt:lpstr>
      <vt:lpstr>Που βασίζεται η συμπίεση πληροφορίας πολυμέσων</vt:lpstr>
      <vt:lpstr>Βασικές έννοιες που σχετίζονται με την συμπίεση</vt:lpstr>
      <vt:lpstr>Αλγόριθμος Συμπίεσης &amp;  Συμπιεστής ή σχήμα συμπίεσης (compressor)</vt:lpstr>
      <vt:lpstr>Λόγος συμπίεσης (compression ratio)</vt:lpstr>
      <vt:lpstr>Ρυθμός συμπίεσης (compression rate)</vt:lpstr>
      <vt:lpstr>Μέθοδοι Συμπίεσης </vt:lpstr>
      <vt:lpstr>Βασικές Μέθοδοι Συμπίεσης</vt:lpstr>
      <vt:lpstr>Απωλεστική (lossy) &amp; μη απωλεστική (lossless) συμπίεση</vt:lpstr>
      <vt:lpstr>Μη απωλεστική συμπίεση </vt:lpstr>
      <vt:lpstr>Απωλεστική συμπίεση </vt:lpstr>
      <vt:lpstr>Κωδικοποίηση Εντροπίας</vt:lpstr>
      <vt:lpstr>Κωδικοποίηση Εντροπίας</vt:lpstr>
      <vt:lpstr>Κωδικοποίηση RLE Run Length Encoding</vt:lpstr>
      <vt:lpstr>Παράδειγμα συμπίεσης RLE</vt:lpstr>
      <vt:lpstr>Παραλλαγές συμπίεσης RLE</vt:lpstr>
      <vt:lpstr>Κωδικοποίηση Αντικατάστασης Προτύπων (LZW)</vt:lpstr>
      <vt:lpstr>Παράδειγμα συμπίεσης LZW</vt:lpstr>
      <vt:lpstr>Κωδικοποίηση Huffman</vt:lpstr>
      <vt:lpstr>Παράδειγμα κωδικοποίησης Huffman (1/2)</vt:lpstr>
      <vt:lpstr>Παράδειγμα κωδικοποίησης Huffman (2/2)</vt:lpstr>
      <vt:lpstr>Κωδικοποίηση πηγής </vt:lpstr>
      <vt:lpstr>Κωδικοποίηση Πηγής </vt:lpstr>
      <vt:lpstr>Διαφορική κωδικοποίηση</vt:lpstr>
      <vt:lpstr>Μετασχηματισμός σήματος στο πεδίο συχνοτήτων</vt:lpstr>
      <vt:lpstr>Συμπίεση Εικόνων</vt:lpstr>
      <vt:lpstr>Συμπίεση Ήχου και Βίντεο</vt:lpstr>
      <vt:lpstr>Σφάλματα Επικοινωνίας</vt:lpstr>
      <vt:lpstr>Κώδικες Ανίχνευσης Σφαλμάτων</vt:lpstr>
      <vt:lpstr>Κώδικας Hamming</vt:lpstr>
      <vt:lpstr>Κώδικας Hamming</vt:lpstr>
      <vt:lpstr>Κώδικας Hamming</vt:lpstr>
      <vt:lpstr>Σχήμα 1.28  Οι κωδικοί ASCII των γραμμάτων A και F ρυθμισμένοι για περιττή ισοτιμία </vt:lpstr>
      <vt:lpstr>Σχήμα 1.29  Κώδικας διόρθωσης σφαλμάτων </vt:lpstr>
      <vt:lpstr>Σχήμα 1.30  Αποκωδικοποίηση του σχήματος 010100 με χρήση του κώδικα του Σχήματος 1.29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Κεφάλαιο 1: Αποθήκευση δεδομένων</dc:title>
  <dc:creator>Reviewer</dc:creator>
  <cp:lastModifiedBy>Reviewer</cp:lastModifiedBy>
  <cp:revision>4</cp:revision>
  <dcterms:created xsi:type="dcterms:W3CDTF">2020-10-12T11:14:58Z</dcterms:created>
  <dcterms:modified xsi:type="dcterms:W3CDTF">2020-10-13T09:40:32Z</dcterms:modified>
</cp:coreProperties>
</file>