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8"/>
  </p:notesMasterIdLst>
  <p:handoutMasterIdLst>
    <p:handoutMasterId r:id="rId79"/>
  </p:handoutMasterIdLst>
  <p:sldIdLst>
    <p:sldId id="465" r:id="rId2"/>
    <p:sldId id="468" r:id="rId3"/>
    <p:sldId id="469" r:id="rId4"/>
    <p:sldId id="471" r:id="rId5"/>
    <p:sldId id="511" r:id="rId6"/>
    <p:sldId id="472" r:id="rId7"/>
    <p:sldId id="473" r:id="rId8"/>
    <p:sldId id="510" r:id="rId9"/>
    <p:sldId id="470" r:id="rId10"/>
    <p:sldId id="509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545" r:id="rId24"/>
    <p:sldId id="544" r:id="rId25"/>
    <p:sldId id="486" r:id="rId26"/>
    <p:sldId id="487" r:id="rId27"/>
    <p:sldId id="512" r:id="rId28"/>
    <p:sldId id="513" r:id="rId29"/>
    <p:sldId id="514" r:id="rId30"/>
    <p:sldId id="515" r:id="rId31"/>
    <p:sldId id="488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46" r:id="rId45"/>
    <p:sldId id="547" r:id="rId46"/>
    <p:sldId id="489" r:id="rId47"/>
    <p:sldId id="490" r:id="rId48"/>
    <p:sldId id="491" r:id="rId49"/>
    <p:sldId id="492" r:id="rId50"/>
    <p:sldId id="493" r:id="rId51"/>
    <p:sldId id="516" r:id="rId52"/>
    <p:sldId id="517" r:id="rId53"/>
    <p:sldId id="518" r:id="rId54"/>
    <p:sldId id="519" r:id="rId55"/>
    <p:sldId id="520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33" r:id="rId65"/>
    <p:sldId id="534" r:id="rId66"/>
    <p:sldId id="535" r:id="rId67"/>
    <p:sldId id="536" r:id="rId68"/>
    <p:sldId id="537" r:id="rId69"/>
    <p:sldId id="538" r:id="rId70"/>
    <p:sldId id="543" r:id="rId71"/>
    <p:sldId id="502" r:id="rId72"/>
    <p:sldId id="503" r:id="rId73"/>
    <p:sldId id="504" r:id="rId74"/>
    <p:sldId id="505" r:id="rId75"/>
    <p:sldId id="506" r:id="rId76"/>
    <p:sldId id="507" r:id="rId77"/>
  </p:sldIdLst>
  <p:sldSz cx="9144000" cy="6858000" type="screen4x3"/>
  <p:notesSz cx="6781800" cy="9926638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33CC33"/>
    <a:srgbClr val="FF0000"/>
    <a:srgbClr val="FFE4C9"/>
    <a:srgbClr val="FFDAB5"/>
    <a:srgbClr val="3333CC"/>
    <a:srgbClr val="FFC08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94418" autoAdjust="0"/>
  </p:normalViewPr>
  <p:slideViewPr>
    <p:cSldViewPr>
      <p:cViewPr varScale="1">
        <p:scale>
          <a:sx n="82" d="100"/>
          <a:sy n="82" d="100"/>
        </p:scale>
        <p:origin x="13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78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94B1729-FD9B-47E7-9460-31A431ABD6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l" defTabSz="919163">
              <a:defRPr sz="1200" b="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154E1410-9EE4-4C36-A69C-E3D6FADDA9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r" defTabSz="919163">
              <a:defRPr sz="1200" b="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68AA762D-4C76-4E4B-9608-2D734D843D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7D1CF044-9047-416E-A49C-D0C9C272EC0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/>
            </a:lvl1pPr>
          </a:lstStyle>
          <a:p>
            <a:fld id="{6EC5F87D-FD8D-46DB-8917-E427BDCD8613}" type="slidenum">
              <a:rPr lang="el-GR" altLang="el-GR"/>
              <a:pPr/>
              <a:t>‹#›</a:t>
            </a:fld>
            <a:endParaRPr lang="el-GR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C6CD1393-6523-41D2-9F52-CCE1F07927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2D2E27D6-D417-4C7C-B5D0-AA43703404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85E4934F-1AA4-441A-924B-BD5C1AAFA90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1029">
            <a:extLst>
              <a:ext uri="{FF2B5EF4-FFF2-40B4-BE49-F238E27FC236}">
                <a16:creationId xmlns:a16="http://schemas.microsoft.com/office/drawing/2014/main" id="{00C10E5E-2C8A-4778-AD61-A68B3F3627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3014" name="Rectangle 1030">
            <a:extLst>
              <a:ext uri="{FF2B5EF4-FFF2-40B4-BE49-F238E27FC236}">
                <a16:creationId xmlns:a16="http://schemas.microsoft.com/office/drawing/2014/main" id="{3D3D058F-0B42-4ABD-ADF3-65F8211119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3015" name="Rectangle 1031">
            <a:extLst>
              <a:ext uri="{FF2B5EF4-FFF2-40B4-BE49-F238E27FC236}">
                <a16:creationId xmlns:a16="http://schemas.microsoft.com/office/drawing/2014/main" id="{F7CB1F7E-1DF2-4E20-B303-D44885937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fld id="{11BED5D4-F487-40F2-A5CD-3EEE6695059C}" type="slidenum">
              <a:rPr lang="el-GR" altLang="el-GR"/>
              <a:pPr/>
              <a:t>‹#›</a:t>
            </a:fld>
            <a:endParaRPr lang="el-GR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itle_bar">
            <a:extLst>
              <a:ext uri="{FF2B5EF4-FFF2-40B4-BE49-F238E27FC236}">
                <a16:creationId xmlns:a16="http://schemas.microsoft.com/office/drawing/2014/main" id="{16DF7347-10B9-46A1-BBEC-740B3FB4F75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087688"/>
            <a:ext cx="8101012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5">
            <a:extLst>
              <a:ext uri="{FF2B5EF4-FFF2-40B4-BE49-F238E27FC236}">
                <a16:creationId xmlns:a16="http://schemas.microsoft.com/office/drawing/2014/main" id="{1BBD4E30-6992-4CBF-BD10-6441BC7FB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381000"/>
            <a:ext cx="0" cy="2773363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1E662F85-DE87-409E-8531-0243CB357C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3124200"/>
            <a:ext cx="19050" cy="34004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D4861A04-3163-4825-B4A0-90285FBD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304800" cy="10287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l-GR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A2B2BA2-675E-47D9-B880-59052D595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6858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l-GR"/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22B2A0F0-BFFB-4CA3-9E25-98D429D74E8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6400800"/>
            <a:ext cx="2933700" cy="25400"/>
            <a:chOff x="4128" y="3924"/>
            <a:chExt cx="1848" cy="16"/>
          </a:xfrm>
        </p:grpSpPr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CA61AEEB-E7C5-4AF9-911C-72F80CA73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1" name="Oval 23">
              <a:extLst>
                <a:ext uri="{FF2B5EF4-FFF2-40B4-BE49-F238E27FC236}">
                  <a16:creationId xmlns:a16="http://schemas.microsoft.com/office/drawing/2014/main" id="{F64624BC-F3A9-4684-8C85-755F7FBA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2" name="Oval 24">
              <a:extLst>
                <a:ext uri="{FF2B5EF4-FFF2-40B4-BE49-F238E27FC236}">
                  <a16:creationId xmlns:a16="http://schemas.microsoft.com/office/drawing/2014/main" id="{99449C67-A1B2-47FA-BDFB-0B93CB7D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A8494791-9007-4E61-9375-62813B1E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9397B222-7C3D-4791-81DA-BE315720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5" name="Oval 27">
              <a:extLst>
                <a:ext uri="{FF2B5EF4-FFF2-40B4-BE49-F238E27FC236}">
                  <a16:creationId xmlns:a16="http://schemas.microsoft.com/office/drawing/2014/main" id="{34E57DDA-2F3A-4590-A4DC-8A3092BA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3CA56C62-17C8-4A6B-B839-9D1873A1B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E04B0757-A86E-4538-8AD7-326051FC8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76EB1851-9387-476E-A36C-EAA0278DF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A7A79A17-F0D6-4C61-B3F6-6F3B4D25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5322AF98-2E21-4B7C-8EFA-C7012B335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1" name="Oval 33">
              <a:extLst>
                <a:ext uri="{FF2B5EF4-FFF2-40B4-BE49-F238E27FC236}">
                  <a16:creationId xmlns:a16="http://schemas.microsoft.com/office/drawing/2014/main" id="{688B6CA4-C9BD-4020-AFCE-794D5D1A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DAFA0A81-FD8F-4533-B55D-CC48CFEF1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BFEC77E8-2157-40CB-A91E-49AEC312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8FAEC259-E951-4DA9-AC1B-4E9EA43F3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5" name="Oval 37">
              <a:extLst>
                <a:ext uri="{FF2B5EF4-FFF2-40B4-BE49-F238E27FC236}">
                  <a16:creationId xmlns:a16="http://schemas.microsoft.com/office/drawing/2014/main" id="{4CCB52E8-9D18-498B-BDED-32A6671AC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6" name="Oval 38">
              <a:extLst>
                <a:ext uri="{FF2B5EF4-FFF2-40B4-BE49-F238E27FC236}">
                  <a16:creationId xmlns:a16="http://schemas.microsoft.com/office/drawing/2014/main" id="{AA7B270D-3DBA-4DC1-8177-970BF5EAA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312E8C9F-C31C-441D-A293-3CF794F9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8" name="Oval 40">
              <a:extLst>
                <a:ext uri="{FF2B5EF4-FFF2-40B4-BE49-F238E27FC236}">
                  <a16:creationId xmlns:a16="http://schemas.microsoft.com/office/drawing/2014/main" id="{379BE480-7DA9-4B33-9462-0DA87D159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29" name="Oval 41">
              <a:extLst>
                <a:ext uri="{FF2B5EF4-FFF2-40B4-BE49-F238E27FC236}">
                  <a16:creationId xmlns:a16="http://schemas.microsoft.com/office/drawing/2014/main" id="{65F61165-EC4B-4B51-97B8-FC2FE5EC6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CDA63942-966D-4D1C-B963-4FC3CC0C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F57F54B3-FA0B-425F-A955-D704B78E7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2" name="Oval 44">
              <a:extLst>
                <a:ext uri="{FF2B5EF4-FFF2-40B4-BE49-F238E27FC236}">
                  <a16:creationId xmlns:a16="http://schemas.microsoft.com/office/drawing/2014/main" id="{513F04A3-9DCE-4BDA-B1C9-1739A18D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3" name="Oval 45">
              <a:extLst>
                <a:ext uri="{FF2B5EF4-FFF2-40B4-BE49-F238E27FC236}">
                  <a16:creationId xmlns:a16="http://schemas.microsoft.com/office/drawing/2014/main" id="{CB5E1527-D359-4887-89C9-CED4A29E1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4" name="Oval 46">
              <a:extLst>
                <a:ext uri="{FF2B5EF4-FFF2-40B4-BE49-F238E27FC236}">
                  <a16:creationId xmlns:a16="http://schemas.microsoft.com/office/drawing/2014/main" id="{8B2CC5A5-8FDA-430A-B6D4-08B0BE44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5" name="Oval 47">
              <a:extLst>
                <a:ext uri="{FF2B5EF4-FFF2-40B4-BE49-F238E27FC236}">
                  <a16:creationId xmlns:a16="http://schemas.microsoft.com/office/drawing/2014/main" id="{58485066-77A4-46BA-974B-DB87FBA2B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6" name="Oval 48">
              <a:extLst>
                <a:ext uri="{FF2B5EF4-FFF2-40B4-BE49-F238E27FC236}">
                  <a16:creationId xmlns:a16="http://schemas.microsoft.com/office/drawing/2014/main" id="{7891563D-2FBA-47A5-81C2-79AC9EF1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7" name="Oval 49">
              <a:extLst>
                <a:ext uri="{FF2B5EF4-FFF2-40B4-BE49-F238E27FC236}">
                  <a16:creationId xmlns:a16="http://schemas.microsoft.com/office/drawing/2014/main" id="{16730C08-B9B8-4DFC-9EED-1B28ED48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8" name="Oval 50">
              <a:extLst>
                <a:ext uri="{FF2B5EF4-FFF2-40B4-BE49-F238E27FC236}">
                  <a16:creationId xmlns:a16="http://schemas.microsoft.com/office/drawing/2014/main" id="{DD636E61-5FAC-4DF5-A374-6EFC29D4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56638C55-5F3A-47B4-AD42-84F2CDED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0" name="Oval 52">
              <a:extLst>
                <a:ext uri="{FF2B5EF4-FFF2-40B4-BE49-F238E27FC236}">
                  <a16:creationId xmlns:a16="http://schemas.microsoft.com/office/drawing/2014/main" id="{5969C284-D4AE-4C32-A8AD-9568FE145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478BAEDF-F2CD-40A9-926A-54DCD436E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2" name="Oval 54">
              <a:extLst>
                <a:ext uri="{FF2B5EF4-FFF2-40B4-BE49-F238E27FC236}">
                  <a16:creationId xmlns:a16="http://schemas.microsoft.com/office/drawing/2014/main" id="{6DEB3EE5-B592-43BC-8CBE-0708EA782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3" name="Oval 55">
              <a:extLst>
                <a:ext uri="{FF2B5EF4-FFF2-40B4-BE49-F238E27FC236}">
                  <a16:creationId xmlns:a16="http://schemas.microsoft.com/office/drawing/2014/main" id="{9AB93864-F9B4-4A1E-B1A1-9853E0D4A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4" name="Oval 56">
              <a:extLst>
                <a:ext uri="{FF2B5EF4-FFF2-40B4-BE49-F238E27FC236}">
                  <a16:creationId xmlns:a16="http://schemas.microsoft.com/office/drawing/2014/main" id="{34CDC1A3-7543-4CEE-B39E-6F887E74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5" name="Oval 57">
              <a:extLst>
                <a:ext uri="{FF2B5EF4-FFF2-40B4-BE49-F238E27FC236}">
                  <a16:creationId xmlns:a16="http://schemas.microsoft.com/office/drawing/2014/main" id="{FB87B9EC-2843-4AA5-9782-37C78AFD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6" name="Oval 58">
              <a:extLst>
                <a:ext uri="{FF2B5EF4-FFF2-40B4-BE49-F238E27FC236}">
                  <a16:creationId xmlns:a16="http://schemas.microsoft.com/office/drawing/2014/main" id="{752BF3BE-E3FC-438E-B57C-556D9AAA7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47" name="Oval 59">
              <a:extLst>
                <a:ext uri="{FF2B5EF4-FFF2-40B4-BE49-F238E27FC236}">
                  <a16:creationId xmlns:a16="http://schemas.microsoft.com/office/drawing/2014/main" id="{D32809A0-A6F6-4511-9A4D-4EFA72A8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</p:grpSp>
      <p:sp>
        <p:nvSpPr>
          <p:cNvPr id="48" name="Rectangle 62">
            <a:extLst>
              <a:ext uri="{FF2B5EF4-FFF2-40B4-BE49-F238E27FC236}">
                <a16:creationId xmlns:a16="http://schemas.microsoft.com/office/drawing/2014/main" id="{51C63C6B-3A84-4E90-B3E6-F5B9FA21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400800"/>
            <a:ext cx="80025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>
            <a:lvl1pPr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l-GR" sz="1200" b="0" i="1"/>
              <a:t>Εισαγωγή στους Υπολογιστές</a:t>
            </a:r>
          </a:p>
        </p:txBody>
      </p:sp>
      <p:sp>
        <p:nvSpPr>
          <p:cNvPr id="49" name="Rectangle 77">
            <a:extLst>
              <a:ext uri="{FF2B5EF4-FFF2-40B4-BE49-F238E27FC236}">
                <a16:creationId xmlns:a16="http://schemas.microsoft.com/office/drawing/2014/main" id="{B3F302F9-A98D-41B4-A88E-479CCD329E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16975" y="6381750"/>
            <a:ext cx="327025" cy="2984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l-GR" sz="1200" i="1"/>
          </a:p>
        </p:txBody>
      </p:sp>
      <p:sp>
        <p:nvSpPr>
          <p:cNvPr id="50" name="Rectangle 78">
            <a:extLst>
              <a:ext uri="{FF2B5EF4-FFF2-40B4-BE49-F238E27FC236}">
                <a16:creationId xmlns:a16="http://schemas.microsoft.com/office/drawing/2014/main" id="{5F9C1EE4-21C7-49FC-9BAD-9F1D23C992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20150" y="6381750"/>
            <a:ext cx="2873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E3D0A161-F985-4374-B3F4-7861F9A8299A}" type="slidenum">
              <a:rPr lang="el-GR" altLang="el-GR" sz="900" b="0">
                <a:latin typeface="Arial" panose="020B0604020202020204" pitchFamily="34" charset="0"/>
              </a:rPr>
              <a:pPr/>
              <a:t>‹#›</a:t>
            </a:fld>
            <a:endParaRPr lang="el-GR" altLang="el-GR" sz="9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447800"/>
            <a:ext cx="7696200" cy="152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l-GR" noProof="0"/>
              <a:t>Click to edit Master title style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7772400" cy="205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 noProof="0"/>
              <a:t>Click to edit Master subtitle style</a:t>
            </a: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59B3FE38-D718-47DD-9733-A4263CC9EA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369D40A1-8DE8-4909-AEF6-374A2A2CE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B2E7E33-FF28-4392-84E7-D27CEE4AA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31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00250" cy="571500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848350" cy="5715000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A97718-7C82-4ED5-8F7E-318A9ED89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464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A0177A5-F8D5-43FB-9F9A-4771E6A178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8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D3C3291-8754-4515-B35D-4FCDAFEAC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36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07DF06D-03C1-45A3-A457-794887890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7AB7B16-6F15-42E0-AE44-6C7132A7B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863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B2F3728-22E1-4D0B-A470-AF8DFF3EE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34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1A10AB1-E861-4A27-80F7-90BBF274F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0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D103FD9-83BF-47D3-A8C1-56A2C6D9D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0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2BC9C7-C2B0-4723-B758-A136659765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76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9">
            <a:extLst>
              <a:ext uri="{FF2B5EF4-FFF2-40B4-BE49-F238E27FC236}">
                <a16:creationId xmlns:a16="http://schemas.microsoft.com/office/drawing/2014/main" id="{3C78516D-FB04-4C1C-9D33-BC3CEB064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990600"/>
            <a:ext cx="19050" cy="5534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pic>
        <p:nvPicPr>
          <p:cNvPr id="1027" name="Picture 15" descr="slide_bar">
            <a:extLst>
              <a:ext uri="{FF2B5EF4-FFF2-40B4-BE49-F238E27FC236}">
                <a16:creationId xmlns:a16="http://schemas.microsoft.com/office/drawing/2014/main" id="{D04D1D9D-1742-4670-B0B0-AF3F124DF566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93113" cy="3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8">
            <a:extLst>
              <a:ext uri="{FF2B5EF4-FFF2-40B4-BE49-F238E27FC236}">
                <a16:creationId xmlns:a16="http://schemas.microsoft.com/office/drawing/2014/main" id="{C44E582D-031C-4D2B-A63A-BB3AB3E5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304800" cy="10287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l-GR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59543FE0-3FB6-4F95-B98D-D268B9BBC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572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Click to edit Master title style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069B41AD-459E-4D24-B72E-CADC0B0DB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Click to edit Master text styles</a:t>
            </a:r>
          </a:p>
          <a:p>
            <a:pPr lvl="1"/>
            <a:r>
              <a:rPr lang="el-GR" altLang="el-GR"/>
              <a:t>Second level</a:t>
            </a:r>
          </a:p>
          <a:p>
            <a:pPr lvl="2"/>
            <a:r>
              <a:rPr lang="el-GR" altLang="el-GR"/>
              <a:t>Third level</a:t>
            </a:r>
          </a:p>
          <a:p>
            <a:pPr lvl="3"/>
            <a:r>
              <a:rPr lang="el-GR" altLang="el-GR"/>
              <a:t>Fourth level</a:t>
            </a:r>
          </a:p>
          <a:p>
            <a:pPr lvl="4"/>
            <a:r>
              <a:rPr lang="el-GR" altLang="el-GR"/>
              <a:t>Fifth level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15B45264-B543-4655-8285-1B2E1777C8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032" name="Rectangle 16">
            <a:extLst>
              <a:ext uri="{FF2B5EF4-FFF2-40B4-BE49-F238E27FC236}">
                <a16:creationId xmlns:a16="http://schemas.microsoft.com/office/drawing/2014/main" id="{BDE57E9E-4889-44A9-94C5-0BF7A63095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6858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l-GR"/>
          </a:p>
        </p:txBody>
      </p:sp>
      <p:grpSp>
        <p:nvGrpSpPr>
          <p:cNvPr id="1033" name="Group 24">
            <a:extLst>
              <a:ext uri="{FF2B5EF4-FFF2-40B4-BE49-F238E27FC236}">
                <a16:creationId xmlns:a16="http://schemas.microsoft.com/office/drawing/2014/main" id="{D0140F70-9A9B-4B72-9985-9039FB18514B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6400800"/>
            <a:ext cx="2933700" cy="25400"/>
            <a:chOff x="4128" y="3924"/>
            <a:chExt cx="1848" cy="16"/>
          </a:xfrm>
        </p:grpSpPr>
        <p:sp>
          <p:nvSpPr>
            <p:cNvPr id="1037" name="Oval 25">
              <a:extLst>
                <a:ext uri="{FF2B5EF4-FFF2-40B4-BE49-F238E27FC236}">
                  <a16:creationId xmlns:a16="http://schemas.microsoft.com/office/drawing/2014/main" id="{33446DB7-12BE-4290-880D-B27044FB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38" name="Oval 26">
              <a:extLst>
                <a:ext uri="{FF2B5EF4-FFF2-40B4-BE49-F238E27FC236}">
                  <a16:creationId xmlns:a16="http://schemas.microsoft.com/office/drawing/2014/main" id="{65E964D1-BCD5-42D5-AA32-BDA7F303E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39" name="Oval 27">
              <a:extLst>
                <a:ext uri="{FF2B5EF4-FFF2-40B4-BE49-F238E27FC236}">
                  <a16:creationId xmlns:a16="http://schemas.microsoft.com/office/drawing/2014/main" id="{73997A3C-DA7F-420A-A75A-5F80DF64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0" name="Oval 28">
              <a:extLst>
                <a:ext uri="{FF2B5EF4-FFF2-40B4-BE49-F238E27FC236}">
                  <a16:creationId xmlns:a16="http://schemas.microsoft.com/office/drawing/2014/main" id="{CEE3551A-E49D-4AB4-8B64-07998165A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1" name="Oval 29">
              <a:extLst>
                <a:ext uri="{FF2B5EF4-FFF2-40B4-BE49-F238E27FC236}">
                  <a16:creationId xmlns:a16="http://schemas.microsoft.com/office/drawing/2014/main" id="{CEC7A850-5FDC-4D03-A3B8-8B39EFAB8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2" name="Oval 30">
              <a:extLst>
                <a:ext uri="{FF2B5EF4-FFF2-40B4-BE49-F238E27FC236}">
                  <a16:creationId xmlns:a16="http://schemas.microsoft.com/office/drawing/2014/main" id="{30CB1ECE-BAAD-462F-A163-83DB033CF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3" name="Oval 31">
              <a:extLst>
                <a:ext uri="{FF2B5EF4-FFF2-40B4-BE49-F238E27FC236}">
                  <a16:creationId xmlns:a16="http://schemas.microsoft.com/office/drawing/2014/main" id="{665A203B-278F-40AD-B0BE-E528842C6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4" name="Oval 32">
              <a:extLst>
                <a:ext uri="{FF2B5EF4-FFF2-40B4-BE49-F238E27FC236}">
                  <a16:creationId xmlns:a16="http://schemas.microsoft.com/office/drawing/2014/main" id="{73B266C4-83DC-4FA4-B344-639314849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5" name="Oval 33">
              <a:extLst>
                <a:ext uri="{FF2B5EF4-FFF2-40B4-BE49-F238E27FC236}">
                  <a16:creationId xmlns:a16="http://schemas.microsoft.com/office/drawing/2014/main" id="{EE9EB088-DF06-446A-9571-721BE9C0C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6" name="Oval 34">
              <a:extLst>
                <a:ext uri="{FF2B5EF4-FFF2-40B4-BE49-F238E27FC236}">
                  <a16:creationId xmlns:a16="http://schemas.microsoft.com/office/drawing/2014/main" id="{78B46F87-75D1-41C9-9DD9-16B89664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7" name="Oval 35">
              <a:extLst>
                <a:ext uri="{FF2B5EF4-FFF2-40B4-BE49-F238E27FC236}">
                  <a16:creationId xmlns:a16="http://schemas.microsoft.com/office/drawing/2014/main" id="{AF729454-22F3-4714-8A59-8BC77FE4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8" name="Oval 36">
              <a:extLst>
                <a:ext uri="{FF2B5EF4-FFF2-40B4-BE49-F238E27FC236}">
                  <a16:creationId xmlns:a16="http://schemas.microsoft.com/office/drawing/2014/main" id="{5CF49643-6182-4122-8ADC-60980326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49" name="Oval 37">
              <a:extLst>
                <a:ext uri="{FF2B5EF4-FFF2-40B4-BE49-F238E27FC236}">
                  <a16:creationId xmlns:a16="http://schemas.microsoft.com/office/drawing/2014/main" id="{640A9219-6401-4608-98EA-756A1A53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0" name="Oval 38">
              <a:extLst>
                <a:ext uri="{FF2B5EF4-FFF2-40B4-BE49-F238E27FC236}">
                  <a16:creationId xmlns:a16="http://schemas.microsoft.com/office/drawing/2014/main" id="{F0025680-FDD0-4C35-B650-12AE2CC6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1" name="Oval 39">
              <a:extLst>
                <a:ext uri="{FF2B5EF4-FFF2-40B4-BE49-F238E27FC236}">
                  <a16:creationId xmlns:a16="http://schemas.microsoft.com/office/drawing/2014/main" id="{1939DA39-9124-4781-9ED0-EEA0D1BA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2" name="Oval 40">
              <a:extLst>
                <a:ext uri="{FF2B5EF4-FFF2-40B4-BE49-F238E27FC236}">
                  <a16:creationId xmlns:a16="http://schemas.microsoft.com/office/drawing/2014/main" id="{4785114E-FFC0-42B7-89FA-3AFBCFBBA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3" name="Oval 41">
              <a:extLst>
                <a:ext uri="{FF2B5EF4-FFF2-40B4-BE49-F238E27FC236}">
                  <a16:creationId xmlns:a16="http://schemas.microsoft.com/office/drawing/2014/main" id="{D257E658-E9FB-47EF-9FB8-FBA2AC19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4" name="Oval 42">
              <a:extLst>
                <a:ext uri="{FF2B5EF4-FFF2-40B4-BE49-F238E27FC236}">
                  <a16:creationId xmlns:a16="http://schemas.microsoft.com/office/drawing/2014/main" id="{82770004-9E7A-4B65-ACCB-44090E7FE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5" name="Oval 43">
              <a:extLst>
                <a:ext uri="{FF2B5EF4-FFF2-40B4-BE49-F238E27FC236}">
                  <a16:creationId xmlns:a16="http://schemas.microsoft.com/office/drawing/2014/main" id="{EF58E219-300D-42DA-9B4A-348441E6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6" name="Oval 44">
              <a:extLst>
                <a:ext uri="{FF2B5EF4-FFF2-40B4-BE49-F238E27FC236}">
                  <a16:creationId xmlns:a16="http://schemas.microsoft.com/office/drawing/2014/main" id="{5C7F61F7-5BF8-4446-94C7-C34EDC773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7" name="Oval 45">
              <a:extLst>
                <a:ext uri="{FF2B5EF4-FFF2-40B4-BE49-F238E27FC236}">
                  <a16:creationId xmlns:a16="http://schemas.microsoft.com/office/drawing/2014/main" id="{846F8CEA-25CA-4560-8514-CAEC77943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8" name="Oval 46">
              <a:extLst>
                <a:ext uri="{FF2B5EF4-FFF2-40B4-BE49-F238E27FC236}">
                  <a16:creationId xmlns:a16="http://schemas.microsoft.com/office/drawing/2014/main" id="{E635AEC9-7BAF-49E9-AF93-9F6BF07C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59" name="Oval 47">
              <a:extLst>
                <a:ext uri="{FF2B5EF4-FFF2-40B4-BE49-F238E27FC236}">
                  <a16:creationId xmlns:a16="http://schemas.microsoft.com/office/drawing/2014/main" id="{94BA5D4F-94F7-496B-A7AC-90DE44E97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0" name="Oval 48">
              <a:extLst>
                <a:ext uri="{FF2B5EF4-FFF2-40B4-BE49-F238E27FC236}">
                  <a16:creationId xmlns:a16="http://schemas.microsoft.com/office/drawing/2014/main" id="{575844C5-1537-4360-911E-C12A176F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1" name="Oval 49">
              <a:extLst>
                <a:ext uri="{FF2B5EF4-FFF2-40B4-BE49-F238E27FC236}">
                  <a16:creationId xmlns:a16="http://schemas.microsoft.com/office/drawing/2014/main" id="{7D36DABF-A6AC-4F02-8F9C-D25B2ECD8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2" name="Oval 50">
              <a:extLst>
                <a:ext uri="{FF2B5EF4-FFF2-40B4-BE49-F238E27FC236}">
                  <a16:creationId xmlns:a16="http://schemas.microsoft.com/office/drawing/2014/main" id="{FCB33F2B-3D27-406C-9077-3382338EA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3" name="Oval 51">
              <a:extLst>
                <a:ext uri="{FF2B5EF4-FFF2-40B4-BE49-F238E27FC236}">
                  <a16:creationId xmlns:a16="http://schemas.microsoft.com/office/drawing/2014/main" id="{3D7329E8-E728-4ADC-9BF1-28CEE6B6A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4" name="Oval 52">
              <a:extLst>
                <a:ext uri="{FF2B5EF4-FFF2-40B4-BE49-F238E27FC236}">
                  <a16:creationId xmlns:a16="http://schemas.microsoft.com/office/drawing/2014/main" id="{5DA9511E-0733-4C66-8612-84B135110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5" name="Oval 53">
              <a:extLst>
                <a:ext uri="{FF2B5EF4-FFF2-40B4-BE49-F238E27FC236}">
                  <a16:creationId xmlns:a16="http://schemas.microsoft.com/office/drawing/2014/main" id="{15F054FA-428E-455A-AD7E-4691CE267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6" name="Oval 54">
              <a:extLst>
                <a:ext uri="{FF2B5EF4-FFF2-40B4-BE49-F238E27FC236}">
                  <a16:creationId xmlns:a16="http://schemas.microsoft.com/office/drawing/2014/main" id="{69B14B3D-3408-4EEC-8AF8-772F230B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7" name="Oval 55">
              <a:extLst>
                <a:ext uri="{FF2B5EF4-FFF2-40B4-BE49-F238E27FC236}">
                  <a16:creationId xmlns:a16="http://schemas.microsoft.com/office/drawing/2014/main" id="{118954C5-9494-4C7C-BFBF-566622CC4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8" name="Oval 56">
              <a:extLst>
                <a:ext uri="{FF2B5EF4-FFF2-40B4-BE49-F238E27FC236}">
                  <a16:creationId xmlns:a16="http://schemas.microsoft.com/office/drawing/2014/main" id="{2CBFD342-2566-4E20-A7DE-CFD44766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69" name="Oval 57">
              <a:extLst>
                <a:ext uri="{FF2B5EF4-FFF2-40B4-BE49-F238E27FC236}">
                  <a16:creationId xmlns:a16="http://schemas.microsoft.com/office/drawing/2014/main" id="{D4FB9077-D3C7-486C-8588-C094EF1C3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70" name="Oval 58">
              <a:extLst>
                <a:ext uri="{FF2B5EF4-FFF2-40B4-BE49-F238E27FC236}">
                  <a16:creationId xmlns:a16="http://schemas.microsoft.com/office/drawing/2014/main" id="{4248100F-EA62-4DF5-A878-C587C60BA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71" name="Oval 59">
              <a:extLst>
                <a:ext uri="{FF2B5EF4-FFF2-40B4-BE49-F238E27FC236}">
                  <a16:creationId xmlns:a16="http://schemas.microsoft.com/office/drawing/2014/main" id="{2652EE9F-C9C8-43CC-B7DB-9F395ED8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72" name="Oval 60">
              <a:extLst>
                <a:ext uri="{FF2B5EF4-FFF2-40B4-BE49-F238E27FC236}">
                  <a16:creationId xmlns:a16="http://schemas.microsoft.com/office/drawing/2014/main" id="{548A745C-7FFB-4292-AD36-ED57435B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73" name="Oval 61">
              <a:extLst>
                <a:ext uri="{FF2B5EF4-FFF2-40B4-BE49-F238E27FC236}">
                  <a16:creationId xmlns:a16="http://schemas.microsoft.com/office/drawing/2014/main" id="{5D60636F-3146-43F7-9592-C5E8C61A7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  <p:sp>
          <p:nvSpPr>
            <p:cNvPr id="1074" name="Oval 62">
              <a:extLst>
                <a:ext uri="{FF2B5EF4-FFF2-40B4-BE49-F238E27FC236}">
                  <a16:creationId xmlns:a16="http://schemas.microsoft.com/office/drawing/2014/main" id="{1BB7DFA5-D831-44C1-A0AB-0E6C13FD7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l-GR"/>
            </a:p>
          </p:txBody>
        </p:sp>
      </p:grpSp>
      <p:sp>
        <p:nvSpPr>
          <p:cNvPr id="1034" name="Rectangle 69">
            <a:extLst>
              <a:ext uri="{FF2B5EF4-FFF2-40B4-BE49-F238E27FC236}">
                <a16:creationId xmlns:a16="http://schemas.microsoft.com/office/drawing/2014/main" id="{552D10CB-2C30-457A-B1EA-959816ABAD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6400800"/>
            <a:ext cx="80025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>
            <a:lvl1pPr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l-GR" sz="1200" b="0" i="1"/>
              <a:t>Εισαγωγή στους Υπολογιστές</a:t>
            </a:r>
          </a:p>
        </p:txBody>
      </p:sp>
      <p:sp>
        <p:nvSpPr>
          <p:cNvPr id="1035" name="Rectangle 71">
            <a:extLst>
              <a:ext uri="{FF2B5EF4-FFF2-40B4-BE49-F238E27FC236}">
                <a16:creationId xmlns:a16="http://schemas.microsoft.com/office/drawing/2014/main" id="{4D3890A9-8F8B-428A-96DE-89182CCCFC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16975" y="6381750"/>
            <a:ext cx="327025" cy="2984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l-GR" sz="1200" i="1"/>
          </a:p>
        </p:txBody>
      </p:sp>
      <p:sp>
        <p:nvSpPr>
          <p:cNvPr id="1036" name="Rectangle 72">
            <a:extLst>
              <a:ext uri="{FF2B5EF4-FFF2-40B4-BE49-F238E27FC236}">
                <a16:creationId xmlns:a16="http://schemas.microsoft.com/office/drawing/2014/main" id="{7EE7BA91-0D02-42D2-A428-05B7C8026B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20150" y="6381750"/>
            <a:ext cx="2873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algn="ctr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97F2F0F8-D5E0-412B-B7BD-E3F2E3E23B3F}" type="slidenum">
              <a:rPr lang="el-GR" altLang="el-GR" sz="900" b="0">
                <a:latin typeface="Arial" panose="020B0604020202020204" pitchFamily="34" charset="0"/>
              </a:rPr>
              <a:pPr/>
              <a:t>‹#›</a:t>
            </a:fld>
            <a:endParaRPr lang="el-GR" altLang="el-GR" sz="9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rgbClr val="8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rgbClr val="8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B74BBAC-9B88-493A-99BB-1DF3B805C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l-GR" altLang="el-GR"/>
              <a:t>Εισαγωγή στους Υπολογιστές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D80B1745-B802-45CB-B699-446E6A18E1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altLang="el-GR"/>
              <a:t>Κεφάλαιο 5: Αλγόριθμοι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0A358DE-D66B-4A2E-8B9D-8C6400767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Πώς περιγράφω τον αλγόριθμο;</a:t>
            </a:r>
            <a:endParaRPr lang="en-US" altLang="el-GR"/>
          </a:p>
        </p:txBody>
      </p:sp>
      <p:sp>
        <p:nvSpPr>
          <p:cNvPr id="14339" name="AutoShape 4">
            <a:extLst>
              <a:ext uri="{FF2B5EF4-FFF2-40B4-BE49-F238E27FC236}">
                <a16:creationId xmlns:a16="http://schemas.microsoft.com/office/drawing/2014/main" id="{C817ED25-F367-4AB2-85A9-2E91E127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125538"/>
            <a:ext cx="914400" cy="395287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el-GR" sz="1600" b="0">
                <a:solidFill>
                  <a:schemeClr val="tx1"/>
                </a:solidFill>
              </a:rPr>
              <a:t>ΑΡΧΗ</a:t>
            </a:r>
          </a:p>
        </p:txBody>
      </p:sp>
      <p:sp>
        <p:nvSpPr>
          <p:cNvPr id="14340" name="AutoShape 5">
            <a:extLst>
              <a:ext uri="{FF2B5EF4-FFF2-40B4-BE49-F238E27FC236}">
                <a16:creationId xmlns:a16="http://schemas.microsoft.com/office/drawing/2014/main" id="{DFC30623-80AB-43B7-8E3B-26E78869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6165850"/>
            <a:ext cx="12954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el-GR" sz="1600" b="0">
                <a:solidFill>
                  <a:schemeClr val="tx1"/>
                </a:solidFill>
              </a:rPr>
              <a:t>ΤΕΛΟΣ</a:t>
            </a:r>
          </a:p>
        </p:txBody>
      </p:sp>
      <p:sp>
        <p:nvSpPr>
          <p:cNvPr id="14341" name="AutoShape 8">
            <a:extLst>
              <a:ext uri="{FF2B5EF4-FFF2-40B4-BE49-F238E27FC236}">
                <a16:creationId xmlns:a16="http://schemas.microsoft.com/office/drawing/2014/main" id="{B09E2703-C368-408A-BFC9-1DEC5BEC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3382963"/>
            <a:ext cx="609600" cy="533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1600" b="0">
                <a:solidFill>
                  <a:schemeClr val="tx1"/>
                </a:solidFill>
              </a:rPr>
              <a:t>i&lt;=n</a:t>
            </a:r>
            <a:endParaRPr lang="el-GR" altLang="el-GR" sz="1600" b="0">
              <a:solidFill>
                <a:schemeClr val="tx1"/>
              </a:solidFill>
            </a:endParaRPr>
          </a:p>
        </p:txBody>
      </p:sp>
      <p:sp>
        <p:nvSpPr>
          <p:cNvPr id="14342" name="Line 9">
            <a:extLst>
              <a:ext uri="{FF2B5EF4-FFF2-40B4-BE49-F238E27FC236}">
                <a16:creationId xmlns:a16="http://schemas.microsoft.com/office/drawing/2014/main" id="{33897009-9E9F-425D-89E3-975C06D24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349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4343" name="Text Box 10">
            <a:extLst>
              <a:ext uri="{FF2B5EF4-FFF2-40B4-BE49-F238E27FC236}">
                <a16:creationId xmlns:a16="http://schemas.microsoft.com/office/drawing/2014/main" id="{9ADF11DD-B1FA-4DD6-BDAF-BC6FF085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8401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l-GR" sz="1000" b="0">
                <a:solidFill>
                  <a:schemeClr val="tx1"/>
                </a:solidFill>
              </a:rPr>
              <a:t>NAI</a:t>
            </a:r>
            <a:endParaRPr lang="el-GR" altLang="el-GR" sz="1000" b="0">
              <a:solidFill>
                <a:schemeClr val="tx1"/>
              </a:solidFill>
            </a:endParaRPr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04E2BB1F-73FC-4C10-A6C6-2BB607F2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5" y="39163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412784C2-4ED1-46C4-A147-0E43ECD0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382963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l-GR" sz="1600" b="0">
                <a:solidFill>
                  <a:schemeClr val="tx1"/>
                </a:solidFill>
              </a:rPr>
              <a:t>OXI</a:t>
            </a:r>
            <a:endParaRPr lang="el-GR" altLang="el-GR" sz="1600" b="0">
              <a:solidFill>
                <a:schemeClr val="tx1"/>
              </a:solidFill>
            </a:endParaRPr>
          </a:p>
        </p:txBody>
      </p:sp>
      <p:sp>
        <p:nvSpPr>
          <p:cNvPr id="14346" name="AutoShape 14">
            <a:extLst>
              <a:ext uri="{FF2B5EF4-FFF2-40B4-BE49-F238E27FC236}">
                <a16:creationId xmlns:a16="http://schemas.microsoft.com/office/drawing/2014/main" id="{CAE01EF8-BB77-4326-861F-A4CD67D2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011738"/>
            <a:ext cx="1036637" cy="2889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1600" b="0">
                <a:solidFill>
                  <a:schemeClr val="tx1"/>
                </a:solidFill>
              </a:rPr>
              <a:t>i&lt;-i</a:t>
            </a:r>
            <a:r>
              <a:rPr lang="el-GR" altLang="el-GR" sz="1600" b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4347" name="AutoShape 15">
            <a:extLst>
              <a:ext uri="{FF2B5EF4-FFF2-40B4-BE49-F238E27FC236}">
                <a16:creationId xmlns:a16="http://schemas.microsoft.com/office/drawing/2014/main" id="{C09C1610-B555-4F05-ADFA-549D2E754FBD}"/>
              </a:ext>
            </a:extLst>
          </p:cNvPr>
          <p:cNvCxnSpPr>
            <a:cxnSpLocks noChangeShapeType="1"/>
            <a:stCxn id="14346" idx="1"/>
            <a:endCxn id="14341" idx="1"/>
          </p:cNvCxnSpPr>
          <p:nvPr/>
        </p:nvCxnSpPr>
        <p:spPr bwMode="auto">
          <a:xfrm rot="10800000" flipH="1">
            <a:off x="2484438" y="3649663"/>
            <a:ext cx="579437" cy="1506537"/>
          </a:xfrm>
          <a:prstGeom prst="bentConnector3">
            <a:avLst>
              <a:gd name="adj1" fmla="val -394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8" name="AutoShape 17">
            <a:extLst>
              <a:ext uri="{FF2B5EF4-FFF2-40B4-BE49-F238E27FC236}">
                <a16:creationId xmlns:a16="http://schemas.microsoft.com/office/drawing/2014/main" id="{8F6554CE-B01E-4DF3-A743-1D4E8BE0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221163"/>
            <a:ext cx="1217612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1600" b="0">
                <a:solidFill>
                  <a:schemeClr val="tx1"/>
                </a:solidFill>
              </a:rPr>
              <a:t>x&lt;-x</a:t>
            </a:r>
            <a:r>
              <a:rPr lang="el-GR" altLang="el-GR" sz="1600" b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4349" name="Line 19">
            <a:extLst>
              <a:ext uri="{FF2B5EF4-FFF2-40B4-BE49-F238E27FC236}">
                <a16:creationId xmlns:a16="http://schemas.microsoft.com/office/drawing/2014/main" id="{AEAE190E-D37B-4A8D-9E76-E623A79A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47545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cxnSp>
        <p:nvCxnSpPr>
          <p:cNvPr id="14350" name="AutoShape 49">
            <a:extLst>
              <a:ext uri="{FF2B5EF4-FFF2-40B4-BE49-F238E27FC236}">
                <a16:creationId xmlns:a16="http://schemas.microsoft.com/office/drawing/2014/main" id="{1F76E973-40D4-4374-B703-FECA6DF86DA7}"/>
              </a:ext>
            </a:extLst>
          </p:cNvPr>
          <p:cNvCxnSpPr>
            <a:cxnSpLocks noChangeShapeType="1"/>
            <a:stCxn id="14341" idx="3"/>
            <a:endCxn id="14351" idx="1"/>
          </p:cNvCxnSpPr>
          <p:nvPr/>
        </p:nvCxnSpPr>
        <p:spPr bwMode="auto">
          <a:xfrm>
            <a:off x="3673475" y="3649663"/>
            <a:ext cx="1654175" cy="931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AutoShape 50">
            <a:extLst>
              <a:ext uri="{FF2B5EF4-FFF2-40B4-BE49-F238E27FC236}">
                <a16:creationId xmlns:a16="http://schemas.microsoft.com/office/drawing/2014/main" id="{B4413648-76C0-4351-AE5F-81E0C321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2520950" cy="360363"/>
          </a:xfrm>
          <a:prstGeom prst="parallelogram">
            <a:avLst>
              <a:gd name="adj" fmla="val 17489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l-GR" altLang="el-GR" sz="1600" b="0">
                <a:solidFill>
                  <a:schemeClr val="tx1"/>
                </a:solidFill>
              </a:rPr>
              <a:t>ΕΚΤΥΠΩΣΕ (</a:t>
            </a:r>
            <a:r>
              <a:rPr lang="en-US" altLang="el-GR" sz="1600" b="0">
                <a:solidFill>
                  <a:schemeClr val="tx1"/>
                </a:solidFill>
              </a:rPr>
              <a:t>x</a:t>
            </a:r>
            <a:r>
              <a:rPr lang="el-GR" altLang="el-GR" sz="1600" b="0">
                <a:solidFill>
                  <a:schemeClr val="tx1"/>
                </a:solidFill>
              </a:rPr>
              <a:t>)</a:t>
            </a:r>
            <a:endParaRPr lang="en-US" altLang="el-GR" sz="1600" b="0">
              <a:solidFill>
                <a:schemeClr val="tx1"/>
              </a:solidFill>
            </a:endParaRPr>
          </a:p>
        </p:txBody>
      </p:sp>
      <p:sp>
        <p:nvSpPr>
          <p:cNvPr id="14352" name="AutoShape 51">
            <a:extLst>
              <a:ext uri="{FF2B5EF4-FFF2-40B4-BE49-F238E27FC236}">
                <a16:creationId xmlns:a16="http://schemas.microsoft.com/office/drawing/2014/main" id="{C6223D03-7B88-4CDA-9F77-A7E7587D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060575"/>
            <a:ext cx="2232025" cy="288925"/>
          </a:xfrm>
          <a:prstGeom prst="parallelogram">
            <a:avLst>
              <a:gd name="adj" fmla="val 193132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l-GR" altLang="el-GR" sz="1600" b="0">
                <a:solidFill>
                  <a:schemeClr val="tx1"/>
                </a:solidFill>
              </a:rPr>
              <a:t>ΔΙΑΒΑΣΕ (</a:t>
            </a:r>
            <a:r>
              <a:rPr lang="en-US" altLang="el-GR" sz="1600" b="0">
                <a:solidFill>
                  <a:schemeClr val="tx1"/>
                </a:solidFill>
              </a:rPr>
              <a:t>x,n</a:t>
            </a:r>
            <a:r>
              <a:rPr lang="el-GR" altLang="el-GR" sz="1600" b="0">
                <a:solidFill>
                  <a:schemeClr val="tx1"/>
                </a:solidFill>
              </a:rPr>
              <a:t>)</a:t>
            </a:r>
            <a:endParaRPr lang="en-US" altLang="el-GR" sz="1600" b="0">
              <a:solidFill>
                <a:schemeClr val="tx1"/>
              </a:solidFill>
            </a:endParaRPr>
          </a:p>
        </p:txBody>
      </p:sp>
      <p:sp>
        <p:nvSpPr>
          <p:cNvPr id="14353" name="Line 53">
            <a:extLst>
              <a:ext uri="{FF2B5EF4-FFF2-40B4-BE49-F238E27FC236}">
                <a16:creationId xmlns:a16="http://schemas.microsoft.com/office/drawing/2014/main" id="{DC228CA5-E8AD-412F-9F0A-B8AAE0C7D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1416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cxnSp>
        <p:nvCxnSpPr>
          <p:cNvPr id="14354" name="AutoShape 55">
            <a:extLst>
              <a:ext uri="{FF2B5EF4-FFF2-40B4-BE49-F238E27FC236}">
                <a16:creationId xmlns:a16="http://schemas.microsoft.com/office/drawing/2014/main" id="{8BF6F00B-E88E-4334-8DA5-B9EAF36748FB}"/>
              </a:ext>
            </a:extLst>
          </p:cNvPr>
          <p:cNvCxnSpPr>
            <a:cxnSpLocks noChangeShapeType="1"/>
            <a:stCxn id="14351" idx="4"/>
            <a:endCxn id="14340" idx="0"/>
          </p:cNvCxnSpPr>
          <p:nvPr/>
        </p:nvCxnSpPr>
        <p:spPr bwMode="auto">
          <a:xfrm rot="5400000">
            <a:off x="3725863" y="4564063"/>
            <a:ext cx="1223962" cy="1979612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5" name="AutoShape 7">
            <a:extLst>
              <a:ext uri="{FF2B5EF4-FFF2-40B4-BE49-F238E27FC236}">
                <a16:creationId xmlns:a16="http://schemas.microsoft.com/office/drawing/2014/main" id="{9552D410-2CA8-4C6F-A004-EB83547E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852738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1600" b="0">
                <a:solidFill>
                  <a:schemeClr val="tx1"/>
                </a:solidFill>
              </a:rPr>
              <a:t>i&lt;-</a:t>
            </a:r>
            <a:r>
              <a:rPr lang="el-GR" altLang="el-GR" sz="16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356" name="Line 56">
            <a:extLst>
              <a:ext uri="{FF2B5EF4-FFF2-40B4-BE49-F238E27FC236}">
                <a16:creationId xmlns:a16="http://schemas.microsoft.com/office/drawing/2014/main" id="{CED15881-6EFE-4BF7-AADC-0FA4B93AA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484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4357" name="Text Box 57">
            <a:extLst>
              <a:ext uri="{FF2B5EF4-FFF2-40B4-BE49-F238E27FC236}">
                <a16:creationId xmlns:a16="http://schemas.microsoft.com/office/drawing/2014/main" id="{42614CC2-260E-4DC2-AB11-FDEBE4F85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891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l-GR" altLang="el-GR" sz="2400"/>
              <a:t>ΔΡΠ</a:t>
            </a:r>
            <a:endParaRPr lang="en-US" altLang="el-G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123886-C3A7-4ADB-A1CB-2221EDBE4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5.2 Αρχέτυπα ψευδοκώδικα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8E32676-8128-465A-8113-25255C53E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r>
              <a:rPr lang="el-GR" altLang="el-GR"/>
              <a:t>Ανάθεση</a:t>
            </a:r>
          </a:p>
          <a:p>
            <a:pPr lvl="1"/>
            <a:r>
              <a:rPr lang="el-GR" altLang="el-GR"/>
              <a:t>όνομα </a:t>
            </a:r>
            <a:r>
              <a:rPr lang="el-GR" altLang="el-GR">
                <a:sym typeface="Wingdings" panose="05000000000000000000" pitchFamily="2" charset="2"/>
              </a:rPr>
              <a:t> </a:t>
            </a:r>
            <a:r>
              <a:rPr lang="el-GR" altLang="el-GR"/>
              <a:t>έκφραση</a:t>
            </a:r>
          </a:p>
          <a:p>
            <a:r>
              <a:rPr lang="el-GR" altLang="el-GR"/>
              <a:t>Επιλογή συνθήκης</a:t>
            </a:r>
          </a:p>
          <a:p>
            <a:pPr lvl="1"/>
            <a:r>
              <a:rPr lang="el-GR" altLang="el-GR" b="1"/>
              <a:t>αν</a:t>
            </a:r>
            <a:r>
              <a:rPr lang="el-GR" altLang="el-GR"/>
              <a:t> (συνθήκη) </a:t>
            </a:r>
            <a:r>
              <a:rPr lang="el-GR" altLang="el-GR" b="1"/>
              <a:t>τότε</a:t>
            </a:r>
            <a:r>
              <a:rPr lang="el-GR" altLang="el-GR"/>
              <a:t> (ενέργεια)</a:t>
            </a:r>
          </a:p>
          <a:p>
            <a:r>
              <a:rPr lang="el-GR" altLang="el-GR"/>
              <a:t>Επαναλαμβανόμενη εκτέλεση</a:t>
            </a:r>
          </a:p>
          <a:p>
            <a:pPr lvl="1"/>
            <a:r>
              <a:rPr lang="el-GR" altLang="el-GR" b="1"/>
              <a:t>όσο</a:t>
            </a:r>
            <a:r>
              <a:rPr lang="el-GR" altLang="el-GR"/>
              <a:t> (συνθήκη) </a:t>
            </a:r>
            <a:r>
              <a:rPr lang="el-GR" altLang="el-GR" b="1"/>
              <a:t>κάνε</a:t>
            </a:r>
            <a:r>
              <a:rPr lang="el-GR" altLang="el-GR"/>
              <a:t> (ενέργεια)</a:t>
            </a:r>
          </a:p>
          <a:p>
            <a:r>
              <a:rPr lang="el-GR" altLang="el-GR"/>
              <a:t>Διαδικασία</a:t>
            </a:r>
          </a:p>
          <a:p>
            <a:pPr lvl="1"/>
            <a:r>
              <a:rPr lang="el-GR" altLang="el-GR" b="1"/>
              <a:t>διαδικασία</a:t>
            </a:r>
            <a:r>
              <a:rPr lang="el-GR" altLang="el-GR"/>
              <a:t> όνομα (συγκεκριμένο όνομα της μονάδας)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FCCBDF5-7335-4D1B-ADEF-F93D00C18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Η διαδικασία Χαιρετισμός σε ψευδοκώδικα</a:t>
            </a:r>
            <a:br>
              <a:rPr lang="el-GR" altLang="el-GR" sz="3000"/>
            </a:br>
            <a:r>
              <a:rPr lang="el-GR" altLang="el-GR" sz="3000"/>
              <a:t>(Σχήμα 5.4)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4179314-8C81-49FB-9D58-0ABDB3304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00213"/>
            <a:ext cx="7415212" cy="3960812"/>
          </a:xfrm>
        </p:spPr>
        <p:txBody>
          <a:bodyPr/>
          <a:lstStyle/>
          <a:p>
            <a:pPr>
              <a:buFontTx/>
              <a:buNone/>
            </a:pPr>
            <a:r>
              <a:rPr lang="el-GR" altLang="el-GR" b="1"/>
              <a:t>διαδικασία</a:t>
            </a:r>
            <a:r>
              <a:rPr lang="el-GR" altLang="el-GR"/>
              <a:t> Χαιρετισμός</a:t>
            </a:r>
          </a:p>
          <a:p>
            <a:pPr>
              <a:buFontTx/>
              <a:buNone/>
            </a:pPr>
            <a:r>
              <a:rPr lang="el-GR" altLang="el-GR"/>
              <a:t>Μετρητής </a:t>
            </a:r>
            <a:r>
              <a:rPr lang="el-GR" altLang="el-GR">
                <a:sym typeface="Wingdings" panose="05000000000000000000" pitchFamily="2" charset="2"/>
              </a:rPr>
              <a:t></a:t>
            </a:r>
            <a:r>
              <a:rPr lang="el-GR" altLang="el-GR"/>
              <a:t> 3;</a:t>
            </a:r>
          </a:p>
          <a:p>
            <a:pPr>
              <a:buFontTx/>
              <a:buNone/>
            </a:pPr>
            <a:r>
              <a:rPr lang="el-GR" altLang="el-GR" b="1"/>
              <a:t>όσο</a:t>
            </a:r>
            <a:r>
              <a:rPr lang="el-GR" altLang="el-GR"/>
              <a:t> (Μετρητής &gt;0) </a:t>
            </a:r>
            <a:r>
              <a:rPr lang="el-GR" altLang="el-GR" b="1"/>
              <a:t>κάνε</a:t>
            </a:r>
          </a:p>
          <a:p>
            <a:pPr>
              <a:buFontTx/>
              <a:buNone/>
            </a:pPr>
            <a:r>
              <a:rPr lang="el-GR" altLang="el-GR"/>
              <a:t>		(τύπωσε το μήνυμα “Γεια χαρά” και</a:t>
            </a:r>
          </a:p>
          <a:p>
            <a:pPr>
              <a:buFontTx/>
              <a:buNone/>
            </a:pPr>
            <a:r>
              <a:rPr lang="el-GR" altLang="el-GR"/>
              <a:t>		Μετρητής </a:t>
            </a:r>
            <a:r>
              <a:rPr lang="el-GR" altLang="el-GR">
                <a:sym typeface="Wingdings" panose="05000000000000000000" pitchFamily="2" charset="2"/>
              </a:rPr>
              <a:t></a:t>
            </a:r>
            <a:r>
              <a:rPr lang="el-GR" altLang="el-GR"/>
              <a:t>Μετρητής-1)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6128B7D-BE67-4238-B49F-2D1BCD20B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5.3 Βήματα επίλυσης προβλήματος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50DFFCB-9B63-47EE-B629-F525CAEFA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l-GR" altLang="el-GR" sz="2800"/>
              <a:t>Κατανόηση του προβλήματος.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l-GR" altLang="el-GR" sz="2800"/>
              <a:t>Σχηματισμός (στο νου μας) μιας ιδέας για το πώς μπορεί να λυθεί το πρόβλημα από μία αλγοριθμική διαδικασία.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l-GR" altLang="el-GR" sz="2800"/>
              <a:t>Συγκρότηση του αλγορίθμου και αναπαράσταση του ως πρόγραμμα.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l-GR" altLang="el-GR" sz="2800"/>
              <a:t>Αξιολόγηση του προγράμματος όσον αφορά την ακρίβεια του και τη δυνατότητα να χρησιμοποιηθεί ως εργαλείο για την επίλυση άλλων προβλημάτων.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12E9615-01A8-4761-B05D-5AFD628FB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Υπόδειγμα προβλήματος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8C420B8-F396-4FCF-90E5-A2E8F461C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l-GR" altLang="el-GR" sz="2400"/>
              <a:t>Το άτομο Α πρέπει να βρει τις ηλικίες των τριών παιδιών του ατόμου Β.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400"/>
              <a:t>Ο Β λέει στον Α ότι το γινόμενο των ηλικιών των παιδιών του είναι 36.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400"/>
              <a:t>Ο Α απαντάει ότι χρειάζεται άλλο ένα στοιχείο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400"/>
              <a:t>Ο Β λέει στον Α το άθροισμα των ηλικιών των παιδιών του.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400"/>
              <a:t>Ο Α απαντάει ξανά ότι χρειάζεται άλλο ένα στοιχείο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400"/>
              <a:t>Ο Β λέει στον Α ότι το μεγαλύτερο παιδί του παίζει πιάνο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400"/>
              <a:t>Ο Α λέει στον Β τις ηλικίες των τριών παιδιών του.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l-GR" altLang="el-GR" sz="2400"/>
              <a:t>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l-GR" altLang="el-GR" sz="2400" b="1"/>
              <a:t>			Ποιες είναι οι ηλικίες των τριών παιδιών;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9459A29-F812-4420-85AB-3DF31BF01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Υπόδειγμα προβλήματος</a:t>
            </a:r>
            <a:br>
              <a:rPr lang="el-GR" altLang="el-GR" sz="3000"/>
            </a:br>
            <a:r>
              <a:rPr lang="el-GR" altLang="el-GR" sz="3000"/>
              <a:t>(Σχήμα 5.5)</a:t>
            </a:r>
          </a:p>
        </p:txBody>
      </p:sp>
      <p:pic>
        <p:nvPicPr>
          <p:cNvPr id="19459" name="Picture 6">
            <a:extLst>
              <a:ext uri="{FF2B5EF4-FFF2-40B4-BE49-F238E27FC236}">
                <a16:creationId xmlns:a16="http://schemas.microsoft.com/office/drawing/2014/main" id="{B88B11CD-F720-4E42-8F63-48A87337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8675688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3608" name="Rectangle 8">
            <a:extLst>
              <a:ext uri="{FF2B5EF4-FFF2-40B4-BE49-F238E27FC236}">
                <a16:creationId xmlns:a16="http://schemas.microsoft.com/office/drawing/2014/main" id="{8022A61D-8065-49B4-8888-1175E3520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708275"/>
            <a:ext cx="1800225" cy="720725"/>
          </a:xfrm>
          <a:prstGeom prst="rect">
            <a:avLst/>
          </a:prstGeom>
          <a:solidFill>
            <a:srgbClr val="CCFFCC">
              <a:alpha val="3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793609" name="Rectangle 9">
            <a:extLst>
              <a:ext uri="{FF2B5EF4-FFF2-40B4-BE49-F238E27FC236}">
                <a16:creationId xmlns:a16="http://schemas.microsoft.com/office/drawing/2014/main" id="{742AE28A-F048-4A33-B13A-4551606D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708275"/>
            <a:ext cx="1800225" cy="360363"/>
          </a:xfrm>
          <a:prstGeom prst="rect">
            <a:avLst/>
          </a:prstGeom>
          <a:solidFill>
            <a:srgbClr val="FF9933">
              <a:alpha val="16862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8" grpId="0" animBg="1"/>
      <p:bldP spid="7936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D80457-38F7-461E-B985-F8302164B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Τεχνικές για “το πρώτο βήμα”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379B1DA-67C2-46B4-B763-FA4AE48DC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l-GR" altLang="el-GR" sz="2800"/>
              <a:t>Επίλυση του προβλήματος προς τα πίσω.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800"/>
              <a:t>Επίλυση ενός πιο εύκολου, σχετικού προβλήματος:</a:t>
            </a:r>
          </a:p>
          <a:p>
            <a:pPr marL="990600" lvl="1" indent="-533400">
              <a:lnSpc>
                <a:spcPct val="90000"/>
              </a:lnSpc>
            </a:pPr>
            <a:r>
              <a:rPr lang="el-GR" altLang="el-GR" sz="2400"/>
              <a:t>«Χαλαρώνει» κάποιους από τους ασφυκτικούς περιορισμούς του προβλήματος.</a:t>
            </a:r>
          </a:p>
          <a:p>
            <a:pPr marL="990600" lvl="1" indent="-533400">
              <a:lnSpc>
                <a:spcPct val="90000"/>
              </a:lnSpc>
            </a:pPr>
            <a:r>
              <a:rPr lang="el-GR" altLang="el-GR" sz="2400"/>
              <a:t>Επιλύει πρώτα κάποια επιμέρους τμήματα του προβλήματος - συνθετική μεθοδολογία.</a:t>
            </a:r>
          </a:p>
          <a:p>
            <a:pPr marL="609600" indent="-609600">
              <a:lnSpc>
                <a:spcPct val="90000"/>
              </a:lnSpc>
            </a:pPr>
            <a:r>
              <a:rPr lang="el-GR" altLang="el-GR" sz="2800"/>
              <a:t>Η βηματική εκλέπτυνση (ή κατά βήμα εκλέπτυνση -  ΚΒΕ) είναι μία αναλυτική μεθοδολογία.</a:t>
            </a:r>
          </a:p>
          <a:p>
            <a:pPr marL="990600" lvl="1" indent="-533400">
              <a:lnSpc>
                <a:spcPct val="90000"/>
              </a:lnSpc>
            </a:pPr>
            <a:r>
              <a:rPr lang="el-GR" altLang="el-GR" sz="2400"/>
              <a:t>Δημοφιλής τεχνική επειδή παράγει τμηματικά προγράμματα.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A97C8E2-50C4-4155-9CA6-4CE71682E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Κατά βήματα ανάλυση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A1508DB-5761-46EB-BA2C-2D3E48C6C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647700"/>
          </a:xfrm>
        </p:spPr>
        <p:txBody>
          <a:bodyPr/>
          <a:lstStyle/>
          <a:p>
            <a:pPr marL="609600" indent="-609600"/>
            <a:r>
              <a:rPr lang="el-GR" altLang="el-GR">
                <a:solidFill>
                  <a:srgbClr val="FF0000"/>
                </a:solidFill>
              </a:rPr>
              <a:t>Αλγόριθμος:</a:t>
            </a:r>
            <a:r>
              <a:rPr lang="el-GR" altLang="el-GR"/>
              <a:t> φτιάξε στιγμιαίο καφέ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6C363EFE-4E81-4931-8D50-C9F2BB4F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72072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A73CF2C-808B-4CAC-B098-C7E39A6C2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Ακολουθία</a:t>
            </a:r>
          </a:p>
        </p:txBody>
      </p:sp>
      <p:pic>
        <p:nvPicPr>
          <p:cNvPr id="22531" name="Picture 6">
            <a:extLst>
              <a:ext uri="{FF2B5EF4-FFF2-40B4-BE49-F238E27FC236}">
                <a16:creationId xmlns:a16="http://schemas.microsoft.com/office/drawing/2014/main" id="{465EE5E6-61CD-4CFB-AEED-B1DB9F72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280400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FC755EAF-655D-4EBF-9B46-DFF95B35A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5.4 Στοιχεία ελέγχου επανάληψης (Σχήμα 5.7)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B04DA830-9941-4296-B50F-8EB1D5B95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/>
              <a:t>Απόδοση αρχικής τιμής: </a:t>
            </a:r>
          </a:p>
          <a:p>
            <a:pPr lvl="1"/>
            <a:r>
              <a:rPr lang="el-GR" altLang="el-GR" sz="2400"/>
              <a:t>Δημιουργία μιας αρχικής κατάστασης η οποία θα τροποποιείται προς την κατεύθυνση της συνθήκης τερματισμού.</a:t>
            </a:r>
          </a:p>
          <a:p>
            <a:r>
              <a:rPr lang="el-GR" altLang="el-GR" sz="2800"/>
              <a:t>Έλεγχος: </a:t>
            </a:r>
          </a:p>
          <a:p>
            <a:pPr lvl="1"/>
            <a:r>
              <a:rPr lang="el-GR" altLang="el-GR" sz="2400"/>
              <a:t>Σύγκριση της τρέχουσας κατάστασης με τη συνθήκη τερματισμού και τερματισμός της επανάληψης αν είναι ίσες.</a:t>
            </a:r>
          </a:p>
          <a:p>
            <a:r>
              <a:rPr lang="el-GR" altLang="el-GR" sz="2800"/>
              <a:t>Τροποποίηση: </a:t>
            </a:r>
          </a:p>
          <a:p>
            <a:pPr lvl="1"/>
            <a:r>
              <a:rPr lang="el-GR" altLang="el-GR" sz="2400"/>
              <a:t>Αλλαγή της κατάστασης με τέτοιον τρόπο ώστε να μετακινείται προς τη συνθήκη τερματισμού.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D92451-06FE-4300-B2FE-C7EB7DAD5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Περιεχόμενα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752A65-2453-4F24-BC53-0D00CA081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5.1 Η έννοια του αλγορίθμου</a:t>
            </a:r>
          </a:p>
          <a:p>
            <a:r>
              <a:rPr lang="el-GR" altLang="el-GR"/>
              <a:t>5.2 Αναπαράσταση αλγορίθμων</a:t>
            </a:r>
          </a:p>
          <a:p>
            <a:r>
              <a:rPr lang="el-GR" altLang="el-GR"/>
              <a:t>5.3 Επινόηση αλγορίθμων</a:t>
            </a:r>
          </a:p>
          <a:p>
            <a:r>
              <a:rPr lang="el-GR" altLang="el-GR"/>
              <a:t>5.4 Δομές επανάληψης</a:t>
            </a:r>
          </a:p>
          <a:p>
            <a:r>
              <a:rPr lang="el-GR" altLang="el-GR"/>
              <a:t>5.5 Αναδρομικές δομές</a:t>
            </a:r>
          </a:p>
          <a:p>
            <a:r>
              <a:rPr lang="el-GR" altLang="el-GR"/>
              <a:t>5.6 Αποδοτικότητα και ορθότητα</a:t>
            </a:r>
            <a:endParaRPr lang="el-GR" altLang="el-GR" sz="3600"/>
          </a:p>
          <a:p>
            <a:endParaRPr lang="el-GR" altLang="el-GR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AC1AE1F-2B80-412C-9C23-3BD4E2C2F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Ο αλγόριθμος της σειριακής αναζήτησης σε</a:t>
            </a:r>
            <a:br>
              <a:rPr lang="el-GR" altLang="el-GR" sz="3000"/>
            </a:br>
            <a:r>
              <a:rPr lang="el-GR" altLang="el-GR" sz="3000"/>
              <a:t>ψευδοκώδικα (Σχήμα 5.6)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B558FB3-F72D-4890-A439-F366703C6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 b="1"/>
              <a:t>διαδικασία</a:t>
            </a:r>
            <a:r>
              <a:rPr lang="el-GR" altLang="el-GR" sz="1800"/>
              <a:t> Αναζήτηση (Λίστα, ΤιμήΣτόχος)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 b="1"/>
              <a:t>αν</a:t>
            </a:r>
            <a:r>
              <a:rPr lang="el-GR" altLang="el-GR" sz="1800"/>
              <a:t> (Λίστα άδεια)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</a:t>
            </a:r>
            <a:r>
              <a:rPr lang="el-GR" altLang="el-GR" sz="1800" b="1"/>
              <a:t>τότε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(Δήλωσε την αναζήτηση ως ανεπιτυχή)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</a:t>
            </a:r>
            <a:r>
              <a:rPr lang="el-GR" altLang="el-GR" sz="1800" b="1"/>
              <a:t>αλλιώς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(Επίλεξε την πρώτη καταχώριση της Λίστας ως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ΚαταχώρισηΠροςΈλεγχο.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</a:t>
            </a:r>
            <a:r>
              <a:rPr lang="el-GR" altLang="el-GR" sz="1800" b="1"/>
              <a:t>όσο</a:t>
            </a:r>
            <a:r>
              <a:rPr lang="el-GR" altLang="el-GR" sz="1800"/>
              <a:t> (ΤιμήΣτόχος &gt; ΚαταχώρισηΠροςΈλεγχο και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	υπάρχουν καταχωρίσεις προς σύγκριση)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		</a:t>
            </a:r>
            <a:r>
              <a:rPr lang="el-GR" altLang="el-GR" sz="1800" b="1"/>
              <a:t>κάνε</a:t>
            </a:r>
            <a:r>
              <a:rPr lang="el-GR" altLang="el-GR" sz="1800"/>
              <a:t> (επίλεξε την επόμενη καταχώριση της Λίστας ως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			ΚαταχώρισηΠροςΈλεγχο).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		</a:t>
            </a:r>
            <a:r>
              <a:rPr lang="el-GR" altLang="el-GR" sz="1800" b="1"/>
              <a:t>αν</a:t>
            </a:r>
            <a:r>
              <a:rPr lang="el-GR" altLang="el-GR" sz="1800"/>
              <a:t> (ΤιμήΣτόχος = ΚαταχώρισηΠροςΈλεγχο)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			</a:t>
            </a:r>
            <a:r>
              <a:rPr lang="el-GR" altLang="el-GR" sz="1800" b="1"/>
              <a:t>τότε</a:t>
            </a:r>
            <a:r>
              <a:rPr lang="el-GR" altLang="el-GR" sz="1800"/>
              <a:t> (Δήλωσε την αναζήτηση ως επιτυχή.)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		</a:t>
            </a:r>
            <a:r>
              <a:rPr lang="el-GR" altLang="el-GR" sz="1800" b="1"/>
              <a:t>αλλιώς</a:t>
            </a:r>
            <a:r>
              <a:rPr lang="el-GR" altLang="el-GR" sz="1800"/>
              <a:t> (Δήλωσε την αναζήτηση ως ανεπιτυχή.)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) </a:t>
            </a:r>
            <a:r>
              <a:rPr lang="el-GR" altLang="el-GR" sz="1800" b="1"/>
              <a:t>τέλος αν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2B42127-5745-47CA-926B-3F2D03511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Η δομή βρόχου όσο (while)</a:t>
            </a:r>
            <a:br>
              <a:rPr lang="el-GR" altLang="el-GR" sz="3000"/>
            </a:br>
            <a:r>
              <a:rPr lang="el-GR" altLang="el-GR" sz="3000"/>
              <a:t>(Σχήμα 5.8)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6572FB83-1ED5-4801-AE25-AED7E9A3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501775"/>
            <a:ext cx="3965575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2D50BD0-40A1-4AA5-8D91-63844ABCC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Η δομή βρόχου επανέλαβε (repeat)</a:t>
            </a:r>
            <a:br>
              <a:rPr lang="el-GR" altLang="el-GR" sz="3000"/>
            </a:br>
            <a:r>
              <a:rPr lang="el-GR" altLang="el-GR" sz="3000"/>
              <a:t>(Σχήμα 5.9)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003A2853-5E9F-429A-B178-F4D32DA5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1470025"/>
            <a:ext cx="288448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Τίτλος 1">
            <a:extLst>
              <a:ext uri="{FF2B5EF4-FFF2-40B4-BE49-F238E27FC236}">
                <a16:creationId xmlns:a16="http://schemas.microsoft.com/office/drawing/2014/main" id="{2BD33C94-73C3-4C36-8730-89D4D994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alt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D3157F-BA6F-4A30-A395-B9B0B93B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l-GR" dirty="0"/>
              <a:t>Δώστε το Διάγραμμα Ροής Προγράμματος για τον υπολογισμό του κάτωθι αθροίσματος:</a:t>
            </a:r>
          </a:p>
          <a:p>
            <a:pPr>
              <a:defRPr/>
            </a:pPr>
            <a:endParaRPr lang="en-US" dirty="0"/>
          </a:p>
          <a:p>
            <a:pPr marL="0" indent="0" algn="ctr">
              <a:buFontTx/>
              <a:buNone/>
              <a:defRPr/>
            </a:pPr>
            <a:r>
              <a:rPr lang="en-US" dirty="0"/>
              <a:t>S</a:t>
            </a:r>
            <a:r>
              <a:rPr lang="el-GR" dirty="0"/>
              <a:t> = 1! - 2! + 3! - 4! + … - 100!, </a:t>
            </a:r>
            <a:endParaRPr lang="en-US" dirty="0"/>
          </a:p>
          <a:p>
            <a:pPr marL="0" indent="0" algn="ctr">
              <a:buFontTx/>
              <a:buNone/>
              <a:defRPr/>
            </a:pPr>
            <a:r>
              <a:rPr lang="el-GR" dirty="0"/>
              <a:t>όπου </a:t>
            </a:r>
            <a:r>
              <a:rPr lang="en-US" dirty="0"/>
              <a:t>N</a:t>
            </a:r>
            <a:r>
              <a:rPr lang="el-GR" dirty="0"/>
              <a:t>! = 1*2*3*…*Ν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Τίτλος 1">
            <a:extLst>
              <a:ext uri="{FF2B5EF4-FFF2-40B4-BE49-F238E27FC236}">
                <a16:creationId xmlns:a16="http://schemas.microsoft.com/office/drawing/2014/main" id="{6C78A7C8-1F40-433C-9D4C-9D587D5A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altLang="el-GR"/>
          </a:p>
        </p:txBody>
      </p:sp>
      <p:sp>
        <p:nvSpPr>
          <p:cNvPr id="28675" name="Θέση περιεχομένου 2">
            <a:extLst>
              <a:ext uri="{FF2B5EF4-FFF2-40B4-BE49-F238E27FC236}">
                <a16:creationId xmlns:a16="http://schemas.microsoft.com/office/drawing/2014/main" id="{1369D07C-7C4D-4CD3-ADC2-8629B50C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altLang="el-GR"/>
          </a:p>
        </p:txBody>
      </p:sp>
      <p:pic>
        <p:nvPicPr>
          <p:cNvPr id="28676" name="Picture 2" descr="DRP2">
            <a:extLst>
              <a:ext uri="{FF2B5EF4-FFF2-40B4-BE49-F238E27FC236}">
                <a16:creationId xmlns:a16="http://schemas.microsoft.com/office/drawing/2014/main" id="{189073BE-97B9-4970-93B3-0B02CE2D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646988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6CFAB40-8ED3-4BF5-BD73-E9B1063E5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Αλφαβητική ταξινόμηση της λίστας</a:t>
            </a:r>
            <a:br>
              <a:rPr lang="el-GR" altLang="el-GR" sz="3000"/>
            </a:br>
            <a:r>
              <a:rPr lang="el-GR" altLang="el-GR" sz="3000"/>
              <a:t>Fred, Alex, Diana, Byron, Carol (Σχήμα 5.10)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3F5AFD68-9BD1-498F-BFDA-8E227256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341438"/>
            <a:ext cx="4919662" cy="55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72E2363-7E6F-4717-AEB7-6259BD8BA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Ο αλγόριθμος ταξινόμησης παρεμβολής</a:t>
            </a:r>
            <a:br>
              <a:rPr lang="el-GR" altLang="el-GR" sz="3000"/>
            </a:br>
            <a:r>
              <a:rPr lang="el-GR" altLang="el-GR" sz="3000"/>
              <a:t>σε ψευδοκώδικα (Σχήμα 5.11)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1DC582F-E460-4DB9-A9F8-BAFF9B923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Ταξινόμηση (Λίστα)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Ν </a:t>
            </a:r>
            <a:r>
              <a:rPr lang="el-GR" altLang="el-GR" sz="2000">
                <a:sym typeface="Wingdings" panose="05000000000000000000" pitchFamily="2" charset="2"/>
              </a:rPr>
              <a:t> </a:t>
            </a:r>
            <a:r>
              <a:rPr lang="el-GR" altLang="el-GR" sz="2000"/>
              <a:t>2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 b="1"/>
              <a:t>όσο</a:t>
            </a:r>
            <a:r>
              <a:rPr lang="el-GR" altLang="el-GR" sz="2000"/>
              <a:t> (η τιμή του Ν δεν υπερβαίνει το μήκος της Λίστας) </a:t>
            </a:r>
            <a:r>
              <a:rPr lang="el-GR" altLang="el-GR" sz="2000" b="1"/>
              <a:t>κάνε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(επίλεξε την Ν-οστή καταχώρηση της Λίστας ως οριακή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καταχώρηση.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Μετακίνησε την οριακή καταχώριση σε μία προσωρινή θέση,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αφήνοντας ένα κενό στη Λίστα.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</a:t>
            </a:r>
            <a:r>
              <a:rPr lang="el-GR" altLang="el-GR" sz="2000" b="1"/>
              <a:t>όσο</a:t>
            </a:r>
            <a:r>
              <a:rPr lang="el-GR" altLang="el-GR" sz="2000"/>
              <a:t> (υπάρχει κάποιο όνομα επάνω από το κενό, και το όνομα αυτό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	είναι μεγαλύτερο από την οριακή καταχώριση) </a:t>
            </a:r>
            <a:r>
              <a:rPr lang="el-GR" altLang="el-GR" sz="2000" b="1"/>
              <a:t>κάνε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	(μετακίνησε το όνομα που βρίσκεται επάνω από το κενό προς τα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	κάτω, αφήνοντας ένα κενό από πάνω του)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Τοποθέτησε την οριακή καταχώριση στο κενό της Λίστας.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Ν </a:t>
            </a:r>
            <a:r>
              <a:rPr lang="el-GR" altLang="el-GR" sz="2000">
                <a:sym typeface="Wingdings" panose="05000000000000000000" pitchFamily="2" charset="2"/>
              </a:rPr>
              <a:t></a:t>
            </a:r>
            <a:r>
              <a:rPr lang="el-GR" altLang="el-GR" sz="2000"/>
              <a:t> Ν + 1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639AA43-48E5-4E11-B66E-2C2AFA8F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Ταξινόμηση με Επιλογή</a:t>
            </a:r>
            <a:endParaRPr lang="en-US" altLang="el-G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63254BA-F63C-4C8C-B805-36F0334A0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Από τις πλέον κατανοητές «διαισθητικά»</a:t>
            </a:r>
            <a:endParaRPr lang="en-US" altLang="el-GR"/>
          </a:p>
          <a:p>
            <a:r>
              <a:rPr lang="el-GR" altLang="el-GR"/>
              <a:t>Διαίρεσε τη λίστα σε μια ταξινομημένη υπολίστα και σε μια μη-ταξινομημένη</a:t>
            </a:r>
            <a:endParaRPr lang="en-US" altLang="el-GR"/>
          </a:p>
          <a:p>
            <a:r>
              <a:rPr lang="el-GR" altLang="el-GR"/>
              <a:t>Σε κάθε πέρασμα, το μικρότερο κλειδί της μη-ταξινομημένης υπολίστας, τοποθετείται στο τέλος της ταξινομημένης υπολίστας</a:t>
            </a:r>
            <a:endParaRPr lang="en-US" altLang="el-G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AC1635E-82A9-4A4A-96E4-EF4AE172D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Ταξινόμηση με Επιλογή</a:t>
            </a:r>
            <a:endParaRPr lang="en-US" altLang="el-G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729160F-6F7E-4903-A8EA-73615EB72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Σε κάθε πέρασμα</a:t>
            </a:r>
            <a:r>
              <a:rPr lang="en-US" altLang="el-GR"/>
              <a:t>, </a:t>
            </a:r>
          </a:p>
          <a:p>
            <a:pPr lvl="1"/>
            <a:r>
              <a:rPr lang="el-GR" altLang="el-GR"/>
              <a:t>Βρες το μικρότερο κλειδί στην μη ταξινομημένη λίστα</a:t>
            </a:r>
            <a:endParaRPr lang="en-US" altLang="el-GR"/>
          </a:p>
          <a:p>
            <a:pPr lvl="1"/>
            <a:r>
              <a:rPr lang="el-GR" altLang="el-GR"/>
              <a:t>Ενάλλαξε το επιλεγμένο κλειδί με το πρώτο κλειδί της μη-ταξινομημένης λίστας</a:t>
            </a:r>
            <a:endParaRPr lang="en-US" altLang="el-G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4E64A87-7D16-46D2-BBBA-06CEB4A61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Ταξινόμηση με Επιλογή</a:t>
            </a:r>
            <a:endParaRPr lang="en-US" altLang="el-G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BB68BD7-5C9C-4B8D-8B07-745B32BB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1621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Πουλί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3639F05-1FBB-4204-865F-2EC9C359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6193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</a:t>
            </a:r>
            <a:r>
              <a:rPr lang="el-GR" altLang="el-GR" sz="2400" b="0">
                <a:solidFill>
                  <a:schemeClr val="tx1"/>
                </a:solidFill>
              </a:rPr>
              <a:t>έ</a:t>
            </a:r>
            <a:r>
              <a:rPr lang="en-US" altLang="el-GR" sz="2400" b="0">
                <a:solidFill>
                  <a:schemeClr val="tx1"/>
                </a:solidFill>
              </a:rPr>
              <a:t>λ</a:t>
            </a:r>
            <a:r>
              <a:rPr lang="el-GR" altLang="el-GR" sz="2400" b="0">
                <a:solidFill>
                  <a:schemeClr val="tx1"/>
                </a:solidFill>
              </a:rPr>
              <a:t>ιο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B5AA8F4-4C56-4A4C-B77E-3CD81F59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30765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Γάτα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9E1F9A1-564C-44CD-B4D6-A853B3FA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35337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Σκύλος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36C3CC1A-78C1-42A0-982A-A83011AE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39909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Κ</a:t>
            </a:r>
            <a:r>
              <a:rPr lang="el-GR" altLang="el-GR" sz="2400" b="0">
                <a:solidFill>
                  <a:schemeClr val="tx1"/>
                </a:solidFill>
              </a:rPr>
              <a:t>ουτί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31A01264-EB0D-4FD5-961F-A0B0B806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4481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Δάσος</a:t>
            </a:r>
          </a:p>
        </p:txBody>
      </p:sp>
      <p:sp>
        <p:nvSpPr>
          <p:cNvPr id="835593" name="Text Box 9">
            <a:extLst>
              <a:ext uri="{FF2B5EF4-FFF2-40B4-BE49-F238E27FC236}">
                <a16:creationId xmlns:a16="http://schemas.microsoft.com/office/drawing/2014/main" id="{51AAD928-8CD6-43C5-BE78-E30938E4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4313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el-GR" sz="2400" b="0">
                <a:solidFill>
                  <a:schemeClr val="tx1"/>
                </a:solidFill>
              </a:rPr>
              <a:t>Αρχική Λίστα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A72C243F-7084-43DA-A5A9-9ED6605A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26193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</a:t>
            </a:r>
            <a:r>
              <a:rPr lang="el-GR" altLang="el-GR" sz="2400" b="0">
                <a:solidFill>
                  <a:schemeClr val="tx1"/>
                </a:solidFill>
              </a:rPr>
              <a:t>έ</a:t>
            </a:r>
            <a:r>
              <a:rPr lang="en-US" altLang="el-GR" sz="2400" b="0">
                <a:solidFill>
                  <a:schemeClr val="tx1"/>
                </a:solidFill>
              </a:rPr>
              <a:t>λ</a:t>
            </a:r>
            <a:r>
              <a:rPr lang="el-GR" altLang="el-GR" sz="2400" b="0">
                <a:solidFill>
                  <a:schemeClr val="tx1"/>
                </a:solidFill>
              </a:rPr>
              <a:t>ιο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BCD2A6EC-2124-43BF-BA55-C639AADAF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21621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Γάτα</a:t>
            </a:r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CF618B7D-9D62-4ED7-B883-4535A7AA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0765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Πουλί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17ED3F93-FFF2-486A-9025-A9B3FFA8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5337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Δάσος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3A600953-03DF-4CBC-A30F-F8A93FCE7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9909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Κ</a:t>
            </a:r>
            <a:r>
              <a:rPr lang="el-GR" altLang="el-GR" sz="2400" b="0">
                <a:solidFill>
                  <a:schemeClr val="tx1"/>
                </a:solidFill>
              </a:rPr>
              <a:t>ουτί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DF63EC03-F014-4361-9582-1ECFA140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44481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Σκύλος</a:t>
            </a:r>
          </a:p>
        </p:txBody>
      </p:sp>
      <p:grpSp>
        <p:nvGrpSpPr>
          <p:cNvPr id="835600" name="Group 16">
            <a:extLst>
              <a:ext uri="{FF2B5EF4-FFF2-40B4-BE49-F238E27FC236}">
                <a16:creationId xmlns:a16="http://schemas.microsoft.com/office/drawing/2014/main" id="{8BBAEA68-3F2B-4050-875F-5817DCA1172E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2466975"/>
            <a:ext cx="533400" cy="914400"/>
            <a:chOff x="912" y="1824"/>
            <a:chExt cx="336" cy="288"/>
          </a:xfrm>
        </p:grpSpPr>
        <p:sp>
          <p:nvSpPr>
            <p:cNvPr id="33841" name="Line 17">
              <a:extLst>
                <a:ext uri="{FF2B5EF4-FFF2-40B4-BE49-F238E27FC236}">
                  <a16:creationId xmlns:a16="http://schemas.microsoft.com/office/drawing/2014/main" id="{F8A06D3A-AA31-4958-A801-590E5525A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3842" name="Line 18">
              <a:extLst>
                <a:ext uri="{FF2B5EF4-FFF2-40B4-BE49-F238E27FC236}">
                  <a16:creationId xmlns:a16="http://schemas.microsoft.com/office/drawing/2014/main" id="{775A450E-9C3F-49F1-BE0D-BCBEE659F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82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l-GR"/>
            </a:p>
          </p:txBody>
        </p:sp>
      </p:grpSp>
      <p:grpSp>
        <p:nvGrpSpPr>
          <p:cNvPr id="835603" name="Group 19">
            <a:extLst>
              <a:ext uri="{FF2B5EF4-FFF2-40B4-BE49-F238E27FC236}">
                <a16:creationId xmlns:a16="http://schemas.microsoft.com/office/drawing/2014/main" id="{AAA5E0DE-58F1-4AB7-9D46-34A0D3F909E9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3686175"/>
            <a:ext cx="533400" cy="609600"/>
            <a:chOff x="912" y="1824"/>
            <a:chExt cx="336" cy="288"/>
          </a:xfrm>
        </p:grpSpPr>
        <p:sp>
          <p:nvSpPr>
            <p:cNvPr id="33839" name="Line 20">
              <a:extLst>
                <a:ext uri="{FF2B5EF4-FFF2-40B4-BE49-F238E27FC236}">
                  <a16:creationId xmlns:a16="http://schemas.microsoft.com/office/drawing/2014/main" id="{0558E01A-103F-4D90-89C3-3963585B1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3840" name="Line 21">
              <a:extLst>
                <a:ext uri="{FF2B5EF4-FFF2-40B4-BE49-F238E27FC236}">
                  <a16:creationId xmlns:a16="http://schemas.microsoft.com/office/drawing/2014/main" id="{6BD6E9AA-5037-4BEC-AF50-A2D0320A0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82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l-GR"/>
            </a:p>
          </p:txBody>
        </p:sp>
      </p:grpSp>
      <p:sp>
        <p:nvSpPr>
          <p:cNvPr id="33810" name="Rectangle 22">
            <a:extLst>
              <a:ext uri="{FF2B5EF4-FFF2-40B4-BE49-F238E27FC236}">
                <a16:creationId xmlns:a16="http://schemas.microsoft.com/office/drawing/2014/main" id="{9799042F-05F3-4DF4-A770-8E499D1C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26193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</a:t>
            </a:r>
            <a:r>
              <a:rPr lang="el-GR" altLang="el-GR" sz="2400" b="0">
                <a:solidFill>
                  <a:schemeClr val="tx1"/>
                </a:solidFill>
              </a:rPr>
              <a:t>έ</a:t>
            </a:r>
            <a:r>
              <a:rPr lang="en-US" altLang="el-GR" sz="2400" b="0">
                <a:solidFill>
                  <a:schemeClr val="tx1"/>
                </a:solidFill>
              </a:rPr>
              <a:t>λ</a:t>
            </a:r>
            <a:r>
              <a:rPr lang="el-GR" altLang="el-GR" sz="2400" b="0">
                <a:solidFill>
                  <a:schemeClr val="tx1"/>
                </a:solidFill>
              </a:rPr>
              <a:t>ιο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11" name="Rectangle 23">
            <a:extLst>
              <a:ext uri="{FF2B5EF4-FFF2-40B4-BE49-F238E27FC236}">
                <a16:creationId xmlns:a16="http://schemas.microsoft.com/office/drawing/2014/main" id="{71359DAC-CB79-4A07-B921-2125FEDE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21621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Γάτα</a:t>
            </a:r>
          </a:p>
        </p:txBody>
      </p:sp>
      <p:sp>
        <p:nvSpPr>
          <p:cNvPr id="33812" name="Rectangle 24">
            <a:extLst>
              <a:ext uri="{FF2B5EF4-FFF2-40B4-BE49-F238E27FC236}">
                <a16:creationId xmlns:a16="http://schemas.microsoft.com/office/drawing/2014/main" id="{B215B30F-5DB5-4EAD-BA42-293294E8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0765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Πουλί</a:t>
            </a:r>
          </a:p>
        </p:txBody>
      </p:sp>
      <p:sp>
        <p:nvSpPr>
          <p:cNvPr id="33813" name="Rectangle 25">
            <a:extLst>
              <a:ext uri="{FF2B5EF4-FFF2-40B4-BE49-F238E27FC236}">
                <a16:creationId xmlns:a16="http://schemas.microsoft.com/office/drawing/2014/main" id="{60DCF17D-4BB2-497F-878C-E479BACB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5337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Δάσος</a:t>
            </a:r>
          </a:p>
        </p:txBody>
      </p:sp>
      <p:sp>
        <p:nvSpPr>
          <p:cNvPr id="33814" name="Rectangle 26">
            <a:extLst>
              <a:ext uri="{FF2B5EF4-FFF2-40B4-BE49-F238E27FC236}">
                <a16:creationId xmlns:a16="http://schemas.microsoft.com/office/drawing/2014/main" id="{E30C5EFC-3C2D-48F0-8CD1-ECEC111D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9909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Κ</a:t>
            </a:r>
            <a:r>
              <a:rPr lang="el-GR" altLang="el-GR" sz="2400" b="0">
                <a:solidFill>
                  <a:schemeClr val="tx1"/>
                </a:solidFill>
              </a:rPr>
              <a:t>ουτί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15" name="Rectangle 27">
            <a:extLst>
              <a:ext uri="{FF2B5EF4-FFF2-40B4-BE49-F238E27FC236}">
                <a16:creationId xmlns:a16="http://schemas.microsoft.com/office/drawing/2014/main" id="{F4D5C97D-3961-4243-AB54-8A5BB25C5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44481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Σκύλος</a:t>
            </a:r>
          </a:p>
        </p:txBody>
      </p:sp>
      <p:grpSp>
        <p:nvGrpSpPr>
          <p:cNvPr id="835612" name="Group 28">
            <a:extLst>
              <a:ext uri="{FF2B5EF4-FFF2-40B4-BE49-F238E27FC236}">
                <a16:creationId xmlns:a16="http://schemas.microsoft.com/office/drawing/2014/main" id="{139AB6CB-588C-478B-90BF-44863A8E92AF}"/>
              </a:ext>
            </a:extLst>
          </p:cNvPr>
          <p:cNvGrpSpPr>
            <a:grpSpLocks/>
          </p:cNvGrpSpPr>
          <p:nvPr/>
        </p:nvGrpSpPr>
        <p:grpSpPr bwMode="auto">
          <a:xfrm>
            <a:off x="4144963" y="3152775"/>
            <a:ext cx="495300" cy="685800"/>
            <a:chOff x="912" y="1824"/>
            <a:chExt cx="336" cy="288"/>
          </a:xfrm>
        </p:grpSpPr>
        <p:sp>
          <p:nvSpPr>
            <p:cNvPr id="33837" name="Line 29">
              <a:extLst>
                <a:ext uri="{FF2B5EF4-FFF2-40B4-BE49-F238E27FC236}">
                  <a16:creationId xmlns:a16="http://schemas.microsoft.com/office/drawing/2014/main" id="{2138C927-3E8C-4221-98C2-58F308C09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3838" name="Line 30">
              <a:extLst>
                <a:ext uri="{FF2B5EF4-FFF2-40B4-BE49-F238E27FC236}">
                  <a16:creationId xmlns:a16="http://schemas.microsoft.com/office/drawing/2014/main" id="{BC9F4368-1673-48AC-8A83-9540C513E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82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l-GR"/>
            </a:p>
          </p:txBody>
        </p:sp>
      </p:grpSp>
      <p:sp>
        <p:nvSpPr>
          <p:cNvPr id="33817" name="Rectangle 31">
            <a:extLst>
              <a:ext uri="{FF2B5EF4-FFF2-40B4-BE49-F238E27FC236}">
                <a16:creationId xmlns:a16="http://schemas.microsoft.com/office/drawing/2014/main" id="{B24BE3A4-8F2E-4E75-A9B2-5272D9BB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26193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</a:t>
            </a:r>
            <a:r>
              <a:rPr lang="el-GR" altLang="el-GR" sz="2400" b="0">
                <a:solidFill>
                  <a:schemeClr val="tx1"/>
                </a:solidFill>
              </a:rPr>
              <a:t>έ</a:t>
            </a:r>
            <a:r>
              <a:rPr lang="en-US" altLang="el-GR" sz="2400" b="0">
                <a:solidFill>
                  <a:schemeClr val="tx1"/>
                </a:solidFill>
              </a:rPr>
              <a:t>λ</a:t>
            </a:r>
            <a:r>
              <a:rPr lang="el-GR" altLang="el-GR" sz="2400" b="0">
                <a:solidFill>
                  <a:schemeClr val="tx1"/>
                </a:solidFill>
              </a:rPr>
              <a:t>ιο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18" name="Rectangle 32">
            <a:extLst>
              <a:ext uri="{FF2B5EF4-FFF2-40B4-BE49-F238E27FC236}">
                <a16:creationId xmlns:a16="http://schemas.microsoft.com/office/drawing/2014/main" id="{6C9D572E-FCC1-40DB-838E-0EA62DEE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21621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Γάτα</a:t>
            </a:r>
          </a:p>
        </p:txBody>
      </p:sp>
      <p:sp>
        <p:nvSpPr>
          <p:cNvPr id="33819" name="Rectangle 33">
            <a:extLst>
              <a:ext uri="{FF2B5EF4-FFF2-40B4-BE49-F238E27FC236}">
                <a16:creationId xmlns:a16="http://schemas.microsoft.com/office/drawing/2014/main" id="{8D7D35D1-EAD6-427A-800C-FF77D194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0765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Δάσος</a:t>
            </a:r>
          </a:p>
        </p:txBody>
      </p:sp>
      <p:sp>
        <p:nvSpPr>
          <p:cNvPr id="33820" name="Rectangle 34">
            <a:extLst>
              <a:ext uri="{FF2B5EF4-FFF2-40B4-BE49-F238E27FC236}">
                <a16:creationId xmlns:a16="http://schemas.microsoft.com/office/drawing/2014/main" id="{424D358D-2F23-41D2-9A27-06538A2E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5337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Πουλί</a:t>
            </a:r>
          </a:p>
        </p:txBody>
      </p:sp>
      <p:sp>
        <p:nvSpPr>
          <p:cNvPr id="33821" name="Rectangle 35">
            <a:extLst>
              <a:ext uri="{FF2B5EF4-FFF2-40B4-BE49-F238E27FC236}">
                <a16:creationId xmlns:a16="http://schemas.microsoft.com/office/drawing/2014/main" id="{8681BEBB-F0C0-4358-B2E4-D6FB5E87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9909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Κ</a:t>
            </a:r>
            <a:r>
              <a:rPr lang="el-GR" altLang="el-GR" sz="2400" b="0">
                <a:solidFill>
                  <a:schemeClr val="tx1"/>
                </a:solidFill>
              </a:rPr>
              <a:t>ουτί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22" name="Rectangle 36">
            <a:extLst>
              <a:ext uri="{FF2B5EF4-FFF2-40B4-BE49-F238E27FC236}">
                <a16:creationId xmlns:a16="http://schemas.microsoft.com/office/drawing/2014/main" id="{1FA04B77-4684-435A-9958-F2AF6F68F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44481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Σκύλος</a:t>
            </a:r>
          </a:p>
        </p:txBody>
      </p:sp>
      <p:sp>
        <p:nvSpPr>
          <p:cNvPr id="33823" name="Rectangle 37">
            <a:extLst>
              <a:ext uri="{FF2B5EF4-FFF2-40B4-BE49-F238E27FC236}">
                <a16:creationId xmlns:a16="http://schemas.microsoft.com/office/drawing/2014/main" id="{FD628CBC-B40B-477F-867C-05CAFC67C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26193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</a:t>
            </a:r>
            <a:r>
              <a:rPr lang="el-GR" altLang="el-GR" sz="2400" b="0">
                <a:solidFill>
                  <a:schemeClr val="tx1"/>
                </a:solidFill>
              </a:rPr>
              <a:t>έ</a:t>
            </a:r>
            <a:r>
              <a:rPr lang="en-US" altLang="el-GR" sz="2400" b="0">
                <a:solidFill>
                  <a:schemeClr val="tx1"/>
                </a:solidFill>
              </a:rPr>
              <a:t>λ</a:t>
            </a:r>
            <a:r>
              <a:rPr lang="el-GR" altLang="el-GR" sz="2400" b="0">
                <a:solidFill>
                  <a:schemeClr val="tx1"/>
                </a:solidFill>
              </a:rPr>
              <a:t>ιο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24" name="Rectangle 38">
            <a:extLst>
              <a:ext uri="{FF2B5EF4-FFF2-40B4-BE49-F238E27FC236}">
                <a16:creationId xmlns:a16="http://schemas.microsoft.com/office/drawing/2014/main" id="{B71F5056-79A8-413C-AF09-287C1936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21621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Γάτα</a:t>
            </a:r>
          </a:p>
        </p:txBody>
      </p:sp>
      <p:sp>
        <p:nvSpPr>
          <p:cNvPr id="33825" name="Rectangle 39">
            <a:extLst>
              <a:ext uri="{FF2B5EF4-FFF2-40B4-BE49-F238E27FC236}">
                <a16:creationId xmlns:a16="http://schemas.microsoft.com/office/drawing/2014/main" id="{B7005D03-AF9C-444A-84C2-BBBD7F26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0765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Δάσος</a:t>
            </a:r>
          </a:p>
        </p:txBody>
      </p:sp>
      <p:sp>
        <p:nvSpPr>
          <p:cNvPr id="33826" name="Rectangle 40">
            <a:extLst>
              <a:ext uri="{FF2B5EF4-FFF2-40B4-BE49-F238E27FC236}">
                <a16:creationId xmlns:a16="http://schemas.microsoft.com/office/drawing/2014/main" id="{32DD2B56-679B-4BB1-AD05-DC2A04AD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5337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Κ</a:t>
            </a:r>
            <a:r>
              <a:rPr lang="el-GR" altLang="el-GR" sz="2400" b="0">
                <a:solidFill>
                  <a:schemeClr val="tx1"/>
                </a:solidFill>
              </a:rPr>
              <a:t>ουτί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27" name="Rectangle 41">
            <a:extLst>
              <a:ext uri="{FF2B5EF4-FFF2-40B4-BE49-F238E27FC236}">
                <a16:creationId xmlns:a16="http://schemas.microsoft.com/office/drawing/2014/main" id="{CEB4AA25-25D1-4961-9401-78A1A5E0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9909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Πουλί</a:t>
            </a:r>
          </a:p>
        </p:txBody>
      </p:sp>
      <p:sp>
        <p:nvSpPr>
          <p:cNvPr id="33828" name="Rectangle 42">
            <a:extLst>
              <a:ext uri="{FF2B5EF4-FFF2-40B4-BE49-F238E27FC236}">
                <a16:creationId xmlns:a16="http://schemas.microsoft.com/office/drawing/2014/main" id="{EF5778D1-2EFF-4D24-B74D-E0249F4F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4481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Σκύλος</a:t>
            </a:r>
          </a:p>
        </p:txBody>
      </p:sp>
      <p:sp>
        <p:nvSpPr>
          <p:cNvPr id="33829" name="Rectangle 43">
            <a:extLst>
              <a:ext uri="{FF2B5EF4-FFF2-40B4-BE49-F238E27FC236}">
                <a16:creationId xmlns:a16="http://schemas.microsoft.com/office/drawing/2014/main" id="{EAC97C65-E5EB-4D63-A3C2-3352AF12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26193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</a:t>
            </a:r>
            <a:r>
              <a:rPr lang="el-GR" altLang="el-GR" sz="2400" b="0">
                <a:solidFill>
                  <a:schemeClr val="tx1"/>
                </a:solidFill>
              </a:rPr>
              <a:t>έ</a:t>
            </a:r>
            <a:r>
              <a:rPr lang="en-US" altLang="el-GR" sz="2400" b="0">
                <a:solidFill>
                  <a:schemeClr val="tx1"/>
                </a:solidFill>
              </a:rPr>
              <a:t>λ</a:t>
            </a:r>
            <a:r>
              <a:rPr lang="el-GR" altLang="el-GR" sz="2400" b="0">
                <a:solidFill>
                  <a:schemeClr val="tx1"/>
                </a:solidFill>
              </a:rPr>
              <a:t>ιο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30" name="Rectangle 44">
            <a:extLst>
              <a:ext uri="{FF2B5EF4-FFF2-40B4-BE49-F238E27FC236}">
                <a16:creationId xmlns:a16="http://schemas.microsoft.com/office/drawing/2014/main" id="{AB9F155F-E8F8-4C46-8B29-78461D88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21621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Γάτα</a:t>
            </a:r>
          </a:p>
        </p:txBody>
      </p:sp>
      <p:sp>
        <p:nvSpPr>
          <p:cNvPr id="33831" name="Rectangle 45">
            <a:extLst>
              <a:ext uri="{FF2B5EF4-FFF2-40B4-BE49-F238E27FC236}">
                <a16:creationId xmlns:a16="http://schemas.microsoft.com/office/drawing/2014/main" id="{3A75B95D-B75B-4B8A-93FB-83BBAEAB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0765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Δάσος</a:t>
            </a:r>
          </a:p>
        </p:txBody>
      </p:sp>
      <p:sp>
        <p:nvSpPr>
          <p:cNvPr id="33832" name="Rectangle 46">
            <a:extLst>
              <a:ext uri="{FF2B5EF4-FFF2-40B4-BE49-F238E27FC236}">
                <a16:creationId xmlns:a16="http://schemas.microsoft.com/office/drawing/2014/main" id="{18B87B3F-A6F3-4943-AC8B-9BD65C2E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5337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Κ</a:t>
            </a:r>
            <a:r>
              <a:rPr lang="el-GR" altLang="el-GR" sz="2400" b="0">
                <a:solidFill>
                  <a:schemeClr val="tx1"/>
                </a:solidFill>
              </a:rPr>
              <a:t>ουτί</a:t>
            </a:r>
            <a:endParaRPr lang="en-US" altLang="el-GR" sz="2400" b="0">
              <a:solidFill>
                <a:schemeClr val="tx1"/>
              </a:solidFill>
            </a:endParaRPr>
          </a:p>
        </p:txBody>
      </p:sp>
      <p:sp>
        <p:nvSpPr>
          <p:cNvPr id="33833" name="Rectangle 47">
            <a:extLst>
              <a:ext uri="{FF2B5EF4-FFF2-40B4-BE49-F238E27FC236}">
                <a16:creationId xmlns:a16="http://schemas.microsoft.com/office/drawing/2014/main" id="{24F32647-9F69-4265-B1FA-B134B4DC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990975"/>
            <a:ext cx="990600" cy="457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Πουλί</a:t>
            </a:r>
          </a:p>
        </p:txBody>
      </p:sp>
      <p:sp>
        <p:nvSpPr>
          <p:cNvPr id="33834" name="Rectangle 48">
            <a:extLst>
              <a:ext uri="{FF2B5EF4-FFF2-40B4-BE49-F238E27FC236}">
                <a16:creationId xmlns:a16="http://schemas.microsoft.com/office/drawing/2014/main" id="{CE6C868B-0862-4C21-B7B2-60612B36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4448175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l-GR" sz="2400" b="0">
                <a:solidFill>
                  <a:schemeClr val="tx1"/>
                </a:solidFill>
              </a:rPr>
              <a:t>Σκύλος</a:t>
            </a:r>
          </a:p>
        </p:txBody>
      </p:sp>
      <p:sp>
        <p:nvSpPr>
          <p:cNvPr id="835633" name="Line 49">
            <a:extLst>
              <a:ext uri="{FF2B5EF4-FFF2-40B4-BE49-F238E27FC236}">
                <a16:creationId xmlns:a16="http://schemas.microsoft.com/office/drawing/2014/main" id="{1314DD11-25FF-4123-9CC0-2BBB83233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63" y="2847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35634" name="Line 50">
            <a:extLst>
              <a:ext uri="{FF2B5EF4-FFF2-40B4-BE49-F238E27FC236}">
                <a16:creationId xmlns:a16="http://schemas.microsoft.com/office/drawing/2014/main" id="{4A8AACFD-75A3-4986-B56D-2C44B2DCB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963" y="4295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5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5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D9D3E6-AF57-4DA8-BE0D-1618A81D3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5.1 Αλγόριθμος: Ορισμός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28B1521-C3FE-4C5C-8F7E-3D66BF77A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Ένας αλγόριθμος είναι ένα διατεταγμένο σύνολο, σαφώς ορισμένων, εκτελέσιμων βημάτων, το οποίο ορίζει μία τερματιζόμενη διαδικασία.</a:t>
            </a:r>
            <a:endParaRPr lang="en-US" altLang="el-GR"/>
          </a:p>
          <a:p>
            <a:endParaRPr lang="en-US" altLang="el-GR"/>
          </a:p>
          <a:p>
            <a:endParaRPr lang="el-GR" altLang="el-GR" sz="3600"/>
          </a:p>
          <a:p>
            <a:endParaRPr lang="el-GR" altLang="el-GR" sz="360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52984C7-4360-4313-B95C-B9BA5995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221163"/>
            <a:ext cx="55641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3B95241-487E-4433-B446-551F0EB4C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Ταξινόμηση με Επιλογή</a:t>
            </a:r>
            <a:endParaRPr lang="en-US" altLang="el-GR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99DC3C8-1E42-4114-93AA-404965DA0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4895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l-GR" altLang="el-GR" sz="2800"/>
              <a:t>Κ </a:t>
            </a:r>
            <a:r>
              <a:rPr lang="el-GR" altLang="el-GR" sz="28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800"/>
              <a:t>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altLang="el-GR" sz="2800" b="1"/>
              <a:t>ΟΣΟ</a:t>
            </a:r>
            <a:r>
              <a:rPr lang="el-GR" altLang="el-GR" sz="2800"/>
              <a:t> Κ&lt;=Ν-1 </a:t>
            </a:r>
            <a:r>
              <a:rPr lang="el-GR" altLang="el-GR" sz="2800" b="1"/>
              <a:t>ΕΠΑΝΕΛΑΒΕ </a:t>
            </a:r>
            <a:r>
              <a:rPr lang="el-GR" altLang="el-GR" sz="2800"/>
              <a:t>(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l-GR" altLang="el-GR" sz="2400"/>
              <a:t>ΜΑΧ </a:t>
            </a:r>
            <a:r>
              <a:rPr lang="el-GR" altLang="el-GR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400"/>
              <a:t> </a:t>
            </a:r>
            <a:r>
              <a:rPr lang="en-US" altLang="el-GR" sz="2400"/>
              <a:t>P</a:t>
            </a:r>
            <a:r>
              <a:rPr lang="el-GR" altLang="el-GR" sz="2400"/>
              <a:t>[Κ]</a:t>
            </a:r>
            <a:r>
              <a:rPr lang="en-US" altLang="el-GR" sz="2400"/>
              <a:t>; </a:t>
            </a:r>
            <a:endParaRPr lang="el-GR" altLang="el-GR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l-GR" sz="2400"/>
              <a:t>POS</a:t>
            </a:r>
            <a:r>
              <a:rPr lang="el-GR" altLang="el-GR" sz="2400"/>
              <a:t>&lt;-</a:t>
            </a:r>
            <a:r>
              <a:rPr lang="en-US" altLang="el-GR" sz="2400"/>
              <a:t>K;</a:t>
            </a:r>
            <a:endParaRPr lang="el-GR" altLang="el-GR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l-GR" altLang="el-GR" sz="2400"/>
              <a:t>Ι&lt;-Κ+1;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l-GR" altLang="el-GR" sz="2400" b="1"/>
              <a:t>ΟΣΟ</a:t>
            </a:r>
            <a:r>
              <a:rPr lang="el-GR" altLang="el-GR" sz="2400"/>
              <a:t> </a:t>
            </a:r>
            <a:r>
              <a:rPr lang="en-US" altLang="el-GR" sz="2400"/>
              <a:t>I</a:t>
            </a:r>
            <a:r>
              <a:rPr lang="el-GR" altLang="el-GR" sz="2400"/>
              <a:t>&lt;=</a:t>
            </a:r>
            <a:r>
              <a:rPr lang="en-US" altLang="el-GR" sz="2400"/>
              <a:t>N</a:t>
            </a:r>
            <a:r>
              <a:rPr lang="el-GR" altLang="el-GR" sz="2400"/>
              <a:t> </a:t>
            </a:r>
            <a:r>
              <a:rPr lang="el-GR" altLang="el-GR" sz="2400" b="1"/>
              <a:t>ΕΠΑΝΕΛΑΒΕ </a:t>
            </a:r>
            <a:r>
              <a:rPr lang="el-GR" altLang="el-GR" sz="2400"/>
              <a:t>(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(</a:t>
            </a:r>
            <a:r>
              <a:rPr lang="en-US" altLang="el-GR" sz="2000"/>
              <a:t>P</a:t>
            </a:r>
            <a:r>
              <a:rPr lang="el-GR" altLang="el-GR" sz="2000"/>
              <a:t>[</a:t>
            </a:r>
            <a:r>
              <a:rPr lang="en-US" altLang="el-GR" sz="2000"/>
              <a:t>I</a:t>
            </a:r>
            <a:r>
              <a:rPr lang="el-GR" altLang="el-GR" sz="2000"/>
              <a:t>] </a:t>
            </a:r>
            <a:r>
              <a:rPr lang="en-US" altLang="el-GR" sz="2000"/>
              <a:t>&gt;</a:t>
            </a:r>
            <a:r>
              <a:rPr lang="el-GR" altLang="el-GR" sz="2000"/>
              <a:t> </a:t>
            </a:r>
            <a:r>
              <a:rPr lang="en-US" altLang="el-GR" sz="2000"/>
              <a:t>MAX)</a:t>
            </a:r>
            <a:r>
              <a:rPr lang="el-GR" altLang="el-GR" sz="2000"/>
              <a:t> </a:t>
            </a:r>
            <a:r>
              <a:rPr lang="el-GR" altLang="el-GR" sz="2000" b="1"/>
              <a:t>ΤΟΤΕ</a:t>
            </a:r>
            <a:r>
              <a:rPr lang="el-GR" altLang="el-GR" sz="2000"/>
              <a:t> (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l-GR" sz="1800"/>
              <a:t>MAX </a:t>
            </a:r>
            <a:r>
              <a:rPr lang="el-GR" altLang="el-GR" sz="18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el-GR" sz="1800"/>
              <a:t> P[I];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l-GR" sz="1800"/>
              <a:t>POS</a:t>
            </a:r>
            <a:r>
              <a:rPr lang="el-GR" altLang="el-GR" sz="1800"/>
              <a:t> </a:t>
            </a:r>
            <a:r>
              <a:rPr lang="el-GR" altLang="el-GR" sz="18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el-GR" sz="1800"/>
              <a:t> I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l-GR" altLang="el-G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l-GR" altLang="el-GR" sz="2400"/>
              <a:t>)</a:t>
            </a:r>
            <a:endParaRPr lang="en-US" altLang="el-GR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l-GR" sz="2400"/>
              <a:t>TEMP </a:t>
            </a:r>
            <a:r>
              <a:rPr lang="el-GR" altLang="el-GR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el-GR" sz="2400"/>
              <a:t> P[K]; </a:t>
            </a:r>
            <a:endParaRPr lang="el-GR" altLang="el-GR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l-GR" sz="2400"/>
              <a:t>P[K] </a:t>
            </a:r>
            <a:r>
              <a:rPr lang="el-GR" altLang="el-GR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el-GR" sz="2400"/>
              <a:t> MAX; </a:t>
            </a:r>
            <a:endParaRPr lang="el-GR" altLang="el-GR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l-GR" sz="2400"/>
              <a:t>P[POS] </a:t>
            </a:r>
            <a:r>
              <a:rPr lang="el-GR" altLang="el-GR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el-GR" sz="2400"/>
              <a:t> TEMP</a:t>
            </a:r>
            <a:endParaRPr lang="el-GR" altLang="el-GR" sz="2400"/>
          </a:p>
          <a:p>
            <a:pPr>
              <a:lnSpc>
                <a:spcPct val="80000"/>
              </a:lnSpc>
              <a:buFontTx/>
              <a:buNone/>
            </a:pPr>
            <a:r>
              <a:rPr lang="el-GR" altLang="el-GR" sz="2800"/>
              <a:t>)</a:t>
            </a:r>
            <a:endParaRPr lang="en-US" altLang="el-GR" sz="28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FEE0D2B-5622-413E-87A6-269D07E9E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5.5 Αναδρομή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961F6BD-7938-4103-A45D-35FE47DDA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>
                <a:solidFill>
                  <a:srgbClr val="3333CC"/>
                </a:solidFill>
              </a:rPr>
              <a:t>Αναδρομικός αλγόριθμος:</a:t>
            </a:r>
            <a:r>
              <a:rPr lang="el-GR" altLang="el-GR" sz="2000"/>
              <a:t> καλεί τον εαυτό του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>
                <a:solidFill>
                  <a:srgbClr val="33CC33"/>
                </a:solidFill>
              </a:rPr>
              <a:t>Μεθοδολογία:</a:t>
            </a:r>
            <a:r>
              <a:rPr lang="el-GR" altLang="el-GR" sz="2000"/>
              <a:t> εκφράζουμε την διαδικασία με βάση ιδίου τύπου διαδικασίες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που λειτουργούν σε απλούστερα προβλήματα, γνωρίζουμε την απάντηση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για το πλέον απλό πρόβλημα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l-GR" altLang="el-GR" sz="2000"/>
              <a:t>factorial(N) =   1*2*3*...(N-1)*N =   N*factorial(N-1)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l-GR" altLang="el-GR" sz="20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factorial(N)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</a:t>
            </a:r>
            <a:r>
              <a:rPr lang="el-GR" altLang="el-GR" sz="2000" b="1"/>
              <a:t>τότε</a:t>
            </a:r>
            <a:r>
              <a:rPr lang="el-GR" altLang="el-GR" sz="2000"/>
              <a:t> answer = 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	</a:t>
            </a:r>
            <a:r>
              <a:rPr lang="el-GR" altLang="el-GR" sz="2000" b="1"/>
              <a:t>αλλιώς</a:t>
            </a:r>
            <a:r>
              <a:rPr lang="el-GR" altLang="el-GR" sz="2000"/>
              <a:t> answer = N * factorial(N-1)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2C7C65EC-7B44-47B9-930C-C4ED52751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068638"/>
            <a:ext cx="3673475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7D1C422-A78C-4EC3-A5CB-F5EC5F2C1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Το παραγοντικό Ν! (επαναληπτικά)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7DFA51-1472-4D28-B96F-46C58FCCC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l-GR" altLang="el-GR" sz="2400">
                <a:solidFill>
                  <a:schemeClr val="tx2"/>
                </a:solidFill>
              </a:rPr>
              <a:t>Το παραγοντικό Ν! ενός αριθμού Ν δίνεται από τον τύπο Π=1*2*3*...(Ν-1)*Ν. </a:t>
            </a:r>
            <a:br>
              <a:rPr lang="en-US" altLang="el-GR" sz="2400">
                <a:solidFill>
                  <a:schemeClr val="tx2"/>
                </a:solidFill>
              </a:rPr>
            </a:br>
            <a:r>
              <a:rPr lang="el-GR" altLang="el-GR" sz="2400">
                <a:solidFill>
                  <a:schemeClr val="tx2"/>
                </a:solidFill>
              </a:rPr>
              <a:t>Να γραφεί αλγόριθμος που να υπολογίζει το παραγοντικό ενός θετικού αριθμού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l-GR" altLang="el-GR" sz="2000">
                <a:solidFill>
                  <a:schemeClr val="tx2"/>
                </a:solidFill>
              </a:rPr>
              <a:t>Για να παράγουμε το αποτέλεσμα που θα αποθηκευτεί στη μεταβλητή ΠΑΡΑΓΟΝΤΙΚΟ θα χρησιμοποιήσουμε έναν μετρητή (ΜΕΤΡΗΤΗΣ) ο οποίος θα αρχίζει από 1 και θα φτάνει μέχρι Ν και θα πολλαπλασιάζει κάθε φορά το ΠΑΡΑΓΟΝΤΙΚΟ με την τιμή της μεταβλητής ΜΕΤΡΗΤΗΣ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l-GR" altLang="el-GR" sz="200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l-GR" altLang="el-GR" sz="2000"/>
              <a:t>ΠΑΡΑΓΟΝΤΙΚΟ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1;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l-GR" altLang="el-GR" sz="2000"/>
              <a:t>ΜΕΤΡΗΤΗΣ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l-GR" altLang="el-GR" sz="2000" b="1"/>
              <a:t>ΟΣΟ</a:t>
            </a:r>
            <a:r>
              <a:rPr lang="el-GR" altLang="el-GR" sz="2000"/>
              <a:t> ΜΕΤΡΗΤΗΣ&lt;=Ν </a:t>
            </a:r>
            <a:r>
              <a:rPr lang="el-GR" altLang="el-GR" sz="2000" b="1"/>
              <a:t>ΕΠΑΝΕΛΑΒΕ </a:t>
            </a:r>
            <a:r>
              <a:rPr lang="el-GR" altLang="el-GR" sz="2000"/>
              <a:t>(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l-GR" altLang="el-GR" sz="2000"/>
              <a:t>	ΠΑΡΑΓΟΝΤΙΚΟ:=ΠΑΡΑΓΟΝΤΙΚΟ*ΜΕΤΡΗΤΗΣ;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l-GR" altLang="el-GR" sz="200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7D1AA7B-3463-4987-BEAF-10E953499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Αναδρομή</a:t>
            </a:r>
            <a:endParaRPr lang="en-US" altLang="el-G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410DAA4-9A12-41A3-8296-3B45D4B23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Tx/>
              <a:buNone/>
            </a:pPr>
            <a:r>
              <a:rPr lang="el-GR" altLang="el-GR" sz="2800"/>
              <a:t>Συνάρτηση που:</a:t>
            </a:r>
          </a:p>
          <a:p>
            <a:pPr marL="609600" indent="-609600" algn="just">
              <a:buFontTx/>
              <a:buNone/>
            </a:pPr>
            <a:r>
              <a:rPr lang="el-GR" altLang="el-GR" sz="2800"/>
              <a:t>α) καλεί τον εαυτό της</a:t>
            </a:r>
          </a:p>
          <a:p>
            <a:pPr marL="609600" indent="-609600" algn="just">
              <a:buFontTx/>
              <a:buNone/>
            </a:pPr>
            <a:r>
              <a:rPr lang="el-GR" altLang="el-GR" sz="2800"/>
              <a:t>β) έχει μια βάση που μπορεί να υπολογιστεί χωρίς άλλη αναδρομή</a:t>
            </a:r>
          </a:p>
          <a:p>
            <a:pPr marL="609600" indent="-609600" algn="just">
              <a:buFontTx/>
              <a:buNone/>
            </a:pPr>
            <a:endParaRPr lang="el-GR" altLang="el-GR" sz="2800"/>
          </a:p>
          <a:p>
            <a:pPr marL="609600" indent="-609600" algn="just">
              <a:buFontTx/>
              <a:buNone/>
            </a:pPr>
            <a:r>
              <a:rPr lang="el-GR" altLang="el-GR" sz="2800"/>
              <a:t>π.χ. Παραγοντικό 1!=1, 2!=1*2=2, 3!=1*2*3=6, κτλ...</a:t>
            </a:r>
          </a:p>
          <a:p>
            <a:pPr marL="609600" indent="-609600" algn="just">
              <a:buFontTx/>
              <a:buNone/>
            </a:pPr>
            <a:endParaRPr lang="el-GR" altLang="el-GR" sz="2800"/>
          </a:p>
          <a:p>
            <a:pPr marL="609600" indent="-609600" algn="just">
              <a:buFontTx/>
              <a:buNone/>
            </a:pPr>
            <a:r>
              <a:rPr lang="el-GR" altLang="el-GR" sz="2800"/>
              <a:t>Όμως 1!=1, 2!=2*1!, 3!=3*2!, 4!=4*3!, κτλ</a:t>
            </a:r>
            <a:endParaRPr lang="en-US" altLang="el-GR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0788ADB-32CC-4BD4-B4F8-86A6A1677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1800"/>
              <a:t>Να υπολογιστεί το παραγοντικό ενός αριθμού Ν χρησιμοποιώντας αναδρομή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5CBD8FA-D92E-40C8-A075-2E70BCCBF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l-GR" altLang="el-GR" sz="2400" u="sng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l-GR" altLang="el-GR" sz="2400">
                <a:solidFill>
                  <a:schemeClr val="tx2"/>
                </a:solidFill>
              </a:rPr>
              <a:t>Γνωρίζετε ότι το παραγοντικό Ν! ορίζεται και ως εξής:</a:t>
            </a:r>
          </a:p>
          <a:p>
            <a:pPr>
              <a:lnSpc>
                <a:spcPct val="80000"/>
              </a:lnSpc>
              <a:buFontTx/>
              <a:buNone/>
            </a:pPr>
            <a:endParaRPr lang="el-GR" altLang="el-GR" sz="240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l-GR" altLang="el-GR" sz="2400">
                <a:solidFill>
                  <a:schemeClr val="tx2"/>
                </a:solidFill>
              </a:rPr>
              <a:t>Εάν Ν=0 τότε Ν!=1,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l-GR" altLang="el-GR" sz="2400">
                <a:solidFill>
                  <a:schemeClr val="tx2"/>
                </a:solidFill>
              </a:rPr>
              <a:t>Εάν Ν&gt;0 τότε Ν!=Ν*(Ν-1)!</a:t>
            </a:r>
            <a:endParaRPr lang="el-GR" altLang="el-GR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l-GR" altLang="el-GR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l-GR" altLang="el-GR" sz="2400" b="1"/>
          </a:p>
          <a:p>
            <a:pPr>
              <a:lnSpc>
                <a:spcPct val="80000"/>
              </a:lnSpc>
              <a:buFontTx/>
              <a:buNone/>
            </a:pPr>
            <a:endParaRPr lang="el-GR" altLang="el-GR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el-GR" altLang="el-GR" sz="2400" b="1"/>
              <a:t>Διαδικασία</a:t>
            </a:r>
            <a:r>
              <a:rPr lang="el-GR" altLang="el-GR" sz="2400"/>
              <a:t> fact(N)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altLang="el-GR" sz="2400" b="1"/>
              <a:t>αν</a:t>
            </a:r>
            <a:r>
              <a:rPr lang="el-GR" altLang="el-GR" sz="2400"/>
              <a:t> N=1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altLang="el-GR" sz="2400" b="1"/>
              <a:t>τότε</a:t>
            </a:r>
            <a:r>
              <a:rPr lang="el-GR" altLang="el-GR" sz="2400"/>
              <a:t> answer </a:t>
            </a:r>
            <a:r>
              <a:rPr lang="el-GR" altLang="el-GR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400"/>
              <a:t>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altLang="el-GR" sz="2400" b="1"/>
              <a:t>αλλιώς</a:t>
            </a:r>
            <a:r>
              <a:rPr lang="el-GR" altLang="el-GR" sz="2400"/>
              <a:t> answer </a:t>
            </a:r>
            <a:r>
              <a:rPr lang="el-GR" altLang="el-GR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400"/>
              <a:t> N * fact(N-1)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>
            <a:extLst>
              <a:ext uri="{FF2B5EF4-FFF2-40B4-BE49-F238E27FC236}">
                <a16:creationId xmlns:a16="http://schemas.microsoft.com/office/drawing/2014/main" id="{20B59C25-4E2F-4E17-A0EF-250A62EA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847875" name="Text Box 3">
            <a:extLst>
              <a:ext uri="{FF2B5EF4-FFF2-40B4-BE49-F238E27FC236}">
                <a16:creationId xmlns:a16="http://schemas.microsoft.com/office/drawing/2014/main" id="{77F748C5-42FB-4DA4-9109-132C8499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830D554-B223-4B89-82D1-ACBA4DD8E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endParaRPr lang="el-GR" altLang="el-GR"/>
          </a:p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445E0C45-C50B-4FA5-919A-D5F10198A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b="1"/>
              <a:t>Αναδρομή</a:t>
            </a:r>
            <a:r>
              <a:rPr lang="el-GR" altLang="el-GR"/>
              <a:t>: Υπολογισμός  </a:t>
            </a:r>
            <a:r>
              <a:rPr lang="en-US" altLang="el-GR"/>
              <a:t>5</a:t>
            </a:r>
            <a:r>
              <a:rPr lang="el-GR" altLang="el-GR"/>
              <a:t>!</a:t>
            </a:r>
            <a:r>
              <a:rPr lang="en-US" altLang="el-GR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4" grpId="0" animBg="1"/>
      <p:bldP spid="84787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BDF07A0-1830-4853-9E01-E1765E0DD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C4349E3-7736-4E80-9C0D-646380A78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9D70B9B-6444-4039-ABBA-84631E43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B25FD2E5-547D-41AD-88E4-377106EA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4127429A-930A-4FA6-8999-003D0577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EB1ACD8E-86C1-464B-8A87-B77B5E67B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N=4, Fact=4 * Fact(3)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1420BA8-2168-4864-ACCD-2F082242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9614DA8-F681-4174-BD24-ACC77FAA6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780D076-559B-41DE-8894-DC335A6F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7BAD42AD-762B-497F-BF0A-141C4B83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N=4, Fact=4 * Fact(3)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5C203872-4DAD-4E64-A518-E7D478A2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2130BF8F-78F6-43B5-998E-07896738E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N=3, Fact=3 * Fact(2)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78FC6427-3B23-40D1-89A3-1266E007F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0095CCED-CCC0-40F4-A159-38C652D9F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48DA5A6-BCF7-4140-AA94-2708F01F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F9B0876E-1E94-4E70-A485-C1DBA7F3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B512D18B-4DAB-4DC1-B4C9-06F1ED97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1B504082-A11B-4BF9-B8B3-B55FF0653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N=4, Fact=4 * Fact(3)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888D9E4C-873A-4088-89AA-F9742263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8B5C8BC-6484-40DA-AD51-1C90D093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N=3, Fact=3 * Fact(2)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4CC28F84-7C46-4813-B5E5-6405098D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077DBDF0-A6EE-4664-8CC9-F92569A0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N=2, Fact=2 * Fact(1)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AB747D95-C567-4712-B2CB-8CBBBE1FC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649B0B8C-D40C-4E54-B364-C1E64E673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C9E6DBA-B154-43CA-8F62-A4FADCD7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087E471-7C4A-4BCD-ABDC-C0628F510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5776FB9-A484-4D2A-9BC1-41C2DFC8D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9897A4ED-EAF4-4B06-8A95-A2B66949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N=4, Fact=4 * Fact(3)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78DCB0E3-008A-4828-8280-EC6CBA03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D57669EF-0140-41E2-B8E7-9A77EF76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N=3, Fact=3 * Fact(2)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0FE22BE6-AA5B-4282-A16F-48866A40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C84418ED-0D27-4E5F-AFE7-66938B6D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N=2, Fact=2 * Fact(1)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86D05722-1A07-4EF2-A123-732BBA7BE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2362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99ED750B-1389-4B07-A850-0E9E39B9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N=1, Fact=1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071315F5-C220-45AA-A65E-3B7620B6A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41F5ABB7-165D-4F23-889D-DA9519C77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8C223B-CFC3-4CE4-9657-C77064932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Αλγόριθμοι: επίπεδα αφαίρεσης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F21E09-1158-4F3F-9543-15AA7B844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4903787"/>
          </a:xfrm>
        </p:spPr>
        <p:txBody>
          <a:bodyPr/>
          <a:lstStyle/>
          <a:p>
            <a:r>
              <a:rPr lang="el-GR" altLang="el-GR"/>
              <a:t>Ένα πρόβλημα αποτελεί το κίνητρο για την επινόηση ενός αλγόριθμου.</a:t>
            </a:r>
          </a:p>
          <a:p>
            <a:r>
              <a:rPr lang="el-GR" altLang="el-GR"/>
              <a:t>Ο αλγόριθμος είναι μια διαδικασία επίλυσης του προβλήματος αυτού.</a:t>
            </a:r>
          </a:p>
          <a:p>
            <a:pPr lvl="1"/>
            <a:r>
              <a:rPr lang="el-GR" altLang="el-GR"/>
              <a:t>Συνήθως μία διαδικασία από πολλές πιθανές</a:t>
            </a:r>
          </a:p>
          <a:p>
            <a:r>
              <a:rPr lang="el-GR" altLang="el-GR"/>
              <a:t>Η αναπαράσταση είναι η επαρκής περιγραφή ενός αλγορίθμου για τη μετάδοση του στο επιθυμητό κοινό.</a:t>
            </a:r>
          </a:p>
          <a:p>
            <a:pPr lvl="1"/>
            <a:r>
              <a:rPr lang="el-GR" altLang="el-GR"/>
              <a:t>Πάντα μία περιγραφή από πολλές πιθανές.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C9FD84F-661B-473B-86F7-F1B709CF9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A392DE02-7976-4828-9216-68A0B9C8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97F5E7F5-B000-4972-937D-77221D7D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0E42203-B7A3-4CC5-9131-CEF527DA2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N=4, Fact=4 * Fact(3)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6C414B2D-13B9-4CFB-9A7D-8FD96C66E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19723BF7-DE1F-43AE-9BFF-443B1C147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N=3, Fact=3 * Fact(2)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7EC1AC11-AB55-47E5-AD02-E4F57D48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2819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D9D3C165-D942-49A8-9E98-86602A9A3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N=2, Fact=2 * 1 = 2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4A2F79F1-305F-4076-A567-7F69E803C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98EEDA7D-32F1-42F1-9311-02DBCA332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BD966FD-C11C-4170-B2EA-DB6866F55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3960D08B-B4F4-4362-BD09-65342ED3F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5E542E3-26BC-43D1-91FB-6BD96E7A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68601759-3381-4DD0-8653-4774C33F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N=4, Fact=4 * Fact(3)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AC267CE-B8BA-468F-81C7-598216C9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B17A84A7-8AB4-4018-8B37-96225176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N=3, Fact=3 * 2 = 6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05DC9A38-6CAC-4481-8FE1-B630BBCEC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EF8C2AB2-FEA5-40AD-AEA0-5F53B1F92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FC63834-C07E-4581-ADBD-E1F9D9D8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36064325-995B-42CC-8867-160E6A55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Fact(4)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240230C2-B2EF-410C-B48F-B70C88CE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F435AD1B-E600-4F3F-8A38-61837831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N=4, Fact=4 * 6 = 24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4A6464A-C17D-475F-AE0D-E1834F9EC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EB981ACD-D36E-4D82-AFF3-D026B4327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8A96ABA-8AB8-415B-B9CA-F074C90E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3434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DF8B77FD-8604-4A01-8C41-FD31235C1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l-GR" sz="2000" b="0">
                <a:solidFill>
                  <a:schemeClr val="tx1"/>
                </a:solidFill>
              </a:rPr>
              <a:t>N=5, Fact=5 * 24 = 120</a:t>
            </a:r>
            <a:endParaRPr lang="en-GB" altLang="el-GR" sz="2000" b="0">
              <a:solidFill>
                <a:schemeClr val="tx1"/>
              </a:solidFill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CC8F44C-08BE-4042-916E-564E8C61C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3787775" cy="4479925"/>
          </a:xfrm>
          <a:noFill/>
          <a:ln>
            <a:solidFill>
              <a:srgbClr val="FFC08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l-GR" altLang="el-GR" sz="2000" b="1"/>
              <a:t>Διαδικασία</a:t>
            </a:r>
            <a:r>
              <a:rPr lang="el-GR" altLang="el-GR" sz="2000"/>
              <a:t> fact(N)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αν</a:t>
            </a:r>
            <a:r>
              <a:rPr lang="el-GR" altLang="el-GR" sz="2000"/>
              <a:t> N=1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τότε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1</a:t>
            </a:r>
          </a:p>
          <a:p>
            <a:pPr marL="609600" indent="-609600">
              <a:buFontTx/>
              <a:buNone/>
            </a:pPr>
            <a:r>
              <a:rPr lang="el-GR" altLang="el-GR" sz="2000" b="1"/>
              <a:t>αλλιώς</a:t>
            </a:r>
            <a:r>
              <a:rPr lang="el-GR" altLang="el-GR" sz="2000"/>
              <a:t> answer </a:t>
            </a:r>
            <a:r>
              <a:rPr lang="el-GR" altLang="el-GR" sz="20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l-GR" altLang="el-GR" sz="2000"/>
              <a:t> N * fact(N-1)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081C728-BD21-4E97-9D98-0967459CE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l-GR" altLang="el-GR" sz="3000" b="1"/>
              <a:t>Αναδρομή</a:t>
            </a:r>
            <a:r>
              <a:rPr lang="el-GR" altLang="el-GR" sz="3000"/>
              <a:t>: Υπολογισμός ΠΑΡΑΓΟΝΤΙΚΟ </a:t>
            </a:r>
            <a:r>
              <a:rPr lang="en-US" altLang="el-GR" sz="3000"/>
              <a:t>(5);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Τίτλος 1">
            <a:extLst>
              <a:ext uri="{FF2B5EF4-FFF2-40B4-BE49-F238E27FC236}">
                <a16:creationId xmlns:a16="http://schemas.microsoft.com/office/drawing/2014/main" id="{D9FFF9E7-1A85-40AC-B535-56645EC5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alt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D08860-0570-4D59-AFD8-4E9845D9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l-GR" dirty="0"/>
              <a:t>(α)</a:t>
            </a:r>
          </a:p>
          <a:p>
            <a:pPr marL="0" indent="0">
              <a:buFontTx/>
              <a:buNone/>
              <a:defRPr/>
            </a:pP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if (k==0)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return;</a:t>
            </a:r>
          </a:p>
          <a:p>
            <a:pPr marL="0" indent="0">
              <a:buFontTx/>
              <a:buNone/>
              <a:defRPr/>
            </a:pPr>
            <a:r>
              <a:rPr lang="en-US" dirty="0" err="1"/>
              <a:t>printf</a:t>
            </a:r>
            <a:r>
              <a:rPr lang="en-US" dirty="0"/>
              <a:t>("%d", k);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for (i=1;i&lt;</a:t>
            </a:r>
            <a:r>
              <a:rPr lang="en-US" dirty="0" err="1"/>
              <a:t>k;i</a:t>
            </a:r>
            <a:r>
              <a:rPr lang="en-US" dirty="0"/>
              <a:t>++)</a:t>
            </a:r>
          </a:p>
          <a:p>
            <a:pPr marL="0" indent="0">
              <a:buFontTx/>
              <a:buNone/>
              <a:defRPr/>
            </a:pPr>
            <a:r>
              <a:rPr lang="en-US" dirty="0" err="1"/>
              <a:t>func</a:t>
            </a:r>
            <a:r>
              <a:rPr lang="en-US" dirty="0"/>
              <a:t>(i);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l-GR" dirty="0"/>
              <a:t>Τι θα εκτυπωθεί από την κλήση της </a:t>
            </a:r>
            <a:r>
              <a:rPr lang="en-US" dirty="0" err="1"/>
              <a:t>func</a:t>
            </a:r>
            <a:r>
              <a:rPr lang="en-US" dirty="0"/>
              <a:t>(4);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Τίτλος 1">
            <a:extLst>
              <a:ext uri="{FF2B5EF4-FFF2-40B4-BE49-F238E27FC236}">
                <a16:creationId xmlns:a16="http://schemas.microsoft.com/office/drawing/2014/main" id="{29A4488C-F571-4D6A-B5BD-CCBCACA7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alt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6573BAE-086B-458F-AEB0-F1F791EC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l-GR" dirty="0"/>
              <a:t>Η func(0) δεν εκτυπώνει τίποτα και επιστρέφει.</a:t>
            </a:r>
          </a:p>
          <a:p>
            <a:pPr marL="0" indent="0">
              <a:buFontTx/>
              <a:buNone/>
              <a:defRPr/>
            </a:pPr>
            <a:r>
              <a:rPr lang="el-GR" dirty="0"/>
              <a:t>Η func(1) θα εκτυπώσει “1” και θα επιστρέψει.</a:t>
            </a:r>
          </a:p>
          <a:p>
            <a:pPr marL="0" indent="0">
              <a:buFontTx/>
              <a:buNone/>
              <a:defRPr/>
            </a:pPr>
            <a:r>
              <a:rPr lang="el-GR" dirty="0"/>
              <a:t>Η func(2) θα εκτυπώσει “2” και θα καλέσει τη func(1), οπότε συνολικά θα εκτυπώσει “21”.</a:t>
            </a:r>
          </a:p>
          <a:p>
            <a:pPr marL="0" indent="0">
              <a:buFontTx/>
              <a:buNone/>
              <a:defRPr/>
            </a:pPr>
            <a:r>
              <a:rPr lang="el-GR" dirty="0"/>
              <a:t>Η func(3) θα εκτυπώσει “3” και θα καλέσει τη func(1) και τη func(2), οπότε συνολικά θα εκτυπώσει “3121”.</a:t>
            </a:r>
          </a:p>
          <a:p>
            <a:pPr marL="0" indent="0">
              <a:buFontTx/>
              <a:buNone/>
              <a:defRPr/>
            </a:pPr>
            <a:r>
              <a:rPr lang="el-GR" dirty="0"/>
              <a:t>H func(4) θα εκτυπώσει “4” και θα καλέσει την func(1), την func(2) και την func(3), οπότε θα εκτυπώσει συνολικά “41213121”.</a:t>
            </a:r>
          </a:p>
          <a:p>
            <a:pPr>
              <a:defRPr/>
            </a:pPr>
            <a:r>
              <a:rPr lang="el-GR" dirty="0"/>
              <a:t> </a:t>
            </a:r>
          </a:p>
          <a:p>
            <a:pPr>
              <a:defRPr/>
            </a:pPr>
            <a:endParaRPr lang="el-GR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6AD455E-D9FD-45F9-8447-DB287B986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Παράδειγμα: οι πύργοι του Hanoi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CEF9F51-0BA9-446C-A2E9-7E257E4A5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108108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>
                <a:solidFill>
                  <a:srgbClr val="33CC33"/>
                </a:solidFill>
              </a:rPr>
              <a:t>Πρόβλημα</a:t>
            </a:r>
            <a:r>
              <a:rPr lang="el-GR" altLang="el-GR" sz="2000"/>
              <a:t>: να μεταφέρουμε όλους τους δίσκους σε έναν άλλο πάσσαλο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κουνώντας ένα δίσκο τη φορά, χωρίς ποτέ ένας δίσκος να τοποθετηθεί πάνω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2000"/>
              <a:t>από μικρότερους δίσκους.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A90B1FD5-5100-4E49-928C-5ACCDC52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05263"/>
            <a:ext cx="8001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l-GR" altLang="el-GR" sz="2000" b="0"/>
              <a:t>Ψάχνουμε για αναδρομική σχέση:</a:t>
            </a:r>
          </a:p>
          <a:p>
            <a:pPr>
              <a:buFontTx/>
              <a:buNone/>
            </a:pPr>
            <a:r>
              <a:rPr lang="el-GR" altLang="el-GR" sz="2000" b="0"/>
              <a:t>Πρόβλημα Α: μετάφερε 64 δίσκους από το a στο b</a:t>
            </a:r>
          </a:p>
          <a:p>
            <a:pPr>
              <a:buFontTx/>
              <a:buNone/>
            </a:pPr>
            <a:r>
              <a:rPr lang="el-GR" altLang="el-GR" sz="2000" b="0"/>
              <a:t>Πρόβλημα Β: μετάφερε 63 δίσκους από το a στο c,</a:t>
            </a:r>
          </a:p>
          <a:p>
            <a:pPr>
              <a:buFontTx/>
              <a:buNone/>
            </a:pPr>
            <a:r>
              <a:rPr lang="el-GR" altLang="el-GR" sz="2000" b="0"/>
              <a:t>		         μετάφερε τον τελευταίο δίσκο από το a στο b,</a:t>
            </a:r>
          </a:p>
          <a:p>
            <a:pPr>
              <a:buFontTx/>
              <a:buNone/>
            </a:pPr>
            <a:r>
              <a:rPr lang="el-GR" altLang="el-GR" sz="2000" b="0"/>
              <a:t>  		         μετάφερε 63 δίσκους από το c στο b.</a:t>
            </a:r>
          </a:p>
        </p:txBody>
      </p:sp>
      <p:pic>
        <p:nvPicPr>
          <p:cNvPr id="51205" name="Picture 6">
            <a:extLst>
              <a:ext uri="{FF2B5EF4-FFF2-40B4-BE49-F238E27FC236}">
                <a16:creationId xmlns:a16="http://schemas.microsoft.com/office/drawing/2014/main" id="{3B5B8D3B-5816-4362-AB9E-5994ADAFC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49500"/>
            <a:ext cx="6904037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BE2A19B-9392-4E77-B173-F00B48970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Παράδειγμα: οι πύργοι του Hanoi (2)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A1F46541-7454-4A37-83B9-22E93CF0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84538"/>
            <a:ext cx="8001000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l-GR" altLang="el-GR" sz="2000"/>
              <a:t>module</a:t>
            </a:r>
            <a:r>
              <a:rPr lang="el-GR" altLang="el-GR" sz="2000" b="0"/>
              <a:t> </a:t>
            </a:r>
            <a:r>
              <a:rPr lang="el-GR" altLang="el-GR" sz="2000" b="0">
                <a:solidFill>
                  <a:srgbClr val="FF0000"/>
                </a:solidFill>
              </a:rPr>
              <a:t>μεταφορά_πύργου</a:t>
            </a:r>
            <a:r>
              <a:rPr lang="el-GR" altLang="el-GR" sz="2000" b="0"/>
              <a:t> (Ν, πηγή, προορισμός, βοηθητικός)</a:t>
            </a:r>
          </a:p>
          <a:p>
            <a:pPr>
              <a:buFontTx/>
              <a:buNone/>
            </a:pPr>
            <a:r>
              <a:rPr lang="el-GR" altLang="el-GR" sz="2000"/>
              <a:t>if</a:t>
            </a:r>
            <a:r>
              <a:rPr lang="el-GR" altLang="el-GR" sz="2000" b="0"/>
              <a:t> N=1</a:t>
            </a:r>
          </a:p>
          <a:p>
            <a:pPr>
              <a:buFontTx/>
              <a:buNone/>
            </a:pPr>
            <a:r>
              <a:rPr lang="el-GR" altLang="el-GR" sz="2000" b="0"/>
              <a:t>	</a:t>
            </a:r>
            <a:r>
              <a:rPr lang="el-GR" altLang="el-GR" sz="2000"/>
              <a:t>then</a:t>
            </a:r>
            <a:r>
              <a:rPr lang="el-GR" altLang="el-GR" sz="2000" b="0"/>
              <a:t> μετακίνησε τον δίσκο από πηγή σε προορισμό</a:t>
            </a:r>
          </a:p>
          <a:p>
            <a:pPr>
              <a:buFontTx/>
              <a:buNone/>
            </a:pPr>
            <a:r>
              <a:rPr lang="el-GR" altLang="el-GR" sz="2000" b="0"/>
              <a:t>	</a:t>
            </a:r>
            <a:r>
              <a:rPr lang="el-GR" altLang="el-GR" sz="2000"/>
              <a:t>else</a:t>
            </a:r>
            <a:r>
              <a:rPr lang="el-GR" altLang="el-GR" sz="2000" b="0"/>
              <a:t> { </a:t>
            </a:r>
            <a:r>
              <a:rPr lang="el-GR" altLang="el-GR" sz="2000" b="0">
                <a:solidFill>
                  <a:srgbClr val="FF0000"/>
                </a:solidFill>
              </a:rPr>
              <a:t>μεταφορά_πύργου</a:t>
            </a:r>
            <a:r>
              <a:rPr lang="el-GR" altLang="el-GR" sz="2000" b="0"/>
              <a:t> (Ν-1, πηγή, βοηθητικός, προορισμός);</a:t>
            </a:r>
          </a:p>
          <a:p>
            <a:pPr>
              <a:buFontTx/>
              <a:buNone/>
            </a:pPr>
            <a:r>
              <a:rPr lang="el-GR" altLang="el-GR" sz="2000" b="0"/>
              <a:t>		μετακίνησε 1 δίσκο από πηγή σε προορισμό;</a:t>
            </a:r>
          </a:p>
          <a:p>
            <a:pPr>
              <a:buFontTx/>
              <a:buNone/>
            </a:pPr>
            <a:r>
              <a:rPr lang="el-GR" altLang="el-GR" sz="2000" b="0">
                <a:solidFill>
                  <a:srgbClr val="FF0000"/>
                </a:solidFill>
              </a:rPr>
              <a:t>		μεταφορά_πύργου</a:t>
            </a:r>
            <a:r>
              <a:rPr lang="el-GR" altLang="el-GR" sz="2000" b="0"/>
              <a:t> (Ν-1, βοηθητικός, προορισμός, πηγή) }</a:t>
            </a:r>
          </a:p>
        </p:txBody>
      </p:sp>
      <p:pic>
        <p:nvPicPr>
          <p:cNvPr id="52228" name="Picture 7">
            <a:extLst>
              <a:ext uri="{FF2B5EF4-FFF2-40B4-BE49-F238E27FC236}">
                <a16:creationId xmlns:a16="http://schemas.microsoft.com/office/drawing/2014/main" id="{FA2EB793-9281-4A21-9195-0E08AFB2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6818312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A947058-4D38-4AD3-ACC3-2E4657DB7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Παράδειγμα: οι πύργοι του Hanoi (3)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2964B1B-0730-414E-B6C5-1600F97F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597693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l-GR" altLang="el-GR" sz="1600" b="0"/>
              <a:t>module </a:t>
            </a:r>
            <a:r>
              <a:rPr lang="el-GR" altLang="el-GR" sz="1600" b="0">
                <a:solidFill>
                  <a:srgbClr val="FF0000"/>
                </a:solidFill>
              </a:rPr>
              <a:t>μεταφορά_πύργου</a:t>
            </a:r>
            <a:r>
              <a:rPr lang="el-GR" altLang="el-GR" sz="1600" b="0"/>
              <a:t> (Ν, πηγή, προορισμός, βοηθητικός)</a:t>
            </a:r>
          </a:p>
          <a:p>
            <a:pPr>
              <a:buFontTx/>
              <a:buNone/>
            </a:pPr>
            <a:r>
              <a:rPr lang="el-GR" altLang="el-GR" sz="1600" b="0"/>
              <a:t>if N=1</a:t>
            </a:r>
          </a:p>
          <a:p>
            <a:pPr>
              <a:buFontTx/>
              <a:buNone/>
            </a:pPr>
            <a:r>
              <a:rPr lang="el-GR" altLang="el-GR" sz="1600" b="0"/>
              <a:t>	then μετακίνησε τον δίσκο από πηγή σε προορισμό</a:t>
            </a:r>
          </a:p>
          <a:p>
            <a:pPr>
              <a:buFontTx/>
              <a:buNone/>
            </a:pPr>
            <a:r>
              <a:rPr lang="el-GR" altLang="el-GR" sz="1600" b="0"/>
              <a:t>	else { </a:t>
            </a:r>
            <a:r>
              <a:rPr lang="el-GR" altLang="el-GR" sz="1600" b="0">
                <a:solidFill>
                  <a:srgbClr val="FF0000"/>
                </a:solidFill>
              </a:rPr>
              <a:t>μεταφορά_πύργου</a:t>
            </a:r>
            <a:r>
              <a:rPr lang="el-GR" altLang="el-GR" sz="1600" b="0"/>
              <a:t> (Ν-1, πηγή, βοηθητικός, προορισμός);</a:t>
            </a:r>
          </a:p>
          <a:p>
            <a:pPr>
              <a:buFontTx/>
              <a:buNone/>
            </a:pPr>
            <a:r>
              <a:rPr lang="el-GR" altLang="el-GR" sz="1600" b="0"/>
              <a:t>		μετακίνησε 1 δίσκο από πηγή σε προορισμό;</a:t>
            </a:r>
          </a:p>
          <a:p>
            <a:pPr>
              <a:buFontTx/>
              <a:buNone/>
            </a:pPr>
            <a:r>
              <a:rPr lang="el-GR" altLang="el-GR" sz="1600" b="0"/>
              <a:t>		</a:t>
            </a:r>
            <a:r>
              <a:rPr lang="el-GR" altLang="el-GR" sz="1600" b="0">
                <a:solidFill>
                  <a:srgbClr val="FF0000"/>
                </a:solidFill>
              </a:rPr>
              <a:t>μεταφορά_πύργου</a:t>
            </a:r>
            <a:r>
              <a:rPr lang="el-GR" altLang="el-GR" sz="1600" b="0"/>
              <a:t> (Ν-1, βοηθητικός, προορισμός, πηγή) }</a:t>
            </a:r>
          </a:p>
        </p:txBody>
      </p:sp>
      <p:pic>
        <p:nvPicPr>
          <p:cNvPr id="53252" name="Picture 5">
            <a:extLst>
              <a:ext uri="{FF2B5EF4-FFF2-40B4-BE49-F238E27FC236}">
                <a16:creationId xmlns:a16="http://schemas.microsoft.com/office/drawing/2014/main" id="{6962D5B6-6F9A-4C41-92EB-C98F2CA3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325563"/>
            <a:ext cx="2582863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3" name="Picture 6">
            <a:extLst>
              <a:ext uri="{FF2B5EF4-FFF2-40B4-BE49-F238E27FC236}">
                <a16:creationId xmlns:a16="http://schemas.microsoft.com/office/drawing/2014/main" id="{08EAC56C-0720-4D9A-AB0D-8C30B56A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357563"/>
            <a:ext cx="5794375" cy="27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BC3EECC-D36A-45BF-ABC4-37AC22F4F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Ένα πρώτο προσχέδιο του αλγορίθμου της</a:t>
            </a:r>
            <a:br>
              <a:rPr lang="el-GR" altLang="el-GR" sz="3000"/>
            </a:br>
            <a:r>
              <a:rPr lang="el-GR" altLang="el-GR" sz="3000"/>
              <a:t>δυαδικής αναζήτησης (Σχήμα 5.13)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8572BF3-F0B6-433D-8A54-B728BC01B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01000" cy="50403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 b="1"/>
              <a:t>αν</a:t>
            </a:r>
            <a:r>
              <a:rPr lang="el-GR" altLang="el-GR" sz="1800"/>
              <a:t> ( Η Λίστα είναι άδεια)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</a:t>
            </a:r>
            <a:r>
              <a:rPr lang="el-GR" altLang="el-GR" sz="1800" b="1"/>
              <a:t>τότε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(Ανάφερε ότι η αναζήτηση απέτυχε)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 b="1"/>
              <a:t>αλλιώς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   [</a:t>
            </a:r>
            <a:r>
              <a:rPr lang="el-GR" altLang="el-GR" sz="1800" b="1"/>
              <a:t>Επίλεξε</a:t>
            </a:r>
            <a:r>
              <a:rPr lang="el-GR" altLang="el-GR" sz="1800"/>
              <a:t> τη “μεσαία” καταχώριση της Λίστας ως την ΚαταχώρισηΠροςΈλεγχο.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   Εκτέλεσε το παρακάτω μπλοκ εντολών που αντιστοιχεί στην κατάλληλη περίπτωση.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</a:t>
            </a:r>
            <a:r>
              <a:rPr lang="el-GR" altLang="el-GR" sz="1800" b="1"/>
              <a:t>περίπτωση 1:</a:t>
            </a:r>
            <a:r>
              <a:rPr lang="el-GR" altLang="el-GR" sz="1800"/>
              <a:t> ΤιμήΣτόχος=ΚαταχώρισηΠροςΈλεγχο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(Ανέφερε ότι η αναζήτηση είναι επιτυχής.)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</a:t>
            </a:r>
            <a:r>
              <a:rPr lang="el-GR" altLang="el-GR" sz="1800" b="1"/>
              <a:t>περίπτωση 2:</a:t>
            </a:r>
            <a:r>
              <a:rPr lang="el-GR" altLang="el-GR" sz="1800"/>
              <a:t> ΤιμήΣτόχος&lt;ΚαταχώρισηΠροςΈλεγχο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(Ψάξε για την ΤιμήΣτόχο στο τμήμα της λίστας που προηγείται της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ΚαταχώρισηΠροςΈλεγχο, και ανέφερε το αποτέλεσμα αυτής της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αναζήτησης.)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</a:t>
            </a:r>
            <a:r>
              <a:rPr lang="el-GR" altLang="el-GR" sz="1800" b="1"/>
              <a:t>περίπτωση 3:</a:t>
            </a:r>
            <a:r>
              <a:rPr lang="el-GR" altLang="el-GR" sz="1800"/>
              <a:t> ΤιμήΣτόχος&gt; ΚαταχώρισηΠροςΈλεγχο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(Ψάξε για την ΤιμήΣτόχο στο τμήμα της λίστας μετά την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ΚαταχώρισηΠροςΈλεγχο και ανάφερε το αποτέλεσμα αυτής της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		αναζήτησης.)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800"/>
              <a:t>] </a:t>
            </a:r>
            <a:r>
              <a:rPr lang="el-GR" altLang="el-GR" sz="1800" b="1"/>
              <a:t>τέλος αν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7E8E598C-1212-47E7-8EA8-ACD8769E33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l-GR" altLang="el-GR"/>
              <a:t>Πώς περιγράφω τον αλγόριθμο;</a:t>
            </a:r>
            <a:endParaRPr lang="en-US" altLang="el-GR"/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20591EDD-E85B-447C-8C44-CD232049F3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l-GR" altLang="el-G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928AEF-53A3-4B2F-9090-14E397BDF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2600"/>
              <a:t>Εφαρμογή της στρατηγικής μας για την αναζήτηση</a:t>
            </a:r>
            <a:br>
              <a:rPr lang="el-GR" altLang="el-GR" sz="2600"/>
            </a:br>
            <a:r>
              <a:rPr lang="el-GR" altLang="el-GR" sz="2600"/>
              <a:t>της καταχώρισης “Κώστας” σε μία λίστα (Σχήμα 5.12)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08497731-60D1-44F0-A2D0-8331AD98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616575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11D31B4-5C32-4C71-B972-3BE7F2725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Δυαδική Αναζήτηση</a:t>
            </a:r>
            <a:endParaRPr lang="en-US" altLang="el-G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B8004CA-DEDF-4B85-ACDC-D5678405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/>
              <a:t>Αν οι εγγραφές είναι ταξινομημένες με βάση το κλειδί</a:t>
            </a:r>
            <a:r>
              <a:rPr lang="en-US" altLang="zh-TW">
                <a:ea typeface="PMingLiU" panose="02020500000000000000" pitchFamily="18" charset="-120"/>
              </a:rPr>
              <a:t>, </a:t>
            </a:r>
            <a:r>
              <a:rPr lang="el-GR" altLang="zh-TW"/>
              <a:t>μπορούμε να βελτιώσουμε την αναζήτηση</a:t>
            </a:r>
            <a:r>
              <a:rPr lang="en-US" altLang="zh-TW">
                <a:ea typeface="PMingLiU" panose="02020500000000000000" pitchFamily="18" charset="-120"/>
              </a:rPr>
              <a:t>.</a:t>
            </a:r>
          </a:p>
          <a:p>
            <a:r>
              <a:rPr lang="el-GR" altLang="zh-TW"/>
              <a:t>Ας αναλογιστούμε πώς ψάχνουμε τον τηλεφωνικό κατάλογο ο οποίος είναι αλφαβητικά </a:t>
            </a:r>
            <a:r>
              <a:rPr lang="el-GR" altLang="zh-TW" b="1"/>
              <a:t>ταξινομημένος</a:t>
            </a:r>
            <a:r>
              <a:rPr lang="en-US" altLang="zh-TW">
                <a:ea typeface="PMingLiU" panose="02020500000000000000" pitchFamily="18" charset="-120"/>
              </a:rPr>
              <a:t>.</a:t>
            </a:r>
          </a:p>
          <a:p>
            <a:endParaRPr lang="en-US" altLang="el-GR"/>
          </a:p>
          <a:p>
            <a:r>
              <a:rPr lang="el-GR" altLang="el-GR" b="1"/>
              <a:t>Δυαδική Αναζήτηση</a:t>
            </a:r>
            <a:r>
              <a:rPr lang="en-US" altLang="el-GR"/>
              <a:t>: </a:t>
            </a:r>
            <a:r>
              <a:rPr lang="el-GR" altLang="el-GR"/>
              <a:t>Διαίρει και βασίλευε</a:t>
            </a:r>
            <a:endParaRPr lang="en-US" altLang="el-G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D37B92D-03BB-4B14-A87B-A11A37E5E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Δυαδική Αναζήτηση</a:t>
            </a:r>
            <a:endParaRPr lang="en-US" altLang="el-GR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1DCC1E8-4D12-43A0-9B7C-8C35F9FC0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u="sng"/>
              <a:t>Αν</a:t>
            </a:r>
            <a:r>
              <a:rPr lang="el-GR" altLang="el-GR"/>
              <a:t> ο στόχος υπάρχει στη λίστα,</a:t>
            </a:r>
            <a:r>
              <a:rPr lang="en-US" altLang="el-GR"/>
              <a:t> </a:t>
            </a:r>
            <a:r>
              <a:rPr lang="el-GR" altLang="el-GR"/>
              <a:t>πρέπει να είναι κάποιος μεταξύ του </a:t>
            </a:r>
            <a:r>
              <a:rPr lang="en-US" altLang="el-GR"/>
              <a:t>‘</a:t>
            </a:r>
            <a:r>
              <a:rPr lang="en-US" altLang="el-GR">
                <a:solidFill>
                  <a:srgbClr val="FF3300"/>
                </a:solidFill>
              </a:rPr>
              <a:t>l</a:t>
            </a:r>
            <a:r>
              <a:rPr lang="en-US" altLang="el-GR"/>
              <a:t>’ and ‘</a:t>
            </a:r>
            <a:r>
              <a:rPr lang="en-US" altLang="el-GR">
                <a:solidFill>
                  <a:srgbClr val="FF3300"/>
                </a:solidFill>
              </a:rPr>
              <a:t>h</a:t>
            </a:r>
            <a:r>
              <a:rPr lang="en-US" altLang="el-GR"/>
              <a:t>’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B6CF3BCE-1A3E-496D-B860-5D48AEF17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95B625F2-38D8-49F6-9EA1-70D82DCC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C35F7AA6-F481-44AF-B7F7-A6B381E7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1E76EFFC-D5EC-4BDC-ACAE-00397BAF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766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l-GR" altLang="el-GR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CD1164F6-8AB1-4A1B-B720-2338AF733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M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65CC03EE-CAC8-4044-AEF1-8B8AAE76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X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85116578-AB93-40CA-BB2C-5169548B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Y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34D76917-AE2E-49CA-993D-33302123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Z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D3BA95E1-30F4-4B15-906C-8C13D0CD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DE51A98B-B472-4D99-963E-2A88CAF24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m=12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5E1F15A0-E9B7-4884-A22E-51B7B4C74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h=25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DFD0C89D-43FB-457D-9E1E-D83FBD20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</a:t>
            </a:r>
            <a:r>
              <a:rPr kumimoji="1" lang="el-GR" altLang="zh-TW" sz="2000" b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0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7360" name="Line 16">
            <a:extLst>
              <a:ext uri="{FF2B5EF4-FFF2-40B4-BE49-F238E27FC236}">
                <a16:creationId xmlns:a16="http://schemas.microsoft.com/office/drawing/2014/main" id="{4F08D323-2BDB-4571-B219-FDDF2FAB0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8862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7361" name="Line 17">
            <a:extLst>
              <a:ext uri="{FF2B5EF4-FFF2-40B4-BE49-F238E27FC236}">
                <a16:creationId xmlns:a16="http://schemas.microsoft.com/office/drawing/2014/main" id="{07FF35B2-EC42-434D-ABE1-25CC56E004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8862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7362" name="Line 18">
            <a:extLst>
              <a:ext uri="{FF2B5EF4-FFF2-40B4-BE49-F238E27FC236}">
                <a16:creationId xmlns:a16="http://schemas.microsoft.com/office/drawing/2014/main" id="{7EED97CF-FC25-4097-8254-E36A740AC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8862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6336E361-0144-4015-8F34-5897A56B6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76800"/>
            <a:ext cx="5638800" cy="9906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Ας δούμε το μεσαίο:</a:t>
            </a:r>
            <a:endParaRPr kumimoji="1" lang="en-US" altLang="zh-TW" sz="2400" b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 = (l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+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h) / 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2388ACC-AA8E-4A01-BCD4-C55DA08C8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Δυαδική Αναζήτηση</a:t>
            </a:r>
            <a:r>
              <a:rPr lang="en-US" altLang="el-GR" sz="3000"/>
              <a:t>: </a:t>
            </a:r>
            <a:r>
              <a:rPr lang="el-GR" altLang="el-GR" sz="3000" i="0"/>
              <a:t>Περίπτωση</a:t>
            </a:r>
            <a:r>
              <a:rPr lang="en-US" altLang="el-GR" sz="3000" i="0"/>
              <a:t> 1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840AFFC-08CB-4E89-B9B8-B46F2ECC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1624786-4116-4CC4-A063-8DB69390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F756EA4-44AA-410F-A946-1910E6BF6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3411FA96-1C47-4A84-A458-E62DDA70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480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l-GR" altLang="el-GR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7B9F6E12-2752-4F6F-93CC-3D1AA003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X</a:t>
            </a:r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9D2BE5A1-19DD-44CB-AA0C-96CBEDEF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48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Y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5E5D6119-FF19-467B-8AFF-A3FCAB96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48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Z</a:t>
            </a: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BAC0E302-36F9-476F-A3DC-042D5E0E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A7331C21-5B4F-4414-88DA-EF71B465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A6DE05EA-23A7-4AC3-A1E2-4C460D2D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038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h=25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8381" name="Rectangle 13">
            <a:extLst>
              <a:ext uri="{FF2B5EF4-FFF2-40B4-BE49-F238E27FC236}">
                <a16:creationId xmlns:a16="http://schemas.microsoft.com/office/drawing/2014/main" id="{90CBD11E-A55B-4BB6-9D6F-C4FA6DEB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l=0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0F03558B-972C-4518-AC51-2D976043D0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6576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144AB19E-CFBD-4836-93A8-A1A439A098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76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DA5298ED-DF25-4373-8905-591656E06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6576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8385" name="Rectangle 17">
            <a:extLst>
              <a:ext uri="{FF2B5EF4-FFF2-40B4-BE49-F238E27FC236}">
                <a16:creationId xmlns:a16="http://schemas.microsoft.com/office/drawing/2014/main" id="{FD9B2A47-CA78-4134-A34C-9508EE8D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6934200" cy="13716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Αν ο στόχος είναι ο ίδιος με το κλειδί στη θέση 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 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(μέση)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βρήκαμε την εγγραφή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l-GR" altLang="zh-TW" sz="2400" b="0">
                <a:solidFill>
                  <a:srgbClr val="FF3300"/>
                </a:solidFill>
                <a:latin typeface="Arial" panose="020B0604020202020204" pitchFamily="34" charset="0"/>
              </a:rPr>
              <a:t>Επέστρεψε την τιμή του </a:t>
            </a:r>
            <a:r>
              <a:rPr kumimoji="1" lang="en-US" altLang="zh-TW" sz="2400" b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</a:t>
            </a:r>
          </a:p>
        </p:txBody>
      </p:sp>
      <p:sp>
        <p:nvSpPr>
          <p:cNvPr id="58386" name="Rectangle 18">
            <a:extLst>
              <a:ext uri="{FF2B5EF4-FFF2-40B4-BE49-F238E27FC236}">
                <a16:creationId xmlns:a16="http://schemas.microsoft.com/office/drawing/2014/main" id="{0ABDCE8F-14CE-416E-B24A-7285DC3A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M</a:t>
            </a:r>
          </a:p>
        </p:txBody>
      </p: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07C0DFD7-BA02-4630-9C00-C2EF9BD01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l-GR" altLang="el-GR"/>
              <a:t>Έστω ότι ο στόχος είναι το </a:t>
            </a:r>
            <a:r>
              <a:rPr lang="en-US" altLang="el-GR"/>
              <a:t>‘M’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AB392DB-73D9-4E8E-8FFB-44C9E099A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Δυαδική Αναζήτηση</a:t>
            </a:r>
            <a:r>
              <a:rPr lang="en-US" altLang="el-GR" sz="3000"/>
              <a:t>: </a:t>
            </a:r>
            <a:r>
              <a:rPr lang="el-GR" altLang="el-GR" sz="3000" i="0"/>
              <a:t>Περίπτωση</a:t>
            </a:r>
            <a:r>
              <a:rPr lang="en-US" altLang="el-GR" sz="3000" i="0"/>
              <a:t> </a:t>
            </a:r>
            <a:r>
              <a:rPr lang="el-GR" altLang="el-GR" sz="3000" i="0"/>
              <a:t>2</a:t>
            </a:r>
            <a:endParaRPr lang="en-US" altLang="el-GR" sz="3000" i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7F671F5-8C9C-4662-A9E5-913FAE95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5F9BE0FA-A0C3-45CF-BD76-2C88EFA9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F39529A-DFA7-4A1C-AA00-494E6783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E8CCF9D5-A84C-4356-9F31-C9EF3CE1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l-GR" altLang="el-GR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8AB2B4D6-F477-44C0-89CA-097C8266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X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B1FAEDB0-DD24-4E51-B9D8-BE902A99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Y</a:t>
            </a: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8160CA5D-1059-47C1-B758-8310500C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Z</a:t>
            </a: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042EE642-BE14-4A6F-B62E-E1FBCA9C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914400" cy="533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22F99A6C-A1BF-49BF-B7CC-9653A68F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h=11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46CE86AC-393A-4AA9-A80C-8295CAFF6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10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l=0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59405" name="Line 13">
            <a:extLst>
              <a:ext uri="{FF2B5EF4-FFF2-40B4-BE49-F238E27FC236}">
                <a16:creationId xmlns:a16="http://schemas.microsoft.com/office/drawing/2014/main" id="{6982915A-D671-4595-8C3C-02AE09B67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9406" name="Line 14">
            <a:extLst>
              <a:ext uri="{FF2B5EF4-FFF2-40B4-BE49-F238E27FC236}">
                <a16:creationId xmlns:a16="http://schemas.microsoft.com/office/drawing/2014/main" id="{6BE82502-7E57-4EAF-B138-FA07704C2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6C2CE439-85E1-4358-9EE3-432C557A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7848600" cy="14478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Αν ο στόχος είναι 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&lt; 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από την τιμή του κλειδιού στη μεσαία θέση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αποκλείουμε το δεξιό «μισό»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.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l-GR" altLang="zh-TW" sz="2400" b="0">
                <a:solidFill>
                  <a:srgbClr val="FF3300"/>
                </a:solidFill>
                <a:latin typeface="Arial" panose="020B0604020202020204" pitchFamily="34" charset="0"/>
              </a:rPr>
              <a:t>Θα ψάξουμε μόνο στο αριστερό μισό:</a:t>
            </a:r>
            <a:r>
              <a:rPr kumimoji="1" lang="en-US" altLang="zh-TW" sz="2400" b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 </a:t>
            </a:r>
            <a:r>
              <a:rPr kumimoji="1" lang="en-US" altLang="zh-TW" sz="2400" b="0" i="1">
                <a:solidFill>
                  <a:srgbClr val="0066F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 = m - 1</a:t>
            </a:r>
            <a:r>
              <a:rPr kumimoji="1" lang="en-US" altLang="zh-TW" sz="2400" b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;</a:t>
            </a:r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2E529C6B-4016-429C-9C56-651007E9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M</a:t>
            </a:r>
          </a:p>
        </p:txBody>
      </p:sp>
      <p:sp>
        <p:nvSpPr>
          <p:cNvPr id="59409" name="Rectangle 17">
            <a:extLst>
              <a:ext uri="{FF2B5EF4-FFF2-40B4-BE49-F238E27FC236}">
                <a16:creationId xmlns:a16="http://schemas.microsoft.com/office/drawing/2014/main" id="{CF8268CF-42CF-4038-801B-FE113C422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L</a:t>
            </a:r>
          </a:p>
        </p:txBody>
      </p:sp>
      <p:sp>
        <p:nvSpPr>
          <p:cNvPr id="59410" name="Rectangle 18">
            <a:extLst>
              <a:ext uri="{FF2B5EF4-FFF2-40B4-BE49-F238E27FC236}">
                <a16:creationId xmlns:a16="http://schemas.microsoft.com/office/drawing/2014/main" id="{97437FCA-7A5B-4763-8978-940923B13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l-GR" altLang="el-GR"/>
              <a:t>Έστω ότι ο στόχος είναι το </a:t>
            </a:r>
            <a:r>
              <a:rPr lang="en-US" altLang="el-GR"/>
              <a:t>‘E’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CDF2EC-EFFF-4C0A-A271-25A1265D5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Δυαδική Αναζήτηση</a:t>
            </a:r>
            <a:r>
              <a:rPr lang="en-US" altLang="el-GR" sz="3000"/>
              <a:t>: </a:t>
            </a:r>
            <a:r>
              <a:rPr lang="el-GR" altLang="el-GR" sz="3000" i="0"/>
              <a:t>Περίπτωση</a:t>
            </a:r>
            <a:r>
              <a:rPr lang="en-US" altLang="el-GR" sz="3000" i="0"/>
              <a:t> </a:t>
            </a:r>
            <a:r>
              <a:rPr lang="el-GR" altLang="el-GR" sz="3000" i="0"/>
              <a:t>3</a:t>
            </a:r>
            <a:endParaRPr lang="en-US" altLang="el-GR" sz="3000" i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BFCA5E3-5BEE-4507-9D90-15C80C8D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DED0121-B27C-453F-8C76-97BBC053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E3C0A42-7E5A-407D-827D-04462267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4A56857F-7EEB-47C3-B9F6-015EC5DE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l-GR" altLang="el-GR" sz="2400" b="0">
              <a:solidFill>
                <a:srgbClr val="DDDDDD"/>
              </a:solidFill>
              <a:ea typeface="PMingLiU" panose="02020500000000000000" pitchFamily="18" charset="-120"/>
            </a:endParaRP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F431D0A9-90D6-4594-85EB-E78D37CAA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X</a:t>
            </a: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D4A3FF97-63E5-4951-AC9D-1C265A3C2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Y</a:t>
            </a:r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E6ACBCFA-6B7A-4B25-8D66-B0831669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Z</a:t>
            </a:r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483B3A6E-6A9E-4FEB-8693-D1C1524AD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l-GR" altLang="el-GR" sz="2400"/>
          </a:p>
        </p:txBody>
      </p:sp>
      <p:sp>
        <p:nvSpPr>
          <p:cNvPr id="60427" name="Rectangle 11">
            <a:extLst>
              <a:ext uri="{FF2B5EF4-FFF2-40B4-BE49-F238E27FC236}">
                <a16:creationId xmlns:a16="http://schemas.microsoft.com/office/drawing/2014/main" id="{BE114664-3744-419B-9EF2-3D5FD008E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10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h=25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C75BB115-6C36-441F-8AA4-638ACBC3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l=13</a:t>
            </a:r>
            <a:endParaRPr kumimoji="1" lang="en-US" altLang="zh-TW" sz="2400" b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60429" name="Line 13">
            <a:extLst>
              <a:ext uri="{FF2B5EF4-FFF2-40B4-BE49-F238E27FC236}">
                <a16:creationId xmlns:a16="http://schemas.microsoft.com/office/drawing/2014/main" id="{03E0CACD-8FFF-4B3E-AE9F-FC3AC956FC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0430" name="Line 14">
            <a:extLst>
              <a:ext uri="{FF2B5EF4-FFF2-40B4-BE49-F238E27FC236}">
                <a16:creationId xmlns:a16="http://schemas.microsoft.com/office/drawing/2014/main" id="{0F63B35E-19C9-4DAF-8F53-0E2AA83AD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0431" name="Rectangle 15">
            <a:extLst>
              <a:ext uri="{FF2B5EF4-FFF2-40B4-BE49-F238E27FC236}">
                <a16:creationId xmlns:a16="http://schemas.microsoft.com/office/drawing/2014/main" id="{E90AEDB4-58B1-4A8E-90ED-9DDC3CC6F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7848600" cy="14478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Αν ο στόχος είναι &gt;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από την τιμή του κλειδιού στη μεσαία θέση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kumimoji="1" lang="el-GR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αποκλείουμε το αριστερό «μισό»</a:t>
            </a:r>
            <a:r>
              <a:rPr kumimoji="1" lang="en-US" altLang="zh-TW" sz="2400" b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.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l-GR" altLang="zh-TW" sz="2400" b="0">
                <a:solidFill>
                  <a:srgbClr val="FF3300"/>
                </a:solidFill>
                <a:latin typeface="Arial" panose="020B0604020202020204" pitchFamily="34" charset="0"/>
              </a:rPr>
              <a:t>Θα ψάξουμε μόνο στο δεξί μισό:</a:t>
            </a:r>
            <a:r>
              <a:rPr kumimoji="1" lang="en-US" altLang="zh-TW" sz="2400" b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 </a:t>
            </a:r>
            <a:r>
              <a:rPr kumimoji="1" lang="en-US" altLang="zh-TW" sz="2400" b="0" i="1">
                <a:solidFill>
                  <a:srgbClr val="0066F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 = m + 1</a:t>
            </a:r>
            <a:r>
              <a:rPr kumimoji="1" lang="en-US" altLang="zh-TW" sz="2400" b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;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8D863226-68F8-4A24-9139-0E4598B4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chemeClr val="tx1"/>
                </a:solidFill>
                <a:ea typeface="PMingLiU" panose="02020500000000000000" pitchFamily="18" charset="-120"/>
              </a:rPr>
              <a:t>N</a:t>
            </a:r>
          </a:p>
        </p:txBody>
      </p:sp>
      <p:sp>
        <p:nvSpPr>
          <p:cNvPr id="60433" name="Rectangle 17">
            <a:extLst>
              <a:ext uri="{FF2B5EF4-FFF2-40B4-BE49-F238E27FC236}">
                <a16:creationId xmlns:a16="http://schemas.microsoft.com/office/drawing/2014/main" id="{AB0C21B9-57E8-4C56-BC84-7482CCDB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>
                <a:solidFill>
                  <a:srgbClr val="DDDDDD"/>
                </a:solidFill>
                <a:ea typeface="PMingLiU" panose="02020500000000000000" pitchFamily="18" charset="-120"/>
              </a:rPr>
              <a:t>M</a:t>
            </a:r>
          </a:p>
        </p:txBody>
      </p:sp>
      <p:sp>
        <p:nvSpPr>
          <p:cNvPr id="60434" name="Rectangle 18">
            <a:extLst>
              <a:ext uri="{FF2B5EF4-FFF2-40B4-BE49-F238E27FC236}">
                <a16:creationId xmlns:a16="http://schemas.microsoft.com/office/drawing/2014/main" id="{E690ACD3-CA8B-4FC8-A737-2838F1122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l-GR" altLang="el-GR"/>
              <a:t>Έστω ότι ο στόχος είναι το </a:t>
            </a:r>
            <a:r>
              <a:rPr lang="en-US" altLang="el-GR"/>
              <a:t>‘P’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B14F05C-305E-4A67-AF10-629FD9462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Ο αλγόριθμος της δυαδικής αναζήτησης</a:t>
            </a:r>
            <a:br>
              <a:rPr lang="el-GR" altLang="el-GR" sz="3000"/>
            </a:br>
            <a:r>
              <a:rPr lang="el-GR" altLang="el-GR" sz="3000"/>
              <a:t>σε ψευδοκώδικα (Σχήμα 5.14)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5170C9A-03D3-405F-BFDD-75EE02A9A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403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 b="1"/>
              <a:t>Διαδικασία</a:t>
            </a:r>
            <a:r>
              <a:rPr lang="el-GR" altLang="el-GR" sz="1600"/>
              <a:t> Αναζήτηση (Λίστα, ΤιμήΣτόχος)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 b="1"/>
              <a:t>αν</a:t>
            </a:r>
            <a:r>
              <a:rPr lang="el-GR" altLang="el-GR" sz="1600"/>
              <a:t> ( Η Λίστα είναι άδεια)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   </a:t>
            </a:r>
            <a:r>
              <a:rPr lang="el-GR" altLang="el-GR" sz="1600" b="1"/>
              <a:t>τότε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     (Ανάφερε ότι η αναζήτηση απέτυχε)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 b="1"/>
              <a:t>   αλλιώς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     [</a:t>
            </a:r>
            <a:r>
              <a:rPr lang="el-GR" altLang="el-GR" sz="1600" b="1"/>
              <a:t>Επίλεξε</a:t>
            </a:r>
            <a:r>
              <a:rPr lang="el-GR" altLang="el-GR" sz="1600"/>
              <a:t> τη “μεσαία” καταχώριση της Λίστας ως την ΚαταχώρισηΠροςΈλεγχο.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     Εκτέλεσε το παρακάτω μπλοκ εντολών που αντιστοιχεί στην κατάλληλη περίπτωση.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		</a:t>
            </a:r>
            <a:r>
              <a:rPr lang="el-GR" altLang="el-GR" sz="1600" b="1"/>
              <a:t>περίπτωση 1:</a:t>
            </a:r>
            <a:r>
              <a:rPr lang="el-GR" altLang="el-GR" sz="1600"/>
              <a:t> ΤιμήΣτόχος=ΚαταχώρισηΠροςΈλεγχο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		(Ανέφερε ότι η αναζήτηση είναι επιτυχής.)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		</a:t>
            </a:r>
            <a:r>
              <a:rPr lang="el-GR" altLang="el-GR" sz="1600" b="1"/>
              <a:t>περίπτωση 2:</a:t>
            </a:r>
            <a:r>
              <a:rPr lang="el-GR" altLang="el-GR" sz="1600"/>
              <a:t> ΤιμήΣτόχος&lt;ΚαταχώρισηΠροςΈλεγχο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		(Εφάρμοσε τη διαδικασία Αναζήτηση για να δεις αν η ΤιμήΣτόχος βρίσκεται στο 	τμήμα της λίστας που προηγείται της ΚαταχώρισηΠροςΈλεγχο, και ανέφερε το 	αποτέλεσμα αυτής της αναζήτησης.)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		</a:t>
            </a:r>
            <a:r>
              <a:rPr lang="el-GR" altLang="el-GR" sz="1600" b="1"/>
              <a:t>περίπτωση 3:</a:t>
            </a:r>
            <a:r>
              <a:rPr lang="el-GR" altLang="el-GR" sz="1600"/>
              <a:t> ΤιμήΣτόχος&gt; ΚαταχώρισηΠροςΈλεγχο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		(Εφάρμοσε τη διαδικασία Αναζήτηση για να δεις αν η ΤιμήΣτόχος βρίσκεται στο 	τμήμα της λίστα μετά την ΚαταχώρισηΠροςΈλεγχο, και ανέφερε το αποτέλεσμα 	αυτής της αναζήτησης.)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l-GR" altLang="el-GR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l-GR" altLang="el-GR" sz="1600"/>
              <a:t>] </a:t>
            </a:r>
            <a:r>
              <a:rPr lang="el-GR" altLang="el-GR" sz="1600" b="1"/>
              <a:t>τέλος αν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AD5DEC2-7804-44B4-9E84-9DD9177E6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Ο αλγόριθμος της δυαδικής αναζήτησης</a:t>
            </a:r>
            <a:br>
              <a:rPr lang="el-GR" altLang="el-GR" sz="3000"/>
            </a:br>
            <a:r>
              <a:rPr lang="el-GR" altLang="el-GR" sz="3000"/>
              <a:t>(Σχήμα 5.15)</a:t>
            </a:r>
          </a:p>
        </p:txBody>
      </p:sp>
      <p:pic>
        <p:nvPicPr>
          <p:cNvPr id="62467" name="Picture 5">
            <a:extLst>
              <a:ext uri="{FF2B5EF4-FFF2-40B4-BE49-F238E27FC236}">
                <a16:creationId xmlns:a16="http://schemas.microsoft.com/office/drawing/2014/main" id="{4ED24F73-5DDF-40F4-93C9-4E80D6FA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19188"/>
            <a:ext cx="7343775" cy="573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6937AA4-826A-4EB2-A6CC-E09C8897B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Ο αλγόριθμος της δυαδικής αναζήτησης</a:t>
            </a:r>
            <a:br>
              <a:rPr lang="el-GR" altLang="el-GR" sz="3000"/>
            </a:br>
            <a:r>
              <a:rPr lang="el-GR" altLang="el-GR" sz="3000"/>
              <a:t>(Σχήμα 5.16)</a:t>
            </a: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A53297EE-608F-4769-8650-3B7885F8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2513"/>
            <a:ext cx="6553200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FFE0A26-F884-41F9-B318-63B7745C9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 i="0"/>
              <a:t>Ο αλγόριθμος της δυαδικής αναζήτησης</a:t>
            </a:r>
            <a:br>
              <a:rPr lang="el-GR" altLang="el-GR" sz="3000" i="0"/>
            </a:br>
            <a:r>
              <a:rPr lang="el-GR" altLang="el-GR" sz="3000" i="0"/>
              <a:t>(Σχήμα 5.17)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69A6A89A-13D5-4470-8F3D-392442D4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828040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B6EF00-F4DC-40B1-BCC0-BAEFC24D1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Κατασκευή πουλιού από ένα τετράγωνο</a:t>
            </a:r>
            <a:br>
              <a:rPr lang="el-GR" altLang="el-GR" sz="3000"/>
            </a:br>
            <a:r>
              <a:rPr lang="el-GR" altLang="el-GR" sz="3000"/>
              <a:t>κομμάτι χαρτί (Σχήμα 5.2)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9E5D26B7-FCF2-41AB-9303-98E0C598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71688" y="1033462"/>
            <a:ext cx="492918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88AC359-EFBC-418E-A785-9A890E68E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5.6 Αποδοτικότητα Λογισμικού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37DFA1F-3442-4CDE-A38C-91F012014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446405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l-GR" altLang="el-GR"/>
              <a:t>Μετριέται ως το πλήθος των εκτελούμενων εντολών.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/>
              <a:t>Ο συμβολισμός με Θ προσδιορίζει την αποδοτικότητα των αλγορίθμων</a:t>
            </a:r>
          </a:p>
          <a:p>
            <a:pPr marL="990600" lvl="1" indent="-533400">
              <a:lnSpc>
                <a:spcPct val="80000"/>
              </a:lnSpc>
            </a:pPr>
            <a:r>
              <a:rPr lang="el-GR" altLang="el-GR"/>
              <a:t>Παράδειγμα η ταξινόμηση παρεμβολής αναπαριστάται με Θ(n</a:t>
            </a:r>
            <a:r>
              <a:rPr lang="el-GR" altLang="el-GR" baseline="30000"/>
              <a:t>2</a:t>
            </a:r>
            <a:r>
              <a:rPr lang="el-GR" altLang="el-GR"/>
              <a:t>)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/>
              <a:t>Καλύτερη, χειρότερη και μέση περίπτωση.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F506478-ED7F-444B-81C9-1B953C42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 i="0"/>
              <a:t>Εφαρμογή της ταξινόμησης παρεμβολής σε ένα</a:t>
            </a:r>
            <a:br>
              <a:rPr lang="el-GR" altLang="el-GR" sz="3000" i="0"/>
            </a:br>
            <a:r>
              <a:rPr lang="el-GR" altLang="el-GR" sz="3000" i="0"/>
              <a:t>σενάριο χειρότερης περίπτωσης (Σχήμα 5.18)</a:t>
            </a:r>
          </a:p>
        </p:txBody>
      </p:sp>
      <p:pic>
        <p:nvPicPr>
          <p:cNvPr id="66563" name="Picture 4">
            <a:extLst>
              <a:ext uri="{FF2B5EF4-FFF2-40B4-BE49-F238E27FC236}">
                <a16:creationId xmlns:a16="http://schemas.microsoft.com/office/drawing/2014/main" id="{9A0D5185-2758-4E72-BC74-9745C788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0"/>
            <a:ext cx="8496300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7310381-7743-41B0-9B3E-6BDF6CE5B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2600" i="0"/>
              <a:t>Γράφημα της ανάλυσης χειρότερης περίπτωσης</a:t>
            </a:r>
            <a:br>
              <a:rPr lang="el-GR" altLang="el-GR" sz="2600" i="0"/>
            </a:br>
            <a:r>
              <a:rPr lang="el-GR" altLang="el-GR" sz="2600" i="0"/>
              <a:t>του αλγορίθμου ταξινόμησης παρεμβολής (Σχήμα 5.19)</a:t>
            </a:r>
          </a:p>
        </p:txBody>
      </p:sp>
      <p:pic>
        <p:nvPicPr>
          <p:cNvPr id="67587" name="Picture 4">
            <a:extLst>
              <a:ext uri="{FF2B5EF4-FFF2-40B4-BE49-F238E27FC236}">
                <a16:creationId xmlns:a16="http://schemas.microsoft.com/office/drawing/2014/main" id="{160A5E23-6C12-41F1-8A7E-472ED8ED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553200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B1E867C-7C37-4576-9CE2-14C6C3778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2600" i="0"/>
              <a:t>Γράφημα της ανάλυσης χειρότερης περίπτωσης</a:t>
            </a:r>
            <a:br>
              <a:rPr lang="el-GR" altLang="el-GR" sz="2600" i="0"/>
            </a:br>
            <a:r>
              <a:rPr lang="el-GR" altLang="el-GR" sz="2600" i="0"/>
              <a:t>του αλγορίθμου δυαδικής αναζήτησης (Σχήμα 5.20)</a:t>
            </a:r>
          </a:p>
        </p:txBody>
      </p:sp>
      <p:pic>
        <p:nvPicPr>
          <p:cNvPr id="68611" name="Picture 4">
            <a:extLst>
              <a:ext uri="{FF2B5EF4-FFF2-40B4-BE49-F238E27FC236}">
                <a16:creationId xmlns:a16="http://schemas.microsoft.com/office/drawing/2014/main" id="{93256FF5-7C1B-4C2A-BA5E-4B91A332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72739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9FF182C-37D2-4722-8C92-5AFC4FB35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Σύγκριση Επιδόσεων</a:t>
            </a:r>
            <a:endParaRPr lang="en-US" altLang="el-GR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38FCD68-EB94-48AF-88F4-1689EC133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/>
              <a:t>Συμβολισμός Κεφαλαίου Ο (</a:t>
            </a:r>
            <a:r>
              <a:rPr lang="en-US" altLang="el-GR" sz="2800"/>
              <a:t>Big-O Notation</a:t>
            </a:r>
            <a:r>
              <a:rPr lang="el-GR" altLang="el-GR" sz="2800"/>
              <a:t>) </a:t>
            </a:r>
            <a:endParaRPr lang="en-US" altLang="el-GR" sz="2800"/>
          </a:p>
          <a:p>
            <a:pPr lvl="1"/>
            <a:r>
              <a:rPr lang="el-GR" altLang="el-GR" sz="2400"/>
              <a:t>Αν </a:t>
            </a:r>
            <a:r>
              <a:rPr lang="en-US" altLang="el-GR" sz="2400"/>
              <a:t>g(n) </a:t>
            </a:r>
            <a:r>
              <a:rPr lang="el-GR" altLang="el-GR" sz="2400"/>
              <a:t>είναι μια συνάρτηση που περιγράφει μια διαδικασία ή έναν αλγόριθμο για την αναζήτηση </a:t>
            </a:r>
            <a:r>
              <a:rPr lang="en-US" altLang="el-GR" sz="2400"/>
              <a:t>n </a:t>
            </a:r>
            <a:r>
              <a:rPr lang="el-GR" altLang="el-GR" sz="2400"/>
              <a:t>πραγμάτων</a:t>
            </a:r>
            <a:r>
              <a:rPr lang="en-US" altLang="el-GR" sz="2400"/>
              <a:t>, </a:t>
            </a:r>
            <a:r>
              <a:rPr lang="el-GR" altLang="el-GR" sz="2400"/>
              <a:t>τότε</a:t>
            </a:r>
            <a:endParaRPr lang="en-US" altLang="el-GR" sz="2400"/>
          </a:p>
          <a:p>
            <a:pPr lvl="1"/>
            <a:r>
              <a:rPr lang="en-US" altLang="el-GR" sz="2400"/>
              <a:t>O(g(n)) </a:t>
            </a:r>
            <a:r>
              <a:rPr lang="el-GR" altLang="el-GR" sz="2400"/>
              <a:t>είναι η Τάξη Μεγέθους της απαιτούμενης εργασίας για την ολοκλήρωση αυτής της διαδικασίας ή αλλιώς «συνάρτηση» που περιγράφει την τάξη μεγέθους της αποδοτικότητας ενός αλγορίθμου (απαιτούμενων υπολογισμών) για την ταξινόμηση μιας λίστας</a:t>
            </a:r>
            <a:endParaRPr lang="en-US" altLang="el-GR" sz="2400"/>
          </a:p>
          <a:p>
            <a:pPr lvl="1"/>
            <a:r>
              <a:rPr lang="en-US" altLang="el-GR" sz="2400"/>
              <a:t>O(g(n)) </a:t>
            </a:r>
            <a:r>
              <a:rPr lang="el-GR" altLang="el-GR" sz="2400"/>
              <a:t>περιέχει μόνο τους κύριους όρους της </a:t>
            </a:r>
            <a:r>
              <a:rPr lang="en-US" altLang="el-GR" sz="2400"/>
              <a:t>fg(n)</a:t>
            </a:r>
          </a:p>
          <a:p>
            <a:pPr lvl="2"/>
            <a:r>
              <a:rPr lang="en-US" altLang="el-GR" sz="2000"/>
              <a:t>g(n) = 3n</a:t>
            </a:r>
            <a:r>
              <a:rPr lang="en-US" altLang="el-GR" sz="2000" baseline="30000"/>
              <a:t>2</a:t>
            </a:r>
            <a:r>
              <a:rPr lang="en-US" altLang="el-GR" sz="2000"/>
              <a:t> + 4n + 7 </a:t>
            </a:r>
            <a:r>
              <a:rPr lang="en-US" altLang="el-GR" sz="2000">
                <a:sym typeface="Wingdings" panose="05000000000000000000" pitchFamily="2" charset="2"/>
              </a:rPr>
              <a:t></a:t>
            </a:r>
            <a:r>
              <a:rPr lang="en-US" altLang="el-GR" sz="2000"/>
              <a:t>O(n</a:t>
            </a:r>
            <a:r>
              <a:rPr lang="en-US" altLang="el-GR" sz="2000" baseline="30000"/>
              <a:t>2</a:t>
            </a:r>
            <a:r>
              <a:rPr lang="en-US" altLang="el-GR" sz="2000"/>
              <a:t>)</a:t>
            </a:r>
          </a:p>
          <a:p>
            <a:pPr lvl="2"/>
            <a:r>
              <a:rPr lang="en-US" altLang="el-GR" sz="2000"/>
              <a:t>g(n) = ½n + 16 </a:t>
            </a:r>
            <a:r>
              <a:rPr lang="en-US" altLang="el-GR" sz="2000">
                <a:sym typeface="Wingdings" panose="05000000000000000000" pitchFamily="2" charset="2"/>
              </a:rPr>
              <a:t></a:t>
            </a:r>
            <a:r>
              <a:rPr lang="en-US" altLang="el-GR" sz="2000"/>
              <a:t>O(n)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3A5B8A3-E68D-48D2-A627-F5482E100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Σύγκριση Επιδόσεων</a:t>
            </a:r>
            <a:endParaRPr lang="en-US" altLang="el-GR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CA1A107-25B9-4CF2-87CC-D72D3F372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Βασικές τάξεις</a:t>
            </a:r>
            <a:endParaRPr lang="en-US" altLang="el-GR"/>
          </a:p>
          <a:p>
            <a:pPr lvl="1"/>
            <a:r>
              <a:rPr lang="en-US" altLang="el-GR"/>
              <a:t>O(1) </a:t>
            </a:r>
            <a:r>
              <a:rPr lang="en-US" altLang="el-GR">
                <a:sym typeface="Wingdings" panose="05000000000000000000" pitchFamily="2" charset="2"/>
              </a:rPr>
              <a:t></a:t>
            </a:r>
            <a:r>
              <a:rPr lang="en-US" altLang="el-GR"/>
              <a:t>  </a:t>
            </a:r>
            <a:r>
              <a:rPr lang="el-GR" altLang="el-GR"/>
              <a:t>η επίδοση είναι σταθερή</a:t>
            </a:r>
            <a:endParaRPr lang="en-US" altLang="el-GR"/>
          </a:p>
          <a:p>
            <a:pPr lvl="1"/>
            <a:r>
              <a:rPr lang="en-US" altLang="el-GR"/>
              <a:t>O(n) </a:t>
            </a:r>
            <a:r>
              <a:rPr lang="en-US" altLang="el-GR">
                <a:sym typeface="Wingdings" panose="05000000000000000000" pitchFamily="2" charset="2"/>
              </a:rPr>
              <a:t></a:t>
            </a:r>
            <a:r>
              <a:rPr lang="en-US" altLang="el-GR"/>
              <a:t> </a:t>
            </a:r>
            <a:r>
              <a:rPr lang="el-GR" altLang="el-GR"/>
              <a:t>η επίδοση είναι γραμμική, εξαρτώμενη από το </a:t>
            </a:r>
            <a:r>
              <a:rPr lang="en-US" altLang="el-GR"/>
              <a:t>n</a:t>
            </a:r>
          </a:p>
          <a:p>
            <a:pPr lvl="1"/>
            <a:r>
              <a:rPr lang="en-US" altLang="el-GR"/>
              <a:t>O(n</a:t>
            </a:r>
            <a:r>
              <a:rPr lang="en-US" altLang="el-GR" baseline="30000"/>
              <a:t>2</a:t>
            </a:r>
            <a:r>
              <a:rPr lang="en-US" altLang="el-GR"/>
              <a:t>) </a:t>
            </a:r>
            <a:r>
              <a:rPr lang="en-US" altLang="el-GR">
                <a:sym typeface="Wingdings" panose="05000000000000000000" pitchFamily="2" charset="2"/>
              </a:rPr>
              <a:t></a:t>
            </a:r>
            <a:r>
              <a:rPr lang="en-US" altLang="el-GR"/>
              <a:t> </a:t>
            </a:r>
            <a:r>
              <a:rPr lang="el-GR" altLang="el-GR"/>
              <a:t>η επίδοση είναι ανάλογη του</a:t>
            </a:r>
            <a:r>
              <a:rPr lang="en-US" altLang="el-GR"/>
              <a:t> </a:t>
            </a:r>
            <a:r>
              <a:rPr lang="en-US" altLang="el-GR" baseline="30000"/>
              <a:t>n2</a:t>
            </a:r>
          </a:p>
          <a:p>
            <a:pPr lvl="1"/>
            <a:r>
              <a:rPr lang="en-US" altLang="el-GR"/>
              <a:t>O(2n) </a:t>
            </a:r>
            <a:r>
              <a:rPr lang="en-US" altLang="el-GR">
                <a:sym typeface="Wingdings" panose="05000000000000000000" pitchFamily="2" charset="2"/>
              </a:rPr>
              <a:t></a:t>
            </a:r>
            <a:r>
              <a:rPr lang="en-US" altLang="el-GR"/>
              <a:t> </a:t>
            </a:r>
            <a:r>
              <a:rPr lang="el-GR" altLang="el-GR"/>
              <a:t>... ανάλογη του</a:t>
            </a:r>
            <a:r>
              <a:rPr lang="en-US" altLang="el-GR"/>
              <a:t> 2n</a:t>
            </a:r>
          </a:p>
          <a:p>
            <a:pPr lvl="1"/>
            <a:r>
              <a:rPr lang="en-US" altLang="el-GR"/>
              <a:t>O(log n) </a:t>
            </a:r>
            <a:r>
              <a:rPr lang="en-US" altLang="el-GR">
                <a:sym typeface="Wingdings" panose="05000000000000000000" pitchFamily="2" charset="2"/>
              </a:rPr>
              <a:t></a:t>
            </a:r>
            <a:r>
              <a:rPr lang="en-US" altLang="el-GR"/>
              <a:t> </a:t>
            </a:r>
            <a:r>
              <a:rPr lang="el-GR" altLang="el-GR"/>
              <a:t>... ανάλογη του</a:t>
            </a:r>
            <a:r>
              <a:rPr lang="en-US" altLang="el-GR"/>
              <a:t> log10 n</a:t>
            </a:r>
          </a:p>
          <a:p>
            <a:pPr lvl="1"/>
            <a:r>
              <a:rPr lang="en-US" altLang="el-GR"/>
              <a:t>O(n log n) </a:t>
            </a:r>
            <a:r>
              <a:rPr lang="en-US" altLang="el-GR">
                <a:sym typeface="Wingdings" panose="05000000000000000000" pitchFamily="2" charset="2"/>
              </a:rPr>
              <a:t></a:t>
            </a:r>
            <a:r>
              <a:rPr lang="en-US" altLang="el-GR"/>
              <a:t> </a:t>
            </a:r>
            <a:r>
              <a:rPr lang="el-GR" altLang="el-GR"/>
              <a:t>... ανάλογη του </a:t>
            </a:r>
            <a:r>
              <a:rPr lang="en-US" altLang="el-GR"/>
              <a:t>n*log10 n</a:t>
            </a:r>
          </a:p>
          <a:p>
            <a:pPr lvl="1"/>
            <a:endParaRPr lang="en-US" altLang="el-G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0E80DE-6831-4C30-ACFC-035123BC6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Σύγκριση Επιδόσεων</a:t>
            </a:r>
            <a:endParaRPr lang="en-US" altLang="el-GR"/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5D05F88A-60D5-4ABF-B8EC-BBAC1A80AD2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971550" y="1341438"/>
          <a:ext cx="7340600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Photo Editor Photo" r:id="rId3" imgW="4657143" imgH="3000000" progId="MSPhotoEd.3">
                  <p:embed/>
                </p:oleObj>
              </mc:Choice>
              <mc:Fallback>
                <p:oleObj name="Photo Editor Photo" r:id="rId3" imgW="4657143" imgH="300000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340600" cy="472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0F28A6D-20FC-48ED-9E85-D3EB1545B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Σύγκριση Επιδόσεων</a:t>
            </a:r>
            <a:endParaRPr lang="en-US" altLang="el-GR"/>
          </a:p>
        </p:txBody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81D19759-E0BD-4366-8068-EC57E6D64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Σειριακή αναζήτηση</a:t>
            </a:r>
            <a:endParaRPr lang="en-US" altLang="el-GR"/>
          </a:p>
          <a:p>
            <a:pPr lvl="1"/>
            <a:r>
              <a:rPr lang="el-GR" altLang="el-GR"/>
              <a:t>Χρόνος λειτουργίας</a:t>
            </a:r>
            <a:r>
              <a:rPr lang="en-US" altLang="el-GR"/>
              <a:t> = g(n) = </a:t>
            </a:r>
            <a:r>
              <a:rPr lang="en-US" altLang="el-GR">
                <a:cs typeface="Times New Roman" panose="02020603050405020304" pitchFamily="18" charset="0"/>
              </a:rPr>
              <a:t>½</a:t>
            </a:r>
            <a:r>
              <a:rPr lang="en-US" altLang="el-GR"/>
              <a:t>n + k</a:t>
            </a:r>
          </a:p>
          <a:p>
            <a:pPr lvl="1"/>
            <a:r>
              <a:rPr lang="en-US" altLang="el-GR" b="1"/>
              <a:t>O(n)</a:t>
            </a:r>
          </a:p>
          <a:p>
            <a:r>
              <a:rPr lang="el-GR" altLang="el-GR"/>
              <a:t>Δυαδική αναζήτηση</a:t>
            </a:r>
            <a:endParaRPr lang="en-US" altLang="el-GR"/>
          </a:p>
          <a:p>
            <a:pPr lvl="1"/>
            <a:r>
              <a:rPr lang="el-GR" altLang="el-GR"/>
              <a:t>Χρόνος Λειτουργίας</a:t>
            </a:r>
            <a:r>
              <a:rPr lang="en-US" altLang="el-GR"/>
              <a:t> = g(n) = log</a:t>
            </a:r>
            <a:r>
              <a:rPr lang="en-US" altLang="el-GR" baseline="-25000"/>
              <a:t>2</a:t>
            </a:r>
            <a:r>
              <a:rPr lang="en-US" altLang="el-GR"/>
              <a:t>n + k</a:t>
            </a:r>
          </a:p>
          <a:p>
            <a:pPr lvl="1"/>
            <a:r>
              <a:rPr lang="en-US" altLang="el-GR" b="1"/>
              <a:t>O(log</a:t>
            </a:r>
            <a:r>
              <a:rPr lang="en-US" altLang="el-GR" b="1" baseline="-25000"/>
              <a:t>2</a:t>
            </a:r>
            <a:r>
              <a:rPr lang="en-US" altLang="el-GR" b="1"/>
              <a:t>n)</a:t>
            </a:r>
          </a:p>
          <a:p>
            <a:pPr lvl="1"/>
            <a:endParaRPr lang="en-US" altLang="el-G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7055573-6F4A-443A-84C1-F87F64EC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Σύγκριση Επιδόσεων</a:t>
            </a:r>
            <a:endParaRPr lang="en-US" altLang="el-GR"/>
          </a:p>
        </p:txBody>
      </p:sp>
      <p:graphicFrame>
        <p:nvGraphicFramePr>
          <p:cNvPr id="862211" name="Group 3">
            <a:extLst>
              <a:ext uri="{FF2B5EF4-FFF2-40B4-BE49-F238E27FC236}">
                <a16:creationId xmlns:a16="http://schemas.microsoft.com/office/drawing/2014/main" id="{39AAA190-04EB-460C-855A-4FB3B16608CB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916113"/>
          <a:ext cx="7086600" cy="3786187"/>
        </p:xfrm>
        <a:graphic>
          <a:graphicData uri="http://schemas.openxmlformats.org/drawingml/2006/table">
            <a:tbl>
              <a:tblPr/>
              <a:tblGrid>
                <a:gridCol w="165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3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Αλγόριθμος Αναζήτησης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Μέγεθος Λίστας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100 </a:t>
                      </a: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στοιχεία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Μέγεθος Λίστας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10,000 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στοιχεία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Μέγεθος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Λίστας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: </a:t>
                      </a:r>
                      <a:endParaRPr kumimoji="0" lang="el-GR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1,000,000 </a:t>
                      </a:r>
                      <a:endParaRPr kumimoji="0" lang="el-GR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στοιχεία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9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Σειριακή αναζήτηση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Μ.Ο.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5,000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500,000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Δυαδική αναζήτηση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726B0AA-ED00-4EF4-B8B9-DB5055313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Σύγκριση σειριακής - δυαδικής αναζήτησης</a:t>
            </a:r>
            <a:endParaRPr lang="en-US" altLang="el-G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8F82E72-33F2-468C-9DB0-4FC0DACBF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altLang="el-GR" sz="2800"/>
              <a:t>Σειριακή αναζήτηση</a:t>
            </a:r>
            <a:endParaRPr lang="en-US" altLang="el-GR" sz="2800"/>
          </a:p>
          <a:p>
            <a:pPr lvl="1">
              <a:lnSpc>
                <a:spcPct val="80000"/>
              </a:lnSpc>
            </a:pPr>
            <a:r>
              <a:rPr lang="el-GR" altLang="el-GR" sz="2400"/>
              <a:t>Μέγιστο </a:t>
            </a:r>
            <a:r>
              <a:rPr lang="en-US" altLang="el-GR" sz="2400" b="1">
                <a:solidFill>
                  <a:srgbClr val="FF3300"/>
                </a:solidFill>
              </a:rPr>
              <a:t>n</a:t>
            </a:r>
            <a:r>
              <a:rPr lang="en-US" altLang="el-GR" sz="2400"/>
              <a:t> </a:t>
            </a:r>
            <a:r>
              <a:rPr lang="el-GR" altLang="el-GR" sz="2400"/>
              <a:t>επαναλήψεις (συγκρίσεις)</a:t>
            </a:r>
            <a:endParaRPr lang="en-US" altLang="el-GR" sz="2400"/>
          </a:p>
          <a:p>
            <a:pPr lvl="1">
              <a:lnSpc>
                <a:spcPct val="80000"/>
              </a:lnSpc>
            </a:pPr>
            <a:r>
              <a:rPr lang="el-GR" altLang="el-GR" sz="2400"/>
              <a:t>«Δουλεύει» σε κάθε πίνακα!</a:t>
            </a:r>
            <a:endParaRPr lang="en-US" altLang="el-GR" sz="2400"/>
          </a:p>
          <a:p>
            <a:pPr>
              <a:lnSpc>
                <a:spcPct val="80000"/>
              </a:lnSpc>
            </a:pPr>
            <a:r>
              <a:rPr lang="el-GR" altLang="el-GR" sz="2800"/>
              <a:t>Δυαδική αναζήτηση</a:t>
            </a:r>
            <a:endParaRPr lang="en-US" altLang="el-GR" sz="2800"/>
          </a:p>
          <a:p>
            <a:pPr lvl="1">
              <a:lnSpc>
                <a:spcPct val="80000"/>
              </a:lnSpc>
            </a:pPr>
            <a:r>
              <a:rPr lang="el-GR" altLang="el-GR" sz="2400"/>
              <a:t>Μέγιστο </a:t>
            </a:r>
            <a:r>
              <a:rPr lang="en-US" altLang="el-GR" sz="2400" b="1">
                <a:solidFill>
                  <a:srgbClr val="FF3300"/>
                </a:solidFill>
              </a:rPr>
              <a:t>log</a:t>
            </a:r>
            <a:r>
              <a:rPr lang="en-US" altLang="el-GR" sz="2400" b="1" baseline="-25000">
                <a:solidFill>
                  <a:srgbClr val="FF3300"/>
                </a:solidFill>
              </a:rPr>
              <a:t>2</a:t>
            </a:r>
            <a:r>
              <a:rPr lang="en-US" altLang="el-GR" sz="2400" b="1">
                <a:solidFill>
                  <a:srgbClr val="FF3300"/>
                </a:solidFill>
              </a:rPr>
              <a:t>(n)</a:t>
            </a:r>
            <a:r>
              <a:rPr lang="en-US" altLang="el-GR" sz="2400"/>
              <a:t> </a:t>
            </a:r>
            <a:r>
              <a:rPr lang="el-GR" altLang="el-GR" sz="2400"/>
              <a:t>επαναλήψεις</a:t>
            </a:r>
            <a:r>
              <a:rPr lang="en-US" altLang="el-GR" sz="2400"/>
              <a:t> (log</a:t>
            </a:r>
            <a:r>
              <a:rPr lang="en-US" altLang="el-GR" sz="2400" baseline="-25000"/>
              <a:t>2</a:t>
            </a:r>
            <a:r>
              <a:rPr lang="en-US" altLang="el-GR" sz="2400"/>
              <a:t>(n)&lt;n)</a:t>
            </a:r>
          </a:p>
          <a:p>
            <a:pPr lvl="1">
              <a:lnSpc>
                <a:spcPct val="80000"/>
              </a:lnSpc>
            </a:pPr>
            <a:r>
              <a:rPr lang="el-GR" altLang="el-GR" sz="2400"/>
              <a:t>«Δουλεύει» μόνο σε ταξινομημένους πίνακες</a:t>
            </a:r>
            <a:endParaRPr lang="en-US" altLang="el-GR" sz="2400"/>
          </a:p>
          <a:p>
            <a:pPr lvl="1">
              <a:lnSpc>
                <a:spcPct val="80000"/>
              </a:lnSpc>
            </a:pPr>
            <a:r>
              <a:rPr lang="el-GR" altLang="el-GR" sz="2400"/>
              <a:t>Αλλά η ταξινόμηση απαιτεί περίπου</a:t>
            </a:r>
            <a:r>
              <a:rPr lang="en-US" altLang="el-GR" sz="2400"/>
              <a:t> n</a:t>
            </a:r>
            <a:r>
              <a:rPr lang="en-US" altLang="el-GR" sz="2400" baseline="30000"/>
              <a:t>2</a:t>
            </a:r>
            <a:r>
              <a:rPr lang="en-US" altLang="el-GR" sz="2400"/>
              <a:t> </a:t>
            </a:r>
            <a:r>
              <a:rPr lang="el-GR" altLang="el-GR" sz="2400"/>
              <a:t>χρόνο</a:t>
            </a:r>
            <a:endParaRPr lang="en-US" altLang="el-GR" sz="2400"/>
          </a:p>
          <a:p>
            <a:pPr>
              <a:lnSpc>
                <a:spcPct val="80000"/>
              </a:lnSpc>
            </a:pPr>
            <a:r>
              <a:rPr lang="el-GR" altLang="el-GR" sz="2800"/>
              <a:t>Έτσι αν πρόκειται να ψάξει κανείς για μια φορά ένα πίνακα ας τον ψάξει σειριακά</a:t>
            </a:r>
          </a:p>
          <a:p>
            <a:pPr>
              <a:lnSpc>
                <a:spcPct val="80000"/>
              </a:lnSpc>
            </a:pPr>
            <a:r>
              <a:rPr lang="el-GR" altLang="el-GR" sz="2800"/>
              <a:t>Αν όμως πρόκειται να τον ψάχνει συνεχώς, ας τον ταξινομήσει και μετά ας χρησιμοποιεί τη δυαδική αναζήτηση!</a:t>
            </a:r>
            <a:endParaRPr lang="en-US" altLang="el-GR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F0FEC01-790A-492A-82B7-444784F09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Αρχέτυπα οριγκάμι</a:t>
            </a:r>
            <a:br>
              <a:rPr lang="el-GR" altLang="el-GR" sz="3000"/>
            </a:br>
            <a:r>
              <a:rPr lang="el-GR" altLang="el-GR" sz="3000"/>
              <a:t>(Σχήμα 5.4)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607F9B6E-E0D5-401A-9B28-4352BB74B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3701" y="576262"/>
            <a:ext cx="545465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0944EA3-FF16-4E2E-BF18-685BF68C4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Ορισμοί και Βασικές Αρχές</a:t>
            </a:r>
            <a:endParaRPr lang="en-US" altLang="el-GR"/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ACF1D8D7-5A0E-4627-9406-135FE38AA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b="1">
                <a:solidFill>
                  <a:srgbClr val="9B0917"/>
                </a:solidFill>
              </a:rPr>
              <a:t>Σύγκριση</a:t>
            </a:r>
            <a:r>
              <a:rPr lang="el-GR" altLang="el-GR"/>
              <a:t> </a:t>
            </a:r>
            <a:r>
              <a:rPr lang="en-US" altLang="el-GR"/>
              <a:t>– </a:t>
            </a:r>
            <a:r>
              <a:rPr lang="el-GR" altLang="el-GR"/>
              <a:t>Έλεγχος των κλειδιών δύο εγγραφών για να διαπιστωθεί αν είναι στην απαιτούμενη σειρά ή όχι</a:t>
            </a:r>
            <a:endParaRPr lang="en-US" altLang="el-GR"/>
          </a:p>
          <a:p>
            <a:r>
              <a:rPr lang="el-GR" altLang="el-GR" b="1">
                <a:solidFill>
                  <a:srgbClr val="9B0917"/>
                </a:solidFill>
              </a:rPr>
              <a:t>Εναλλαγή </a:t>
            </a:r>
            <a:r>
              <a:rPr lang="en-US" altLang="el-GR"/>
              <a:t>– </a:t>
            </a:r>
            <a:r>
              <a:rPr lang="el-GR" altLang="el-GR"/>
              <a:t>Τοποθέτηση του περιεχομένου μιας εγγραφής στη θέση μιας άλλης και το αντίστροφο. Μια από τις βασικές «πράξεις» στην ταξινόμηση</a:t>
            </a:r>
            <a:endParaRPr lang="en-US" alt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AB84689-B05B-4C16-AEBE-CC850D0A7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Επαλήθευση λογισμικού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9BD29EC-3637-41A0-B5E2-BAFA13D9C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446405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l-GR" altLang="el-GR" sz="3600"/>
              <a:t>Απόδειξη ορθότητας.</a:t>
            </a:r>
          </a:p>
          <a:p>
            <a:pPr marL="990600" lvl="1" indent="-533400">
              <a:lnSpc>
                <a:spcPct val="80000"/>
              </a:lnSpc>
            </a:pPr>
            <a:r>
              <a:rPr lang="el-GR" altLang="el-GR" sz="3200"/>
              <a:t>Ισχυρισμοί.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 sz="3600"/>
              <a:t>Προσυνθήκες.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 sz="3600"/>
              <a:t>Αμετάβλητοι βρόχοι.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 sz="3600"/>
              <a:t>Έλεγχοι.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201BB05-3516-4655-9C4A-BF2E9D593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Παράδειγμα προβλήματος: Διαχωρισμός αλυσίδας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9753746-595C-46F7-AFC2-60CAF33CD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446405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l-GR" altLang="el-GR" sz="2800"/>
              <a:t>Ένας ταξιδιώτης έχει μία χρυσή αλυσίδα εφτά κρίκων.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 sz="2800"/>
              <a:t>Πρέπει να μείνει σε ένα απομονωμένο ξενοδοχείο για επτά νύχτες.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 sz="2800"/>
              <a:t>Το ενοίκιο για κάθε νύχτα είναι ένας κρίκος από την αλυσίδα του.</a:t>
            </a:r>
          </a:p>
          <a:p>
            <a:pPr marL="609600" indent="-609600">
              <a:lnSpc>
                <a:spcPct val="80000"/>
              </a:lnSpc>
            </a:pPr>
            <a:r>
              <a:rPr lang="el-GR" altLang="el-GR" sz="2800"/>
              <a:t>Ποιος είναι ο μικρότερος αριθμός κρίκων που πρέπει να κοπούν ώστε ο ταξιδιώτης να πληρώνει στο ξενοδοχείο έναν κρίκο από την αλυσίδα κάθε πρωί χωρίς να καταβάλει προκαταβολικά τη διαμονή του;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4563467-FAE8-4624-9B91-427EE52AE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2600" i="0"/>
              <a:t>Διαχωρισμός της αλυσίδας με τρία μόνο κοψίματα</a:t>
            </a:r>
            <a:br>
              <a:rPr lang="el-GR" altLang="el-GR" sz="2600" i="0"/>
            </a:br>
            <a:r>
              <a:rPr lang="el-GR" altLang="el-GR" sz="2600" i="0"/>
              <a:t>(Σχήμα 5.21)</a:t>
            </a:r>
          </a:p>
        </p:txBody>
      </p:sp>
      <p:pic>
        <p:nvPicPr>
          <p:cNvPr id="78851" name="Picture 4">
            <a:extLst>
              <a:ext uri="{FF2B5EF4-FFF2-40B4-BE49-F238E27FC236}">
                <a16:creationId xmlns:a16="http://schemas.microsoft.com/office/drawing/2014/main" id="{352B0116-E602-4DAB-B5FB-E2ACDD91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901825"/>
            <a:ext cx="6775450" cy="306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CDC4103-52C8-4FDB-B568-C9234BB1F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 i="0"/>
              <a:t>Διαχωρισμός της αλυσίδας με μόνο ένα κόψιμο</a:t>
            </a:r>
            <a:br>
              <a:rPr lang="el-GR" altLang="el-GR" sz="3000" i="0"/>
            </a:br>
            <a:r>
              <a:rPr lang="el-GR" altLang="el-GR" sz="3000" i="0"/>
              <a:t>(Σχήμα 5.22)</a:t>
            </a:r>
          </a:p>
        </p:txBody>
      </p:sp>
      <p:pic>
        <p:nvPicPr>
          <p:cNvPr id="79875" name="Picture 3">
            <a:extLst>
              <a:ext uri="{FF2B5EF4-FFF2-40B4-BE49-F238E27FC236}">
                <a16:creationId xmlns:a16="http://schemas.microsoft.com/office/drawing/2014/main" id="{F3458233-754F-4FD9-84EA-E419C8C0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31950"/>
            <a:ext cx="64293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F4DA702-DEE5-4544-B1A0-8BB0F239C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 i="0"/>
              <a:t>Οι ισχυρισμοί που σχετίζονται με μία τυπική</a:t>
            </a:r>
            <a:br>
              <a:rPr lang="el-GR" altLang="el-GR" sz="3000" i="0"/>
            </a:br>
            <a:r>
              <a:rPr lang="el-GR" altLang="el-GR" sz="3000" i="0"/>
              <a:t>δομή όσο (while) (Σχήμα 5.23)</a:t>
            </a: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82EC1B12-E3AC-4F64-A335-C66686C1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25538"/>
            <a:ext cx="5832475" cy="48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CBB27D2-504F-4FE4-BC3F-C246D0FAF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Βιβλιογραφία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365ED12-818D-4CB8-A625-8FB59A0C2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i="1"/>
              <a:t>J.C. Brookshear, "Η επιστήμη των υπολογιστών: Μια ολοκληρωμένη παρουσίαση", Επιμέλεια: Κ. Κουρκουμπέτης, Κλειδάριθμος, 2009. </a:t>
            </a:r>
          </a:p>
          <a:p>
            <a:r>
              <a:rPr lang="el-GR" altLang="el-GR" i="1"/>
              <a:t>Κ. Κουρκουμπέτης, Διαφάνειες του μαθήματος «Εισαγωγή στην Επιστήμη των Υπολογιστών», Τμήμα Πληροφορικής, Οικονομικό Πανεπιστήμιο Αθηνών.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CF9461A-9F30-4233-8F96-6E574466C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Πώς περιγράφω τον αλγόριθμο;</a:t>
            </a:r>
            <a:endParaRPr lang="en-US" altLang="el-GR"/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5C7C2B74-62D7-4643-9827-B88E9F7F8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Η φυσική (καθομιλουμένη γλώσσα) είναι μία λύση, αλλά </a:t>
            </a:r>
            <a:r>
              <a:rPr lang="el-GR" altLang="el-GR" b="1"/>
              <a:t>όχι</a:t>
            </a:r>
            <a:r>
              <a:rPr lang="el-GR" altLang="el-GR"/>
              <a:t> πάντα </a:t>
            </a:r>
            <a:r>
              <a:rPr lang="el-GR" altLang="el-GR" b="1"/>
              <a:t>πρακτική</a:t>
            </a:r>
            <a:r>
              <a:rPr lang="el-GR" altLang="el-GR"/>
              <a:t>. Χρειάζομαι κάτι πιο δομημένο όπως π.χ</a:t>
            </a:r>
            <a:r>
              <a:rPr lang="en-US" altLang="el-GR"/>
              <a:t>.</a:t>
            </a:r>
            <a:r>
              <a:rPr lang="el-GR" altLang="el-GR"/>
              <a:t>:</a:t>
            </a:r>
          </a:p>
          <a:p>
            <a:pPr lvl="1"/>
            <a:r>
              <a:rPr lang="el-GR" altLang="el-GR"/>
              <a:t>ο ψευδοκώδικας, </a:t>
            </a:r>
          </a:p>
          <a:p>
            <a:pPr lvl="1"/>
            <a:r>
              <a:rPr lang="el-GR" altLang="el-GR"/>
              <a:t>τα Διαγράμματα Ροής (ΔΡΠ) </a:t>
            </a:r>
          </a:p>
          <a:p>
            <a:pPr lvl="1"/>
            <a:r>
              <a:rPr lang="el-GR" altLang="el-GR"/>
              <a:t>ο ίδιος ο κώδικας. </a:t>
            </a:r>
          </a:p>
          <a:p>
            <a:r>
              <a:rPr lang="el-GR" altLang="el-GR" b="1"/>
              <a:t>Ψευδοκώδικας</a:t>
            </a:r>
            <a:r>
              <a:rPr lang="el-GR" altLang="el-GR"/>
              <a:t>: Είναι μία «σύμβαση». Μία δομημένη γλώσσα με συγκεκριμένους κανόνες/νόημα και σύνταξη (=αρχέτυπα). </a:t>
            </a:r>
            <a:endParaRPr lang="en-US" alt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CB381436-6F43-4095-AB0B-288C07AB5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Πώς περιγράφω τον αλγόριθμο;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EA11C100-86A7-4DD4-96C2-B8A432A02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γλώσσα προγραμματισμού:</a:t>
            </a:r>
          </a:p>
          <a:p>
            <a:pPr lvl="1"/>
            <a:r>
              <a:rPr lang="el-GR" altLang="el-GR"/>
              <a:t>εύκολη και περιεκτική έκφραση αλγορίθμων</a:t>
            </a:r>
          </a:p>
          <a:p>
            <a:pPr lvl="1"/>
            <a:r>
              <a:rPr lang="el-GR" altLang="el-GR"/>
              <a:t>άμεσα κατανοητή από υπολογιστές και ανθρώπους</a:t>
            </a:r>
          </a:p>
          <a:p>
            <a:pPr lvl="1"/>
            <a:r>
              <a:rPr lang="el-GR" altLang="el-GR"/>
              <a:t>περιορισμός λαθών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reball">
  <a:themeElements>
    <a:clrScheme name="Fireball 4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0066FF"/>
      </a:hlink>
      <a:folHlink>
        <a:srgbClr val="0000FF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4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0066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6979</TotalTime>
  <Words>3706</Words>
  <Application>Microsoft Office PowerPoint</Application>
  <PresentationFormat>On-screen Show (4:3)</PresentationFormat>
  <Paragraphs>524</Paragraphs>
  <Slides>76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Times New Roman</vt:lpstr>
      <vt:lpstr>Arial</vt:lpstr>
      <vt:lpstr>Wingdings</vt:lpstr>
      <vt:lpstr>Symbol</vt:lpstr>
      <vt:lpstr>PMingLiU</vt:lpstr>
      <vt:lpstr>Fireball</vt:lpstr>
      <vt:lpstr>Microsoft Photo Editor 3.0 Photo</vt:lpstr>
      <vt:lpstr>Εισαγωγή στους Υπολογιστές</vt:lpstr>
      <vt:lpstr>Περιεχόμενα</vt:lpstr>
      <vt:lpstr>5.1 Αλγόριθμος: Ορισμός</vt:lpstr>
      <vt:lpstr>Αλγόριθμοι: επίπεδα αφαίρεσης</vt:lpstr>
      <vt:lpstr>Πώς περιγράφω τον αλγόριθμο;</vt:lpstr>
      <vt:lpstr>Κατασκευή πουλιού από ένα τετράγωνο κομμάτι χαρτί (Σχήμα 5.2)</vt:lpstr>
      <vt:lpstr>Αρχέτυπα οριγκάμι (Σχήμα 5.4)</vt:lpstr>
      <vt:lpstr>Πώς περιγράφω τον αλγόριθμο;</vt:lpstr>
      <vt:lpstr>Πώς περιγράφω τον αλγόριθμο;</vt:lpstr>
      <vt:lpstr>Πώς περιγράφω τον αλγόριθμο;</vt:lpstr>
      <vt:lpstr>5.2 Αρχέτυπα ψευδοκώδικα</vt:lpstr>
      <vt:lpstr>Η διαδικασία Χαιρετισμός σε ψευδοκώδικα (Σχήμα 5.4)</vt:lpstr>
      <vt:lpstr>5.3 Βήματα επίλυσης προβλήματος</vt:lpstr>
      <vt:lpstr>Υπόδειγμα προβλήματος</vt:lpstr>
      <vt:lpstr>Υπόδειγμα προβλήματος (Σχήμα 5.5)</vt:lpstr>
      <vt:lpstr>Τεχνικές για “το πρώτο βήμα”</vt:lpstr>
      <vt:lpstr>Κατά βήματα ανάλυση</vt:lpstr>
      <vt:lpstr>Ακολουθία</vt:lpstr>
      <vt:lpstr>5.4 Στοιχεία ελέγχου επανάληψης (Σχήμα 5.7)</vt:lpstr>
      <vt:lpstr>Ο αλγόριθμος της σειριακής αναζήτησης σε ψευδοκώδικα (Σχήμα 5.6)</vt:lpstr>
      <vt:lpstr>Η δομή βρόχου όσο (while) (Σχήμα 5.8)</vt:lpstr>
      <vt:lpstr>Η δομή βρόχου επανέλαβε (repeat) (Σχήμα 5.9)</vt:lpstr>
      <vt:lpstr>PowerPoint Presentation</vt:lpstr>
      <vt:lpstr>PowerPoint Presentation</vt:lpstr>
      <vt:lpstr>Αλφαβητική ταξινόμηση της λίστας Fred, Alex, Diana, Byron, Carol (Σχήμα 5.10)</vt:lpstr>
      <vt:lpstr>Ο αλγόριθμος ταξινόμησης παρεμβολής σε ψευδοκώδικα (Σχήμα 5.11)</vt:lpstr>
      <vt:lpstr>Ταξινόμηση με Επιλογή</vt:lpstr>
      <vt:lpstr>Ταξινόμηση με Επιλογή</vt:lpstr>
      <vt:lpstr>Ταξινόμηση με Επιλογή</vt:lpstr>
      <vt:lpstr>Ταξινόμηση με Επιλογή</vt:lpstr>
      <vt:lpstr>5.5 Αναδρομή</vt:lpstr>
      <vt:lpstr>Το παραγοντικό Ν! (επαναληπτικά)</vt:lpstr>
      <vt:lpstr>Αναδρομή</vt:lpstr>
      <vt:lpstr>Να υπολογιστεί το παραγοντικό ενός αριθμού Ν χρησιμοποιώντας αναδρομή</vt:lpstr>
      <vt:lpstr>Αναδρομή: Υπολογισμός  5!;</vt:lpstr>
      <vt:lpstr>Αναδρομή: Υπολογισμός ΠΑΡΑΓΟΝΤΙΚΟ (5);</vt:lpstr>
      <vt:lpstr>Αναδρομή: Υπολογισμός ΠΑΡΑΓΟΝΤΙΚΟ (5);</vt:lpstr>
      <vt:lpstr>Αναδρομή: Υπολογισμός ΠΑΡΑΓΟΝΤΙΚΟ (5);</vt:lpstr>
      <vt:lpstr>Αναδρομή: Υπολογισμός ΠΑΡΑΓΟΝΤΙΚΟ (5);</vt:lpstr>
      <vt:lpstr>Αναδρομή: Υπολογισμός ΠΑΡΑΓΟΝΤΙΚΟ (5);</vt:lpstr>
      <vt:lpstr>Αναδρομή: Υπολογισμός ΠΑΡΑΓΟΝΤΙΚΟ (5);</vt:lpstr>
      <vt:lpstr>Αναδρομή: Υπολογισμός ΠΑΡΑΓΟΝΤΙΚΟ (5);</vt:lpstr>
      <vt:lpstr>Αναδρομή: Υπολογισμός ΠΑΡΑΓΟΝΤΙΚΟ (5);</vt:lpstr>
      <vt:lpstr>PowerPoint Presentation</vt:lpstr>
      <vt:lpstr>PowerPoint Presentation</vt:lpstr>
      <vt:lpstr>Παράδειγμα: οι πύργοι του Hanoi</vt:lpstr>
      <vt:lpstr>Παράδειγμα: οι πύργοι του Hanoi (2)</vt:lpstr>
      <vt:lpstr>Παράδειγμα: οι πύργοι του Hanoi (3)</vt:lpstr>
      <vt:lpstr>Ένα πρώτο προσχέδιο του αλγορίθμου της δυαδικής αναζήτησης (Σχήμα 5.13)</vt:lpstr>
      <vt:lpstr>Εφαρμογή της στρατηγικής μας για την αναζήτηση της καταχώρισης “Κώστας” σε μία λίστα (Σχήμα 5.12)</vt:lpstr>
      <vt:lpstr>Δυαδική Αναζήτηση</vt:lpstr>
      <vt:lpstr>Δυαδική Αναζήτηση</vt:lpstr>
      <vt:lpstr>Δυαδική Αναζήτηση: Περίπτωση 1</vt:lpstr>
      <vt:lpstr>Δυαδική Αναζήτηση: Περίπτωση 2</vt:lpstr>
      <vt:lpstr>Δυαδική Αναζήτηση: Περίπτωση 3</vt:lpstr>
      <vt:lpstr>Ο αλγόριθμος της δυαδικής αναζήτησης σε ψευδοκώδικα (Σχήμα 5.14)</vt:lpstr>
      <vt:lpstr>Ο αλγόριθμος της δυαδικής αναζήτησης (Σχήμα 5.15)</vt:lpstr>
      <vt:lpstr>Ο αλγόριθμος της δυαδικής αναζήτησης (Σχήμα 5.16)</vt:lpstr>
      <vt:lpstr>Ο αλγόριθμος της δυαδικής αναζήτησης (Σχήμα 5.17)</vt:lpstr>
      <vt:lpstr>5.6 Αποδοτικότητα Λογισμικού</vt:lpstr>
      <vt:lpstr>Εφαρμογή της ταξινόμησης παρεμβολής σε ένα σενάριο χειρότερης περίπτωσης (Σχήμα 5.18)</vt:lpstr>
      <vt:lpstr>Γράφημα της ανάλυσης χειρότερης περίπτωσης του αλγορίθμου ταξινόμησης παρεμβολής (Σχήμα 5.19)</vt:lpstr>
      <vt:lpstr>Γράφημα της ανάλυσης χειρότερης περίπτωσης του αλγορίθμου δυαδικής αναζήτησης (Σχήμα 5.20)</vt:lpstr>
      <vt:lpstr>Σύγκριση Επιδόσεων</vt:lpstr>
      <vt:lpstr>Σύγκριση Επιδόσεων</vt:lpstr>
      <vt:lpstr>Σύγκριση Επιδόσεων</vt:lpstr>
      <vt:lpstr>Σύγκριση Επιδόσεων</vt:lpstr>
      <vt:lpstr>Σύγκριση Επιδόσεων</vt:lpstr>
      <vt:lpstr>Σύγκριση σειριακής - δυαδικής αναζήτησης</vt:lpstr>
      <vt:lpstr>Ορισμοί και Βασικές Αρχές</vt:lpstr>
      <vt:lpstr>Επαλήθευση λογισμικού</vt:lpstr>
      <vt:lpstr>Παράδειγμα προβλήματος: Διαχωρισμός αλυσίδας</vt:lpstr>
      <vt:lpstr>Διαχωρισμός της αλυσίδας με τρία μόνο κοψίματα (Σχήμα 5.21)</vt:lpstr>
      <vt:lpstr>Διαχωρισμός της αλυσίδας με μόνο ένα κόψιμο (Σχήμα 5.22)</vt:lpstr>
      <vt:lpstr>Οι ισχυρισμοί που σχετίζονται με μία τυπική δομή όσο (while) (Σχήμα 5.23)</vt:lpstr>
      <vt:lpstr>Βιβλιογραφία</vt:lpstr>
    </vt:vector>
  </TitlesOfParts>
  <Company>ΤΜΗΥΠ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Διδακτορική Διατριβή</dc:title>
  <dc:creator>Θρασύβουλος Τσιάτσος</dc:creator>
  <cp:lastModifiedBy>Reviewer</cp:lastModifiedBy>
  <cp:revision>352</cp:revision>
  <cp:lastPrinted>2000-06-15T09:23:34Z</cp:lastPrinted>
  <dcterms:created xsi:type="dcterms:W3CDTF">1999-02-06T12:13:30Z</dcterms:created>
  <dcterms:modified xsi:type="dcterms:W3CDTF">2020-11-09T15:10:22Z</dcterms:modified>
</cp:coreProperties>
</file>