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9" r:id="rId4"/>
    <p:sldId id="258" r:id="rId5"/>
    <p:sldId id="265" r:id="rId6"/>
    <p:sldId id="262" r:id="rId7"/>
    <p:sldId id="266" r:id="rId8"/>
    <p:sldId id="263" r:id="rId9"/>
    <p:sldId id="268" r:id="rId10"/>
    <p:sldId id="267" r:id="rId11"/>
    <p:sldId id="271" r:id="rId12"/>
    <p:sldId id="272" r:id="rId13"/>
    <p:sldId id="270" r:id="rId14"/>
    <p:sldId id="264" r:id="rId15"/>
  </p:sldIdLst>
  <p:sldSz cx="9144000" cy="6858000" type="screen4x3"/>
  <p:notesSz cx="6858000" cy="9144000"/>
  <p:embeddedFontLst>
    <p:embeddedFont>
      <p:font typeface="Calibri" panose="020F0502020204030204" pitchFamily="34" charset="0"/>
      <p:regular r:id="rId17"/>
      <p:bold r:id="rId18"/>
      <p:italic r:id="rId19"/>
      <p:boldItalic r:id="rId20"/>
    </p:embeddedFont>
    <p:embeddedFont>
      <p:font typeface="Helvetica Neue"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gXUkuSzG6Asq/LLdI/zsp0r2+o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4660"/>
  </p:normalViewPr>
  <p:slideViewPr>
    <p:cSldViewPr snapToGrid="0">
      <p:cViewPr>
        <p:scale>
          <a:sx n="95" d="100"/>
          <a:sy n="95" d="100"/>
        </p:scale>
        <p:origin x="762" y="-81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57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8434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2331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0084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4819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1425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3082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7"/>
        <p:cNvGrpSpPr/>
        <p:nvPr/>
      </p:nvGrpSpPr>
      <p:grpSpPr>
        <a:xfrm>
          <a:off x="0" y="0"/>
          <a:ext cx="0" cy="0"/>
          <a:chOff x="0" y="0"/>
          <a:chExt cx="0" cy="0"/>
        </a:xfrm>
      </p:grpSpPr>
      <p:sp>
        <p:nvSpPr>
          <p:cNvPr id="18" name="Google Shape;18;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 name="Google Shape;19;p14"/>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0" name="Google Shape;20;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457200" y="4406900"/>
            <a:ext cx="8229600" cy="130442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457200" y="2906713"/>
            <a:ext cx="8229600" cy="14366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2" name="Google Shape;32;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sp>
        <p:nvSpPr>
          <p:cNvPr id="36" name="Google Shape;36;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8" name="Google Shape;38;p17"/>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18"/>
          <p:cNvSpPr txBox="1">
            <a:spLocks noGrp="1"/>
          </p:cNvSpPr>
          <p:nvPr>
            <p:ph type="title"/>
          </p:nvPr>
        </p:nvSpPr>
        <p:spPr>
          <a:xfrm>
            <a:off x="457200" y="609600"/>
            <a:ext cx="8229600" cy="80803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1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9"/>
          <p:cNvSpPr txBox="1">
            <a:spLocks noGrp="1"/>
          </p:cNvSpPr>
          <p:nvPr>
            <p:ph type="title"/>
          </p:nvPr>
        </p:nvSpPr>
        <p:spPr>
          <a:xfrm>
            <a:off x="457200" y="792162"/>
            <a:ext cx="8229600" cy="96043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457200" y="762000"/>
            <a:ext cx="3008313" cy="6731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2" name="Google Shape;62;p21"/>
          <p:cNvSpPr txBox="1">
            <a:spLocks noGrp="1"/>
          </p:cNvSpPr>
          <p:nvPr>
            <p:ph type="body" idx="1"/>
          </p:nvPr>
        </p:nvSpPr>
        <p:spPr>
          <a:xfrm>
            <a:off x="3575050" y="762000"/>
            <a:ext cx="5111750" cy="536416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3" name="Google Shape;63;p21"/>
          <p:cNvSpPr txBox="1">
            <a:spLocks noGrp="1"/>
          </p:cNvSpPr>
          <p:nvPr>
            <p:ph type="body" idx="2"/>
          </p:nvPr>
        </p:nvSpPr>
        <p:spPr>
          <a:xfrm>
            <a:off x="457200" y="1524000"/>
            <a:ext cx="3008313" cy="46021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4" name="Google Shape;64;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22"/>
          <p:cNvSpPr>
            <a:spLocks noGrp="1"/>
          </p:cNvSpPr>
          <p:nvPr>
            <p:ph type="pic" idx="2"/>
          </p:nvPr>
        </p:nvSpPr>
        <p:spPr>
          <a:xfrm>
            <a:off x="1792288" y="838199"/>
            <a:ext cx="5486400" cy="3889375"/>
          </a:xfrm>
          <a:prstGeom prst="rect">
            <a:avLst/>
          </a:prstGeom>
          <a:noFill/>
          <a:ln>
            <a:noFill/>
          </a:ln>
        </p:spPr>
      </p:sp>
      <p:sp>
        <p:nvSpPr>
          <p:cNvPr id="70" name="Google Shape;70;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1" name="Google Shape;7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4"/>
        <p:cNvGrpSpPr/>
        <p:nvPr/>
      </p:nvGrpSpPr>
      <p:grpSpPr>
        <a:xfrm>
          <a:off x="0" y="0"/>
          <a:ext cx="0" cy="0"/>
          <a:chOff x="0" y="0"/>
          <a:chExt cx="0" cy="0"/>
        </a:xfrm>
      </p:grpSpPr>
      <p:pic>
        <p:nvPicPr>
          <p:cNvPr id="75" name="Google Shape;75;p23" descr="title.png"/>
          <p:cNvPicPr preferRelativeResize="0"/>
          <p:nvPr/>
        </p:nvPicPr>
        <p:blipFill rotWithShape="1">
          <a:blip r:embed="rId2">
            <a:alphaModFix/>
          </a:blip>
          <a:srcRect/>
          <a:stretch/>
        </p:blipFill>
        <p:spPr>
          <a:xfrm>
            <a:off x="0" y="-6350"/>
            <a:ext cx="9144000" cy="6858000"/>
          </a:xfrm>
          <a:prstGeom prst="rect">
            <a:avLst/>
          </a:prstGeom>
          <a:noFill/>
          <a:ln>
            <a:noFill/>
          </a:ln>
        </p:spPr>
      </p:pic>
      <p:pic>
        <p:nvPicPr>
          <p:cNvPr id="76" name="Google Shape;76;p23" descr="title.png"/>
          <p:cNvPicPr preferRelativeResize="0"/>
          <p:nvPr/>
        </p:nvPicPr>
        <p:blipFill rotWithShape="1">
          <a:blip r:embed="rId2">
            <a:alphaModFix/>
          </a:blip>
          <a:srcRect/>
          <a:stretch/>
        </p:blipFill>
        <p:spPr>
          <a:xfrm>
            <a:off x="0" y="0"/>
            <a:ext cx="9144000" cy="6858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Helvetica Neue"/>
                <a:ea typeface="Helvetica Neue"/>
                <a:cs typeface="Helvetica Neue"/>
                <a:sym typeface="Helvetica Neue"/>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Helvetica Neue"/>
                <a:ea typeface="Helvetica Neue"/>
                <a:cs typeface="Helvetica Neue"/>
                <a:sym typeface="Helvetica Neue"/>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Helvetica Neue"/>
                <a:ea typeface="Helvetica Neue"/>
                <a:cs typeface="Helvetica Neue"/>
                <a:sym typeface="Helvetica Neue"/>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Helvetica Neue"/>
                <a:ea typeface="Helvetica Neue"/>
                <a:cs typeface="Helvetica Neue"/>
                <a:sym typeface="Helvetica Neue"/>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Helvetica Neue"/>
                <a:ea typeface="Helvetica Neue"/>
                <a:cs typeface="Helvetica Neue"/>
                <a:sym typeface="Helvetica Neue"/>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 name="Google Shape;11;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3"/>
          <p:cNvSpPr txBox="1">
            <a:spLocks noGrp="1"/>
          </p:cNvSpPr>
          <p:nvPr>
            <p:ph type="title"/>
          </p:nvPr>
        </p:nvSpPr>
        <p:spPr>
          <a:xfrm>
            <a:off x="457200" y="762000"/>
            <a:ext cx="8229600" cy="609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1pPr>
            <a:lvl2pPr marR="0" lvl="1"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2pPr>
            <a:lvl3pPr marR="0" lvl="2"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3pPr>
            <a:lvl4pPr marR="0" lvl="3"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4pPr>
            <a:lvl5pPr marR="0" lvl="4"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5pPr>
            <a:lvl6pPr marR="0" lvl="5"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6pPr>
            <a:lvl7pPr marR="0" lvl="6"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7pPr>
            <a:lvl8pPr marR="0" lvl="7"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8pPr>
            <a:lvl9pPr marR="0" lvl="8"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9pPr>
          </a:lstStyle>
          <a:p>
            <a:endParaRPr/>
          </a:p>
        </p:txBody>
      </p:sp>
      <p:pic>
        <p:nvPicPr>
          <p:cNvPr id="15" name="Google Shape;15;p13" descr="red_neu_logo.png"/>
          <p:cNvPicPr preferRelativeResize="0"/>
          <p:nvPr/>
        </p:nvPicPr>
        <p:blipFill rotWithShape="1">
          <a:blip r:embed="rId11">
            <a:alphaModFix/>
          </a:blip>
          <a:srcRect/>
          <a:stretch/>
        </p:blipFill>
        <p:spPr>
          <a:xfrm>
            <a:off x="457200" y="274638"/>
            <a:ext cx="2743200" cy="258762"/>
          </a:xfrm>
          <a:prstGeom prst="rect">
            <a:avLst/>
          </a:prstGeom>
          <a:noFill/>
          <a:ln>
            <a:noFill/>
          </a:ln>
        </p:spPr>
      </p:pic>
      <p:cxnSp>
        <p:nvCxnSpPr>
          <p:cNvPr id="16" name="Google Shape;16;p13"/>
          <p:cNvCxnSpPr/>
          <p:nvPr/>
        </p:nvCxnSpPr>
        <p:spPr>
          <a:xfrm>
            <a:off x="457200" y="609600"/>
            <a:ext cx="8229600" cy="0"/>
          </a:xfrm>
          <a:prstGeom prst="straightConnector1">
            <a:avLst/>
          </a:prstGeom>
          <a:noFill/>
          <a:ln w="25400" cap="flat" cmpd="sng">
            <a:solidFill>
              <a:srgbClr val="D8D8D8"/>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corgis-edu.github.io/corgis/csv/drug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 descr="Image result for neu logo"/>
          <p:cNvPicPr preferRelativeResize="0"/>
          <p:nvPr/>
        </p:nvPicPr>
        <p:blipFill rotWithShape="1">
          <a:blip r:embed="rId3">
            <a:alphaModFix/>
          </a:blip>
          <a:srcRect/>
          <a:stretch/>
        </p:blipFill>
        <p:spPr>
          <a:xfrm>
            <a:off x="457200" y="685800"/>
            <a:ext cx="1995855" cy="1995855"/>
          </a:xfrm>
          <a:prstGeom prst="rect">
            <a:avLst/>
          </a:prstGeom>
          <a:noFill/>
          <a:ln>
            <a:noFill/>
          </a:ln>
        </p:spPr>
      </p:pic>
      <p:sp>
        <p:nvSpPr>
          <p:cNvPr id="82" name="Google Shape;82;p1"/>
          <p:cNvSpPr txBox="1">
            <a:spLocks noGrp="1"/>
          </p:cNvSpPr>
          <p:nvPr>
            <p:ph type="ctrTitle"/>
          </p:nvPr>
        </p:nvSpPr>
        <p:spPr>
          <a:xfrm>
            <a:off x="457200" y="2126572"/>
            <a:ext cx="8153400" cy="2604855"/>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None/>
            </a:pPr>
            <a:r>
              <a:rPr lang="en-US" b="1" dirty="0">
                <a:solidFill>
                  <a:schemeClr val="dk1"/>
                </a:solidFill>
                <a:latin typeface="Helvetica Neue" panose="020B0604020202020204" charset="0"/>
              </a:rPr>
              <a:t>ITC 6000 </a:t>
            </a:r>
            <a:br>
              <a:rPr lang="en-US" b="1" dirty="0">
                <a:solidFill>
                  <a:schemeClr val="dk1"/>
                </a:solidFill>
                <a:latin typeface="Helvetica Neue" panose="020B0604020202020204" charset="0"/>
              </a:rPr>
            </a:br>
            <a:r>
              <a:rPr lang="en-US" b="1" dirty="0">
                <a:solidFill>
                  <a:schemeClr val="dk1"/>
                </a:solidFill>
                <a:latin typeface="Helvetica Neue" panose="020B0604020202020204" charset="0"/>
              </a:rPr>
              <a:t>Database Management Systems</a:t>
            </a:r>
            <a:br>
              <a:rPr lang="en-US" b="1" dirty="0">
                <a:solidFill>
                  <a:schemeClr val="dk1"/>
                </a:solidFill>
                <a:latin typeface="Helvetica Neue" panose="020B0604020202020204" charset="0"/>
              </a:rPr>
            </a:br>
            <a:r>
              <a:rPr lang="en-US" b="1" dirty="0">
                <a:solidFill>
                  <a:schemeClr val="dk1"/>
                </a:solidFill>
                <a:latin typeface="Helvetica Neue" panose="020B0604020202020204" charset="0"/>
              </a:rPr>
              <a:t>Final Project Presentation</a:t>
            </a:r>
            <a:br>
              <a:rPr lang="en-US" b="1" dirty="0">
                <a:solidFill>
                  <a:schemeClr val="dk1"/>
                </a:solidFill>
                <a:latin typeface="Helvetica Neue" panose="020B0604020202020204" charset="0"/>
              </a:rPr>
            </a:br>
            <a:r>
              <a:rPr lang="en-US" b="1" dirty="0">
                <a:solidFill>
                  <a:schemeClr val="dk1"/>
                </a:solidFill>
                <a:latin typeface="Helvetica Neue" panose="020B0604020202020204" charset="0"/>
              </a:rPr>
              <a:t>“</a:t>
            </a:r>
            <a:r>
              <a:rPr lang="en-US" b="1" dirty="0">
                <a:solidFill>
                  <a:schemeClr val="tx1"/>
                </a:solidFill>
                <a:effectLst/>
                <a:latin typeface="Helvetica Neue" panose="020B0604020202020204" charset="0"/>
                <a:ea typeface="Calibri" panose="020F0502020204030204" pitchFamily="34" charset="0"/>
              </a:rPr>
              <a:t>DRUG MISUSE CASE STUDY”</a:t>
            </a:r>
            <a:br>
              <a:rPr lang="en-US" sz="3100" dirty="0">
                <a:solidFill>
                  <a:schemeClr val="tx1"/>
                </a:solidFill>
                <a:effectLst/>
                <a:latin typeface="Helvetica Neue" panose="020B0604020202020204" charset="0"/>
                <a:ea typeface="Calibri" panose="020F0502020204030204" pitchFamily="34" charset="0"/>
              </a:rPr>
            </a:br>
            <a:r>
              <a:rPr lang="en-US" sz="3100" dirty="0">
                <a:solidFill>
                  <a:schemeClr val="tx1"/>
                </a:solidFill>
                <a:effectLst/>
                <a:latin typeface="Helvetica Neue" panose="020B0604020202020204" charset="0"/>
                <a:ea typeface="Calibri" panose="020F0502020204030204" pitchFamily="34" charset="0"/>
              </a:rPr>
              <a:t>Group Name – HUSKY 3</a:t>
            </a:r>
            <a:endParaRPr sz="3100" dirty="0">
              <a:solidFill>
                <a:schemeClr val="tx1"/>
              </a:solidFill>
              <a:latin typeface="Helvetica Neue" panose="020B0604020202020204" charset="0"/>
            </a:endParaRPr>
          </a:p>
        </p:txBody>
      </p:sp>
      <p:sp>
        <p:nvSpPr>
          <p:cNvPr id="83" name="Google Shape;83;p1"/>
          <p:cNvSpPr txBox="1"/>
          <p:nvPr/>
        </p:nvSpPr>
        <p:spPr>
          <a:xfrm>
            <a:off x="1104900" y="4876799"/>
            <a:ext cx="6858000" cy="1524001"/>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ctr" rtl="0">
              <a:spcBef>
                <a:spcPts val="0"/>
              </a:spcBef>
              <a:spcAft>
                <a:spcPts val="0"/>
              </a:spcAft>
              <a:buClr>
                <a:schemeClr val="dk1"/>
              </a:buClr>
              <a:buSzPts val="2400"/>
              <a:buFont typeface="Arial"/>
              <a:buNone/>
            </a:pPr>
            <a:r>
              <a:rPr lang="en-US" sz="2200" b="1" u="sng" dirty="0">
                <a:latin typeface="Helvetica Neue" panose="020B0604020202020204" charset="0"/>
              </a:rPr>
              <a:t>Team Members</a:t>
            </a:r>
            <a:r>
              <a:rPr lang="en-US" sz="2200" dirty="0">
                <a:latin typeface="Helvetica Neue" panose="020B0604020202020204" charset="0"/>
              </a:rPr>
              <a:t> : Iti Rohilla (Leader)</a:t>
            </a:r>
          </a:p>
          <a:p>
            <a:pPr marL="0" marR="0" lvl="0" indent="0" algn="ctr" rtl="0">
              <a:spcBef>
                <a:spcPts val="0"/>
              </a:spcBef>
              <a:spcAft>
                <a:spcPts val="0"/>
              </a:spcAft>
              <a:buClr>
                <a:schemeClr val="dk1"/>
              </a:buClr>
              <a:buSzPts val="2400"/>
              <a:buFont typeface="Arial"/>
              <a:buNone/>
            </a:pPr>
            <a:r>
              <a:rPr lang="en-US" sz="2200" dirty="0">
                <a:latin typeface="Helvetica Neue" panose="020B0604020202020204" charset="0"/>
              </a:rPr>
              <a:t>                                  Kareena Ramrakhya</a:t>
            </a:r>
          </a:p>
          <a:p>
            <a:pPr marL="0" marR="0" lvl="0" indent="0" algn="ctr" rtl="0">
              <a:spcBef>
                <a:spcPts val="0"/>
              </a:spcBef>
              <a:spcAft>
                <a:spcPts val="0"/>
              </a:spcAft>
              <a:buClr>
                <a:schemeClr val="dk1"/>
              </a:buClr>
              <a:buSzPts val="2400"/>
              <a:buFont typeface="Arial"/>
              <a:buNone/>
            </a:pPr>
            <a:r>
              <a:rPr lang="en-US" sz="2200" dirty="0">
                <a:latin typeface="Helvetica Neue" panose="020B0604020202020204" charset="0"/>
              </a:rPr>
              <a:t>                               Monika Gundecha</a:t>
            </a:r>
          </a:p>
          <a:p>
            <a:pPr marL="0" marR="0" lvl="0" indent="0" algn="ctr" rtl="0">
              <a:spcBef>
                <a:spcPts val="0"/>
              </a:spcBef>
              <a:spcAft>
                <a:spcPts val="0"/>
              </a:spcAft>
              <a:buClr>
                <a:schemeClr val="dk1"/>
              </a:buClr>
              <a:buSzPts val="2400"/>
              <a:buFont typeface="Arial"/>
              <a:buNone/>
            </a:pPr>
            <a:r>
              <a:rPr lang="en-US" sz="2200" dirty="0">
                <a:latin typeface="Helvetica Neue" panose="020B0604020202020204" charset="0"/>
              </a:rPr>
              <a:t>                          Shachi Dwivedi</a:t>
            </a:r>
          </a:p>
          <a:p>
            <a:pPr marL="0" marR="0" lvl="0" indent="0" algn="ctr" rtl="0">
              <a:spcBef>
                <a:spcPts val="0"/>
              </a:spcBef>
              <a:spcAft>
                <a:spcPts val="0"/>
              </a:spcAft>
              <a:buClr>
                <a:schemeClr val="dk1"/>
              </a:buClr>
              <a:buSzPts val="2400"/>
              <a:buFont typeface="Arial"/>
              <a:buNone/>
            </a:pPr>
            <a:r>
              <a:rPr lang="en-US" sz="2200" dirty="0">
                <a:latin typeface="Helvetica Neue" panose="020B0604020202020204" charset="0"/>
              </a:rPr>
              <a:t>                           Ratnesh Mishra </a:t>
            </a:r>
          </a:p>
          <a:p>
            <a:pPr marL="0" marR="0" lvl="0" indent="0" algn="ctr" rtl="0">
              <a:spcBef>
                <a:spcPts val="0"/>
              </a:spcBef>
              <a:spcAft>
                <a:spcPts val="0"/>
              </a:spcAft>
              <a:buClr>
                <a:schemeClr val="dk1"/>
              </a:buClr>
              <a:buSzPts val="2400"/>
              <a:buFont typeface="Arial"/>
              <a:buNone/>
            </a:pPr>
            <a:endParaRPr lang="en-US" sz="2400" i="0" u="none" strike="noStrike" cap="none" dirty="0">
              <a:solidFill>
                <a:schemeClr val="dk1"/>
              </a:solidFill>
              <a:latin typeface="Helvetica Neue"/>
              <a:ea typeface="Helvetica Neue"/>
              <a:cs typeface="Helvetica Neue"/>
              <a:sym typeface="Helvetica Neue"/>
            </a:endParaRPr>
          </a:p>
        </p:txBody>
      </p:sp>
    </p:spTree>
  </p:cSld>
  <p:clrMapOvr>
    <a:masterClrMapping/>
  </p:clrMapOvr>
  <mc:AlternateContent xmlns:mc="http://schemas.openxmlformats.org/markup-compatibility/2006" xmlns:p14="http://schemas.microsoft.com/office/powerpoint/2010/main">
    <mc:Choice Requires="p14">
      <p:transition spd="slow" p14:dur="2000" advTm="27885"/>
    </mc:Choice>
    <mc:Fallback xmlns="">
      <p:transition spd="slow" advTm="2788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8"/>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ANALYTICAL SQL QUERIES</a:t>
            </a:r>
            <a:endParaRPr dirty="0"/>
          </a:p>
        </p:txBody>
      </p:sp>
      <p:sp>
        <p:nvSpPr>
          <p:cNvPr id="3" name="TextBox 2">
            <a:extLst>
              <a:ext uri="{FF2B5EF4-FFF2-40B4-BE49-F238E27FC236}">
                <a16:creationId xmlns:a16="http://schemas.microsoft.com/office/drawing/2014/main" id="{23C382C4-9D29-CDD7-7106-3E2E2959AB11}"/>
              </a:ext>
            </a:extLst>
          </p:cNvPr>
          <p:cNvSpPr txBox="1"/>
          <p:nvPr/>
        </p:nvSpPr>
        <p:spPr>
          <a:xfrm>
            <a:off x="308610" y="1497330"/>
            <a:ext cx="8686800" cy="5006499"/>
          </a:xfrm>
          <a:prstGeom prst="rect">
            <a:avLst/>
          </a:prstGeom>
          <a:noFill/>
        </p:spPr>
        <p:txBody>
          <a:bodyPr wrap="square" rtlCol="0">
            <a:spAutoFit/>
          </a:bodyPr>
          <a:lstStyle/>
          <a:p>
            <a:pPr marL="152400" lvl="0" indent="0" algn="l" rtl="0">
              <a:spcBef>
                <a:spcPts val="480"/>
              </a:spcBef>
              <a:spcAft>
                <a:spcPts val="0"/>
              </a:spcAft>
              <a:buClr>
                <a:schemeClr val="dk1"/>
              </a:buClr>
              <a:buSzPts val="2400"/>
            </a:pPr>
            <a:r>
              <a:rPr lang="en-US" sz="900" b="1" dirty="0">
                <a:latin typeface="Helvetica Neue" panose="020B0604020202020204" charset="0"/>
              </a:rPr>
              <a:t>Please find below a list of questions related to the usage of various substances among different age groups over the years:</a:t>
            </a:r>
          </a:p>
          <a:p>
            <a:pPr marL="495300" lvl="0" algn="l" rtl="0">
              <a:spcBef>
                <a:spcPts val="480"/>
              </a:spcBef>
              <a:spcAft>
                <a:spcPts val="0"/>
              </a:spcAft>
              <a:buClr>
                <a:schemeClr val="dk1"/>
              </a:buClr>
              <a:buSzPts val="2400"/>
            </a:pPr>
            <a:r>
              <a:rPr lang="en-US" sz="900" b="1" dirty="0">
                <a:latin typeface="Helvetica Neue" panose="020B0604020202020204" charset="0"/>
              </a:rPr>
              <a:t>1. What is the average rate of usage of various substances among different age groups over the years?</a:t>
            </a:r>
          </a:p>
          <a:p>
            <a:pPr marL="495300" lvl="0" algn="l" rtl="0">
              <a:spcBef>
                <a:spcPts val="480"/>
              </a:spcBef>
              <a:spcAft>
                <a:spcPts val="0"/>
              </a:spcAft>
              <a:buClr>
                <a:schemeClr val="dk1"/>
              </a:buClr>
              <a:buSzPts val="2400"/>
            </a:pPr>
            <a:r>
              <a:rPr lang="en-US" sz="900" dirty="0">
                <a:latin typeface="Helvetica Neue" panose="020B0604020202020204" charset="0"/>
              </a:rPr>
              <a:t>SELECT </a:t>
            </a:r>
            <a:r>
              <a:rPr lang="en-US" sz="900" dirty="0" err="1">
                <a:latin typeface="Helvetica Neue" panose="020B0604020202020204" charset="0"/>
              </a:rPr>
              <a:t>ds.Substance_Group_Name</a:t>
            </a:r>
            <a:r>
              <a:rPr lang="en-US" sz="900" dirty="0">
                <a:latin typeface="Helvetica Neue" panose="020B0604020202020204" charset="0"/>
              </a:rPr>
              <a:t>, </a:t>
            </a:r>
            <a:r>
              <a:rPr lang="en-US" sz="900" dirty="0" err="1">
                <a:latin typeface="Helvetica Neue" panose="020B0604020202020204" charset="0"/>
              </a:rPr>
              <a:t>dag.Age_Group_Name</a:t>
            </a:r>
            <a:r>
              <a:rPr lang="en-US" sz="900" dirty="0">
                <a:latin typeface="Helvetica Neue" panose="020B0604020202020204" charset="0"/>
              </a:rPr>
              <a:t>, AVG(</a:t>
            </a:r>
            <a:r>
              <a:rPr lang="en-US" sz="900" dirty="0" err="1">
                <a:latin typeface="Helvetica Neue" panose="020B0604020202020204" charset="0"/>
              </a:rPr>
              <a:t>Population_Rates</a:t>
            </a:r>
            <a:r>
              <a:rPr lang="en-US" sz="900" dirty="0">
                <a:latin typeface="Helvetica Neue" panose="020B0604020202020204" charset="0"/>
              </a:rPr>
              <a:t>) AS </a:t>
            </a:r>
            <a:r>
              <a:rPr lang="en-US" sz="900" dirty="0" err="1">
                <a:latin typeface="Helvetica Neue" panose="020B0604020202020204" charset="0"/>
              </a:rPr>
              <a:t>Avg_RateFROM</a:t>
            </a:r>
            <a:r>
              <a:rPr lang="en-US" sz="900" dirty="0">
                <a:latin typeface="Helvetica Neue" panose="020B0604020202020204" charset="0"/>
              </a:rPr>
              <a:t> </a:t>
            </a:r>
            <a:r>
              <a:rPr lang="en-US" sz="900" dirty="0" err="1">
                <a:latin typeface="Helvetica Neue" panose="020B0604020202020204" charset="0"/>
              </a:rPr>
              <a:t>Drug_Usage_Fact</a:t>
            </a:r>
            <a:r>
              <a:rPr lang="en-US" sz="900" dirty="0">
                <a:latin typeface="Helvetica Neue" panose="020B0604020202020204" charset="0"/>
              </a:rPr>
              <a:t> </a:t>
            </a:r>
            <a:r>
              <a:rPr lang="en-US" sz="900" dirty="0" err="1">
                <a:latin typeface="Helvetica Neue" panose="020B0604020202020204" charset="0"/>
              </a:rPr>
              <a:t>fJOIN</a:t>
            </a:r>
            <a:r>
              <a:rPr lang="en-US" sz="900" dirty="0">
                <a:latin typeface="Helvetica Neue" panose="020B0604020202020204" charset="0"/>
              </a:rPr>
              <a:t> </a:t>
            </a:r>
            <a:r>
              <a:rPr lang="en-US" sz="900" dirty="0" err="1">
                <a:latin typeface="Helvetica Neue" panose="020B0604020202020204" charset="0"/>
              </a:rPr>
              <a:t>Dim_Age_Group</a:t>
            </a:r>
            <a:r>
              <a:rPr lang="en-US" sz="900" dirty="0">
                <a:latin typeface="Helvetica Neue" panose="020B0604020202020204" charset="0"/>
              </a:rPr>
              <a:t> </a:t>
            </a:r>
            <a:r>
              <a:rPr lang="en-US" sz="900" dirty="0" err="1">
                <a:latin typeface="Helvetica Neue" panose="020B0604020202020204" charset="0"/>
              </a:rPr>
              <a:t>dag</a:t>
            </a:r>
            <a:r>
              <a:rPr lang="en-US" sz="900" dirty="0">
                <a:latin typeface="Helvetica Neue" panose="020B0604020202020204" charset="0"/>
              </a:rPr>
              <a:t> ON </a:t>
            </a:r>
            <a:r>
              <a:rPr lang="en-US" sz="900" dirty="0" err="1">
                <a:latin typeface="Helvetica Neue" panose="020B0604020202020204" charset="0"/>
              </a:rPr>
              <a:t>f.FK_Age_Group_ID</a:t>
            </a:r>
            <a:r>
              <a:rPr lang="en-US" sz="900" dirty="0">
                <a:latin typeface="Helvetica Neue" panose="020B0604020202020204" charset="0"/>
              </a:rPr>
              <a:t> = </a:t>
            </a:r>
            <a:r>
              <a:rPr lang="en-US" sz="900" dirty="0" err="1">
                <a:latin typeface="Helvetica Neue" panose="020B0604020202020204" charset="0"/>
              </a:rPr>
              <a:t>dag.Age_Group_IDJOIN</a:t>
            </a:r>
            <a:r>
              <a:rPr lang="en-US" sz="900" dirty="0">
                <a:latin typeface="Helvetica Neue" panose="020B0604020202020204" charset="0"/>
              </a:rPr>
              <a:t> </a:t>
            </a:r>
            <a:r>
              <a:rPr lang="en-US" sz="900" dirty="0" err="1">
                <a:latin typeface="Helvetica Neue" panose="020B0604020202020204" charset="0"/>
              </a:rPr>
              <a:t>Dim_Substance</a:t>
            </a:r>
            <a:r>
              <a:rPr lang="en-US" sz="900" dirty="0">
                <a:latin typeface="Helvetica Neue" panose="020B0604020202020204" charset="0"/>
              </a:rPr>
              <a:t> ds ON </a:t>
            </a:r>
            <a:r>
              <a:rPr lang="en-US" sz="900" dirty="0" err="1">
                <a:latin typeface="Helvetica Neue" panose="020B0604020202020204" charset="0"/>
              </a:rPr>
              <a:t>f.FK_Substance_Group_ID</a:t>
            </a:r>
            <a:r>
              <a:rPr lang="en-US" sz="900" dirty="0">
                <a:latin typeface="Helvetica Neue" panose="020B0604020202020204" charset="0"/>
              </a:rPr>
              <a:t> = </a:t>
            </a:r>
            <a:r>
              <a:rPr lang="en-US" sz="900" dirty="0" err="1">
                <a:latin typeface="Helvetica Neue" panose="020B0604020202020204" charset="0"/>
              </a:rPr>
              <a:t>ds.Substance_Group_IDGROUP</a:t>
            </a:r>
            <a:r>
              <a:rPr lang="en-US" sz="900" dirty="0">
                <a:latin typeface="Helvetica Neue" panose="020B0604020202020204" charset="0"/>
              </a:rPr>
              <a:t> BY </a:t>
            </a:r>
            <a:r>
              <a:rPr lang="en-US" sz="900" dirty="0" err="1">
                <a:latin typeface="Helvetica Neue" panose="020B0604020202020204" charset="0"/>
              </a:rPr>
              <a:t>ds.Substance_Group_Name</a:t>
            </a:r>
            <a:r>
              <a:rPr lang="en-US" sz="900" dirty="0">
                <a:latin typeface="Helvetica Neue" panose="020B0604020202020204" charset="0"/>
              </a:rPr>
              <a:t>, </a:t>
            </a:r>
            <a:r>
              <a:rPr lang="en-US" sz="900" dirty="0" err="1">
                <a:latin typeface="Helvetica Neue" panose="020B0604020202020204" charset="0"/>
              </a:rPr>
              <a:t>dag.Age_Group_NameORDER</a:t>
            </a:r>
            <a:r>
              <a:rPr lang="en-US" sz="900" dirty="0">
                <a:latin typeface="Helvetica Neue" panose="020B0604020202020204" charset="0"/>
              </a:rPr>
              <a:t> BY </a:t>
            </a:r>
            <a:r>
              <a:rPr lang="en-US" sz="900" dirty="0" err="1">
                <a:latin typeface="Helvetica Neue" panose="020B0604020202020204" charset="0"/>
              </a:rPr>
              <a:t>ds.Substance_Group_Name</a:t>
            </a:r>
            <a:r>
              <a:rPr lang="en-US" sz="900" dirty="0">
                <a:latin typeface="Helvetica Neue" panose="020B0604020202020204" charset="0"/>
              </a:rPr>
              <a:t>, </a:t>
            </a:r>
            <a:r>
              <a:rPr lang="en-US" sz="900" dirty="0" err="1">
                <a:latin typeface="Helvetica Neue" panose="020B0604020202020204" charset="0"/>
              </a:rPr>
              <a:t>dag.Age_Group_Name</a:t>
            </a:r>
            <a:r>
              <a:rPr lang="en-US" sz="900" dirty="0">
                <a:latin typeface="Helvetica Neue" panose="020B0604020202020204" charset="0"/>
              </a:rPr>
              <a:t>;</a:t>
            </a:r>
          </a:p>
          <a:p>
            <a:pPr marL="495300" lvl="0" algn="l" rtl="0">
              <a:spcBef>
                <a:spcPts val="480"/>
              </a:spcBef>
              <a:spcAft>
                <a:spcPts val="0"/>
              </a:spcAft>
              <a:buClr>
                <a:schemeClr val="dk1"/>
              </a:buClr>
              <a:buSzPts val="2400"/>
            </a:pPr>
            <a:endParaRPr lang="en-US" sz="900" dirty="0">
              <a:latin typeface="Helvetica Neue" panose="020B0604020202020204" charset="0"/>
            </a:endParaRPr>
          </a:p>
          <a:p>
            <a:pPr marL="495300" lvl="0" algn="l" rtl="0">
              <a:spcBef>
                <a:spcPts val="480"/>
              </a:spcBef>
              <a:spcAft>
                <a:spcPts val="0"/>
              </a:spcAft>
              <a:buClr>
                <a:schemeClr val="dk1"/>
              </a:buClr>
              <a:buSzPts val="2400"/>
            </a:pPr>
            <a:r>
              <a:rPr lang="en-US" sz="900" b="1" dirty="0">
                <a:latin typeface="Helvetica Neue" panose="020B0604020202020204" charset="0"/>
              </a:rPr>
              <a:t>2. Among different age groups, which state has the highest number of new users for various substance usage over the years?</a:t>
            </a:r>
          </a:p>
          <a:p>
            <a:pPr marL="495300" lvl="0" algn="l" rtl="0">
              <a:spcBef>
                <a:spcPts val="480"/>
              </a:spcBef>
              <a:spcAft>
                <a:spcPts val="0"/>
              </a:spcAft>
              <a:buClr>
                <a:schemeClr val="dk1"/>
              </a:buClr>
              <a:buSzPts val="2400"/>
            </a:pPr>
            <a:r>
              <a:rPr lang="en-US" sz="900" dirty="0">
                <a:latin typeface="Helvetica Neue" panose="020B0604020202020204" charset="0"/>
              </a:rPr>
              <a:t>SELECT </a:t>
            </a:r>
            <a:r>
              <a:rPr lang="en-US" sz="900" dirty="0" err="1">
                <a:latin typeface="Helvetica Neue" panose="020B0604020202020204" charset="0"/>
              </a:rPr>
              <a:t>dag.Age_Group_Name</a:t>
            </a:r>
            <a:r>
              <a:rPr lang="en-US" sz="900" dirty="0">
                <a:latin typeface="Helvetica Neue" panose="020B0604020202020204" charset="0"/>
              </a:rPr>
              <a:t>, </a:t>
            </a:r>
            <a:r>
              <a:rPr lang="en-US" sz="900" dirty="0" err="1">
                <a:latin typeface="Helvetica Neue" panose="020B0604020202020204" charset="0"/>
              </a:rPr>
              <a:t>da.State_Name</a:t>
            </a:r>
            <a:r>
              <a:rPr lang="en-US" sz="900" dirty="0">
                <a:latin typeface="Helvetica Neue" panose="020B0604020202020204" charset="0"/>
              </a:rPr>
              <a:t>, SUM(</a:t>
            </a:r>
            <a:r>
              <a:rPr lang="en-US" sz="900" dirty="0" err="1">
                <a:latin typeface="Helvetica Neue" panose="020B0604020202020204" charset="0"/>
              </a:rPr>
              <a:t>Population_Totals</a:t>
            </a:r>
            <a:r>
              <a:rPr lang="en-US" sz="900" dirty="0">
                <a:latin typeface="Helvetica Neue" panose="020B0604020202020204" charset="0"/>
              </a:rPr>
              <a:t>) AS </a:t>
            </a:r>
            <a:r>
              <a:rPr lang="en-US" sz="900" dirty="0" err="1">
                <a:latin typeface="Helvetica Neue" panose="020B0604020202020204" charset="0"/>
              </a:rPr>
              <a:t>Total_New_Users</a:t>
            </a:r>
            <a:r>
              <a:rPr lang="en-US" sz="900" dirty="0">
                <a:latin typeface="Helvetica Neue" panose="020B0604020202020204" charset="0"/>
              </a:rPr>
              <a:t>   FROM </a:t>
            </a:r>
            <a:r>
              <a:rPr lang="en-US" sz="900" dirty="0" err="1">
                <a:latin typeface="Helvetica Neue" panose="020B0604020202020204" charset="0"/>
              </a:rPr>
              <a:t>Drug_Usage_Fact</a:t>
            </a:r>
            <a:r>
              <a:rPr lang="en-US" sz="900" dirty="0">
                <a:latin typeface="Helvetica Neue" panose="020B0604020202020204" charset="0"/>
              </a:rPr>
              <a:t> f   JOIN </a:t>
            </a:r>
            <a:r>
              <a:rPr lang="en-US" sz="900" dirty="0" err="1">
                <a:latin typeface="Helvetica Neue" panose="020B0604020202020204" charset="0"/>
              </a:rPr>
              <a:t>Dim_Age_Group</a:t>
            </a:r>
            <a:r>
              <a:rPr lang="en-US" sz="900" dirty="0">
                <a:latin typeface="Helvetica Neue" panose="020B0604020202020204" charset="0"/>
              </a:rPr>
              <a:t> </a:t>
            </a:r>
            <a:r>
              <a:rPr lang="en-US" sz="900" dirty="0" err="1">
                <a:latin typeface="Helvetica Neue" panose="020B0604020202020204" charset="0"/>
              </a:rPr>
              <a:t>dag</a:t>
            </a:r>
            <a:r>
              <a:rPr lang="en-US" sz="900" dirty="0">
                <a:latin typeface="Helvetica Neue" panose="020B0604020202020204" charset="0"/>
              </a:rPr>
              <a:t> ON </a:t>
            </a:r>
            <a:r>
              <a:rPr lang="en-US" sz="900" dirty="0" err="1">
                <a:latin typeface="Helvetica Neue" panose="020B0604020202020204" charset="0"/>
              </a:rPr>
              <a:t>f.FK_Age_Group_ID</a:t>
            </a:r>
            <a:r>
              <a:rPr lang="en-US" sz="900" dirty="0">
                <a:latin typeface="Helvetica Neue" panose="020B0604020202020204" charset="0"/>
              </a:rPr>
              <a:t> = </a:t>
            </a:r>
            <a:r>
              <a:rPr lang="en-US" sz="900" dirty="0" err="1">
                <a:latin typeface="Helvetica Neue" panose="020B0604020202020204" charset="0"/>
              </a:rPr>
              <a:t>dag.Age_Group_ID</a:t>
            </a:r>
            <a:r>
              <a:rPr lang="en-US" sz="900" dirty="0">
                <a:latin typeface="Helvetica Neue" panose="020B0604020202020204" charset="0"/>
              </a:rPr>
              <a:t>   JOIN </a:t>
            </a:r>
            <a:r>
              <a:rPr lang="en-US" sz="900" dirty="0" err="1">
                <a:latin typeface="Helvetica Neue" panose="020B0604020202020204" charset="0"/>
              </a:rPr>
              <a:t>Dim_Area</a:t>
            </a:r>
            <a:r>
              <a:rPr lang="en-US" sz="900" dirty="0">
                <a:latin typeface="Helvetica Neue" panose="020B0604020202020204" charset="0"/>
              </a:rPr>
              <a:t> da ON </a:t>
            </a:r>
            <a:r>
              <a:rPr lang="en-US" sz="900" dirty="0" err="1">
                <a:latin typeface="Helvetica Neue" panose="020B0604020202020204" charset="0"/>
              </a:rPr>
              <a:t>f.FK_State_ID</a:t>
            </a:r>
            <a:r>
              <a:rPr lang="en-US" sz="900" dirty="0">
                <a:latin typeface="Helvetica Neue" panose="020B0604020202020204" charset="0"/>
              </a:rPr>
              <a:t> = </a:t>
            </a:r>
            <a:r>
              <a:rPr lang="en-US" sz="900" dirty="0" err="1">
                <a:latin typeface="Helvetica Neue" panose="020B0604020202020204" charset="0"/>
              </a:rPr>
              <a:t>da.State_ID</a:t>
            </a:r>
            <a:r>
              <a:rPr lang="en-US" sz="900" dirty="0">
                <a:latin typeface="Helvetica Neue" panose="020B0604020202020204" charset="0"/>
              </a:rPr>
              <a:t>   JOIN </a:t>
            </a:r>
            <a:r>
              <a:rPr lang="en-US" sz="900" dirty="0" err="1">
                <a:latin typeface="Helvetica Neue" panose="020B0604020202020204" charset="0"/>
              </a:rPr>
              <a:t>Dim_Substance</a:t>
            </a:r>
            <a:r>
              <a:rPr lang="en-US" sz="900" dirty="0">
                <a:latin typeface="Helvetica Neue" panose="020B0604020202020204" charset="0"/>
              </a:rPr>
              <a:t> ds ON </a:t>
            </a:r>
            <a:r>
              <a:rPr lang="en-US" sz="900" dirty="0" err="1">
                <a:latin typeface="Helvetica Neue" panose="020B0604020202020204" charset="0"/>
              </a:rPr>
              <a:t>f.FK_Substance_Group_ID</a:t>
            </a:r>
            <a:r>
              <a:rPr lang="en-US" sz="900" dirty="0">
                <a:latin typeface="Helvetica Neue" panose="020B0604020202020204" charset="0"/>
              </a:rPr>
              <a:t> = </a:t>
            </a:r>
            <a:r>
              <a:rPr lang="en-US" sz="900" dirty="0" err="1">
                <a:latin typeface="Helvetica Neue" panose="020B0604020202020204" charset="0"/>
              </a:rPr>
              <a:t>ds.Substance_Group_ID</a:t>
            </a:r>
            <a:r>
              <a:rPr lang="en-US" sz="900" dirty="0">
                <a:latin typeface="Helvetica Neue" panose="020B0604020202020204" charset="0"/>
              </a:rPr>
              <a:t>   WHERE </a:t>
            </a:r>
            <a:r>
              <a:rPr lang="en-US" sz="900" dirty="0" err="1">
                <a:latin typeface="Helvetica Neue" panose="020B0604020202020204" charset="0"/>
              </a:rPr>
              <a:t>f.FK_User_Type_ID</a:t>
            </a:r>
            <a:r>
              <a:rPr lang="en-US" sz="900" dirty="0">
                <a:latin typeface="Helvetica Neue" panose="020B0604020202020204" charset="0"/>
              </a:rPr>
              <a:t> = 3003   GROUP BY </a:t>
            </a:r>
            <a:r>
              <a:rPr lang="en-US" sz="900" dirty="0" err="1">
                <a:latin typeface="Helvetica Neue" panose="020B0604020202020204" charset="0"/>
              </a:rPr>
              <a:t>dag.Age_Group_Name</a:t>
            </a:r>
            <a:r>
              <a:rPr lang="en-US" sz="900" dirty="0">
                <a:latin typeface="Helvetica Neue" panose="020B0604020202020204" charset="0"/>
              </a:rPr>
              <a:t>, </a:t>
            </a:r>
            <a:r>
              <a:rPr lang="en-US" sz="900" dirty="0" err="1">
                <a:latin typeface="Helvetica Neue" panose="020B0604020202020204" charset="0"/>
              </a:rPr>
              <a:t>da.State_Name</a:t>
            </a:r>
            <a:r>
              <a:rPr lang="en-US" sz="900" dirty="0">
                <a:latin typeface="Helvetica Neue" panose="020B0604020202020204" charset="0"/>
              </a:rPr>
              <a:t>   ORDER BY </a:t>
            </a:r>
            <a:r>
              <a:rPr lang="en-US" sz="900" dirty="0" err="1">
                <a:latin typeface="Helvetica Neue" panose="020B0604020202020204" charset="0"/>
              </a:rPr>
              <a:t>dag.Age_Group_Name</a:t>
            </a:r>
            <a:r>
              <a:rPr lang="en-US" sz="900" dirty="0">
                <a:latin typeface="Helvetica Neue" panose="020B0604020202020204" charset="0"/>
              </a:rPr>
              <a:t>, </a:t>
            </a:r>
            <a:r>
              <a:rPr lang="en-US" sz="900" dirty="0" err="1">
                <a:latin typeface="Helvetica Neue" panose="020B0604020202020204" charset="0"/>
              </a:rPr>
              <a:t>Total_New_Users</a:t>
            </a:r>
            <a:r>
              <a:rPr lang="en-US" sz="900" dirty="0">
                <a:latin typeface="Helvetica Neue" panose="020B0604020202020204" charset="0"/>
              </a:rPr>
              <a:t> DESC;</a:t>
            </a:r>
          </a:p>
          <a:p>
            <a:pPr marL="495300" lvl="0" algn="l" rtl="0">
              <a:spcBef>
                <a:spcPts val="480"/>
              </a:spcBef>
              <a:spcAft>
                <a:spcPts val="0"/>
              </a:spcAft>
              <a:buClr>
                <a:schemeClr val="dk1"/>
              </a:buClr>
              <a:buSzPts val="2400"/>
            </a:pPr>
            <a:endParaRPr lang="en-US" sz="900" dirty="0">
              <a:latin typeface="Helvetica Neue" panose="020B0604020202020204" charset="0"/>
            </a:endParaRPr>
          </a:p>
          <a:p>
            <a:pPr marL="495300" lvl="0" algn="l" rtl="0">
              <a:spcBef>
                <a:spcPts val="480"/>
              </a:spcBef>
              <a:spcAft>
                <a:spcPts val="0"/>
              </a:spcAft>
              <a:buClr>
                <a:schemeClr val="dk1"/>
              </a:buClr>
              <a:buSzPts val="2400"/>
            </a:pPr>
            <a:r>
              <a:rPr lang="en-US" sz="900" b="1" dirty="0">
                <a:latin typeface="Helvetica Neue" panose="020B0604020202020204" charset="0"/>
              </a:rPr>
              <a:t>3. What are the most and least common drug types used for various substances?</a:t>
            </a:r>
          </a:p>
          <a:p>
            <a:pPr marL="495300" lvl="0" algn="l" rtl="0">
              <a:spcBef>
                <a:spcPts val="480"/>
              </a:spcBef>
              <a:spcAft>
                <a:spcPts val="0"/>
              </a:spcAft>
              <a:buClr>
                <a:schemeClr val="dk1"/>
              </a:buClr>
              <a:buSzPts val="2400"/>
            </a:pPr>
            <a:r>
              <a:rPr lang="en-US" sz="900" dirty="0">
                <a:latin typeface="Helvetica Neue" panose="020B0604020202020204" charset="0"/>
              </a:rPr>
              <a:t>SELECT </a:t>
            </a:r>
            <a:r>
              <a:rPr lang="en-US" sz="900" dirty="0" err="1">
                <a:latin typeface="Helvetica Neue" panose="020B0604020202020204" charset="0"/>
              </a:rPr>
              <a:t>ds.Substance_Group_Name</a:t>
            </a:r>
            <a:r>
              <a:rPr lang="en-US" sz="900" dirty="0">
                <a:latin typeface="Helvetica Neue" panose="020B0604020202020204" charset="0"/>
              </a:rPr>
              <a:t>, </a:t>
            </a:r>
            <a:r>
              <a:rPr lang="en-US" sz="900" dirty="0" err="1">
                <a:latin typeface="Helvetica Neue" panose="020B0604020202020204" charset="0"/>
              </a:rPr>
              <a:t>ds.Substance_Group_ID</a:t>
            </a:r>
            <a:r>
              <a:rPr lang="en-US" sz="900" dirty="0">
                <a:latin typeface="Helvetica Neue" panose="020B0604020202020204" charset="0"/>
              </a:rPr>
              <a:t>, SUM(</a:t>
            </a:r>
            <a:r>
              <a:rPr lang="en-US" sz="900" dirty="0" err="1">
                <a:latin typeface="Helvetica Neue" panose="020B0604020202020204" charset="0"/>
              </a:rPr>
              <a:t>Population_Totals</a:t>
            </a:r>
            <a:r>
              <a:rPr lang="en-US" sz="900" dirty="0">
                <a:latin typeface="Helvetica Neue" panose="020B0604020202020204" charset="0"/>
              </a:rPr>
              <a:t>) AS </a:t>
            </a:r>
            <a:r>
              <a:rPr lang="en-US" sz="900" dirty="0" err="1">
                <a:latin typeface="Helvetica Neue" panose="020B0604020202020204" charset="0"/>
              </a:rPr>
              <a:t>Total_UsersFROM</a:t>
            </a:r>
            <a:r>
              <a:rPr lang="en-US" sz="900" dirty="0">
                <a:latin typeface="Helvetica Neue" panose="020B0604020202020204" charset="0"/>
              </a:rPr>
              <a:t> </a:t>
            </a:r>
            <a:r>
              <a:rPr lang="en-US" sz="900" dirty="0" err="1">
                <a:latin typeface="Helvetica Neue" panose="020B0604020202020204" charset="0"/>
              </a:rPr>
              <a:t>Drug_Usage_Fact</a:t>
            </a:r>
            <a:r>
              <a:rPr lang="en-US" sz="900" dirty="0">
                <a:latin typeface="Helvetica Neue" panose="020B0604020202020204" charset="0"/>
              </a:rPr>
              <a:t> </a:t>
            </a:r>
            <a:r>
              <a:rPr lang="en-US" sz="900" dirty="0" err="1">
                <a:latin typeface="Helvetica Neue" panose="020B0604020202020204" charset="0"/>
              </a:rPr>
              <a:t>fJOIN</a:t>
            </a:r>
            <a:r>
              <a:rPr lang="en-US" sz="900" dirty="0">
                <a:latin typeface="Helvetica Neue" panose="020B0604020202020204" charset="0"/>
              </a:rPr>
              <a:t> </a:t>
            </a:r>
            <a:r>
              <a:rPr lang="en-US" sz="900" dirty="0" err="1">
                <a:latin typeface="Helvetica Neue" panose="020B0604020202020204" charset="0"/>
              </a:rPr>
              <a:t>Dim_Substance</a:t>
            </a:r>
            <a:r>
              <a:rPr lang="en-US" sz="900" dirty="0">
                <a:latin typeface="Helvetica Neue" panose="020B0604020202020204" charset="0"/>
              </a:rPr>
              <a:t> ds ON </a:t>
            </a:r>
            <a:r>
              <a:rPr lang="en-US" sz="900" dirty="0" err="1">
                <a:latin typeface="Helvetica Neue" panose="020B0604020202020204" charset="0"/>
              </a:rPr>
              <a:t>f.FK_Substance_Group_ID</a:t>
            </a:r>
            <a:r>
              <a:rPr lang="en-US" sz="900" dirty="0">
                <a:latin typeface="Helvetica Neue" panose="020B0604020202020204" charset="0"/>
              </a:rPr>
              <a:t> = </a:t>
            </a:r>
            <a:r>
              <a:rPr lang="en-US" sz="900" dirty="0" err="1">
                <a:latin typeface="Helvetica Neue" panose="020B0604020202020204" charset="0"/>
              </a:rPr>
              <a:t>ds.Substance_Group_IDGROUP</a:t>
            </a:r>
            <a:r>
              <a:rPr lang="en-US" sz="900" dirty="0">
                <a:latin typeface="Helvetica Neue" panose="020B0604020202020204" charset="0"/>
              </a:rPr>
              <a:t> BY </a:t>
            </a:r>
            <a:r>
              <a:rPr lang="en-US" sz="900" dirty="0" err="1">
                <a:latin typeface="Helvetica Neue" panose="020B0604020202020204" charset="0"/>
              </a:rPr>
              <a:t>ds.Substance_Group_Name</a:t>
            </a:r>
            <a:r>
              <a:rPr lang="en-US" sz="900" dirty="0">
                <a:latin typeface="Helvetica Neue" panose="020B0604020202020204" charset="0"/>
              </a:rPr>
              <a:t>, </a:t>
            </a:r>
            <a:r>
              <a:rPr lang="en-US" sz="900" dirty="0" err="1">
                <a:latin typeface="Helvetica Neue" panose="020B0604020202020204" charset="0"/>
              </a:rPr>
              <a:t>ds.Substance_Group_IDORDER</a:t>
            </a:r>
            <a:r>
              <a:rPr lang="en-US" sz="900" dirty="0">
                <a:latin typeface="Helvetica Neue" panose="020B0604020202020204" charset="0"/>
              </a:rPr>
              <a:t> BY </a:t>
            </a:r>
            <a:r>
              <a:rPr lang="en-US" sz="900" dirty="0" err="1">
                <a:latin typeface="Helvetica Neue" panose="020B0604020202020204" charset="0"/>
              </a:rPr>
              <a:t>Total_Users</a:t>
            </a:r>
            <a:r>
              <a:rPr lang="en-US" sz="900" dirty="0">
                <a:latin typeface="Helvetica Neue" panose="020B0604020202020204" charset="0"/>
              </a:rPr>
              <a:t> DESC;</a:t>
            </a:r>
          </a:p>
          <a:p>
            <a:pPr marL="495300" lvl="0" algn="l" rtl="0">
              <a:spcBef>
                <a:spcPts val="480"/>
              </a:spcBef>
              <a:spcAft>
                <a:spcPts val="0"/>
              </a:spcAft>
              <a:buClr>
                <a:schemeClr val="dk1"/>
              </a:buClr>
              <a:buSzPts val="2400"/>
            </a:pPr>
            <a:endParaRPr lang="en-US" sz="900" dirty="0">
              <a:latin typeface="Helvetica Neue" panose="020B0604020202020204" charset="0"/>
            </a:endParaRPr>
          </a:p>
          <a:p>
            <a:pPr marL="495300" lvl="0" algn="l" rtl="0">
              <a:spcBef>
                <a:spcPts val="480"/>
              </a:spcBef>
              <a:spcAft>
                <a:spcPts val="0"/>
              </a:spcAft>
              <a:buClr>
                <a:schemeClr val="dk1"/>
              </a:buClr>
              <a:buSzPts val="2400"/>
            </a:pPr>
            <a:r>
              <a:rPr lang="en-US" sz="900" b="1" dirty="0">
                <a:latin typeface="Helvetica Neue" panose="020B0604020202020204" charset="0"/>
              </a:rPr>
              <a:t>4. What is the percentage difference in substance usage over the years among different age groups?</a:t>
            </a:r>
          </a:p>
          <a:p>
            <a:pPr marL="495300" lvl="0" algn="l" rtl="0">
              <a:spcBef>
                <a:spcPts val="480"/>
              </a:spcBef>
              <a:spcAft>
                <a:spcPts val="0"/>
              </a:spcAft>
              <a:buClr>
                <a:schemeClr val="dk1"/>
              </a:buClr>
              <a:buSzPts val="2400"/>
            </a:pPr>
            <a:r>
              <a:rPr lang="en-US" sz="900" dirty="0">
                <a:latin typeface="Helvetica Neue" panose="020B0604020202020204" charset="0"/>
              </a:rPr>
              <a:t>--SELECT </a:t>
            </a:r>
            <a:r>
              <a:rPr lang="en-US" sz="900" dirty="0" err="1">
                <a:latin typeface="Helvetica Neue" panose="020B0604020202020204" charset="0"/>
              </a:rPr>
              <a:t>ds.Substance_Group_Name</a:t>
            </a:r>
            <a:r>
              <a:rPr lang="en-US" sz="900" dirty="0">
                <a:latin typeface="Helvetica Neue" panose="020B0604020202020204" charset="0"/>
              </a:rPr>
              <a:t>, </a:t>
            </a:r>
            <a:r>
              <a:rPr lang="en-US" sz="900" dirty="0" err="1">
                <a:latin typeface="Helvetica Neue" panose="020B0604020202020204" charset="0"/>
              </a:rPr>
              <a:t>dag.Age_Group_Name</a:t>
            </a:r>
            <a:r>
              <a:rPr lang="en-US" sz="900" dirty="0">
                <a:latin typeface="Helvetica Neue" panose="020B0604020202020204" charset="0"/>
              </a:rPr>
              <a:t>, Year, </a:t>
            </a:r>
            <a:r>
              <a:rPr lang="en-US" sz="900" dirty="0" err="1">
                <a:latin typeface="Helvetica Neue" panose="020B0604020202020204" charset="0"/>
              </a:rPr>
              <a:t>Population_Totals</a:t>
            </a:r>
            <a:r>
              <a:rPr lang="en-US" sz="900" dirty="0">
                <a:latin typeface="Helvetica Neue" panose="020B0604020202020204" charset="0"/>
              </a:rPr>
              <a:t>,    (</a:t>
            </a:r>
            <a:r>
              <a:rPr lang="en-US" sz="900" dirty="0" err="1">
                <a:latin typeface="Helvetica Neue" panose="020B0604020202020204" charset="0"/>
              </a:rPr>
              <a:t>Population_Totals</a:t>
            </a:r>
            <a:r>
              <a:rPr lang="en-US" sz="900" dirty="0">
                <a:latin typeface="Helvetica Neue" panose="020B0604020202020204" charset="0"/>
              </a:rPr>
              <a:t> - LAG(</a:t>
            </a:r>
            <a:r>
              <a:rPr lang="en-US" sz="900" dirty="0" err="1">
                <a:latin typeface="Helvetica Neue" panose="020B0604020202020204" charset="0"/>
              </a:rPr>
              <a:t>Population_Totals</a:t>
            </a:r>
            <a:r>
              <a:rPr lang="en-US" sz="900" dirty="0">
                <a:latin typeface="Helvetica Neue" panose="020B0604020202020204" charset="0"/>
              </a:rPr>
              <a:t>) OVER (PARTITION BY </a:t>
            </a:r>
            <a:r>
              <a:rPr lang="en-US" sz="900" dirty="0" err="1">
                <a:latin typeface="Helvetica Neue" panose="020B0604020202020204" charset="0"/>
              </a:rPr>
              <a:t>ds.Substance_Group_Name</a:t>
            </a:r>
            <a:r>
              <a:rPr lang="en-US" sz="900" dirty="0">
                <a:latin typeface="Helvetica Neue" panose="020B0604020202020204" charset="0"/>
              </a:rPr>
              <a:t>, </a:t>
            </a:r>
            <a:r>
              <a:rPr lang="en-US" sz="900" dirty="0" err="1">
                <a:latin typeface="Helvetica Neue" panose="020B0604020202020204" charset="0"/>
              </a:rPr>
              <a:t>dag.Age_Group_Name</a:t>
            </a:r>
            <a:r>
              <a:rPr lang="en-US" sz="900" dirty="0">
                <a:latin typeface="Helvetica Neue" panose="020B0604020202020204" charset="0"/>
              </a:rPr>
              <a:t> ORDER BY Year)) AS </a:t>
            </a:r>
            <a:r>
              <a:rPr lang="en-US" sz="900" dirty="0" err="1">
                <a:latin typeface="Helvetica Neue" panose="020B0604020202020204" charset="0"/>
              </a:rPr>
              <a:t>User_Difference</a:t>
            </a:r>
            <a:r>
              <a:rPr lang="en-US" sz="900" dirty="0">
                <a:latin typeface="Helvetica Neue" panose="020B0604020202020204" charset="0"/>
              </a:rPr>
              <a:t>,    ROUND(        (</a:t>
            </a:r>
            <a:r>
              <a:rPr lang="en-US" sz="900" dirty="0" err="1">
                <a:latin typeface="Helvetica Neue" panose="020B0604020202020204" charset="0"/>
              </a:rPr>
              <a:t>Population_Totals</a:t>
            </a:r>
            <a:r>
              <a:rPr lang="en-US" sz="900" dirty="0">
                <a:latin typeface="Helvetica Neue" panose="020B0604020202020204" charset="0"/>
              </a:rPr>
              <a:t> - LAG(</a:t>
            </a:r>
            <a:r>
              <a:rPr lang="en-US" sz="900" dirty="0" err="1">
                <a:latin typeface="Helvetica Neue" panose="020B0604020202020204" charset="0"/>
              </a:rPr>
              <a:t>Population_Totals</a:t>
            </a:r>
            <a:r>
              <a:rPr lang="en-US" sz="900" dirty="0">
                <a:latin typeface="Helvetica Neue" panose="020B0604020202020204" charset="0"/>
              </a:rPr>
              <a:t>) OVER (PARTITION BY </a:t>
            </a:r>
            <a:r>
              <a:rPr lang="en-US" sz="900" dirty="0" err="1">
                <a:latin typeface="Helvetica Neue" panose="020B0604020202020204" charset="0"/>
              </a:rPr>
              <a:t>ds.Substance_Group_Name</a:t>
            </a:r>
            <a:r>
              <a:rPr lang="en-US" sz="900" dirty="0">
                <a:latin typeface="Helvetica Neue" panose="020B0604020202020204" charset="0"/>
              </a:rPr>
              <a:t>, </a:t>
            </a:r>
            <a:r>
              <a:rPr lang="en-US" sz="900" dirty="0" err="1">
                <a:latin typeface="Helvetica Neue" panose="020B0604020202020204" charset="0"/>
              </a:rPr>
              <a:t>dag.Age_Group_Name</a:t>
            </a:r>
            <a:r>
              <a:rPr lang="en-US" sz="900" dirty="0">
                <a:latin typeface="Helvetica Neue" panose="020B0604020202020204" charset="0"/>
              </a:rPr>
              <a:t> ORDER BY Year)) * 100.0 /        LAG(</a:t>
            </a:r>
            <a:r>
              <a:rPr lang="en-US" sz="900" dirty="0" err="1">
                <a:latin typeface="Helvetica Neue" panose="020B0604020202020204" charset="0"/>
              </a:rPr>
              <a:t>Population_Totals</a:t>
            </a:r>
            <a:r>
              <a:rPr lang="en-US" sz="900" dirty="0">
                <a:latin typeface="Helvetica Neue" panose="020B0604020202020204" charset="0"/>
              </a:rPr>
              <a:t>) OVER (PARTITION BY </a:t>
            </a:r>
            <a:r>
              <a:rPr lang="en-US" sz="900" dirty="0" err="1">
                <a:latin typeface="Helvetica Neue" panose="020B0604020202020204" charset="0"/>
              </a:rPr>
              <a:t>ds.Substance_Group_Name</a:t>
            </a:r>
            <a:r>
              <a:rPr lang="en-US" sz="900" dirty="0">
                <a:latin typeface="Helvetica Neue" panose="020B0604020202020204" charset="0"/>
              </a:rPr>
              <a:t>, </a:t>
            </a:r>
            <a:r>
              <a:rPr lang="en-US" sz="900" dirty="0" err="1">
                <a:latin typeface="Helvetica Neue" panose="020B0604020202020204" charset="0"/>
              </a:rPr>
              <a:t>dag.Age_Group_Name</a:t>
            </a:r>
            <a:r>
              <a:rPr lang="en-US" sz="900" dirty="0">
                <a:latin typeface="Helvetica Neue" panose="020B0604020202020204" charset="0"/>
              </a:rPr>
              <a:t> ORDER BY Year),        2    ) AS </a:t>
            </a:r>
            <a:r>
              <a:rPr lang="en-US" sz="900" dirty="0" err="1">
                <a:latin typeface="Helvetica Neue" panose="020B0604020202020204" charset="0"/>
              </a:rPr>
              <a:t>Percentage_DifferenceFROM</a:t>
            </a:r>
            <a:r>
              <a:rPr lang="en-US" sz="900" dirty="0">
                <a:latin typeface="Helvetica Neue" panose="020B0604020202020204" charset="0"/>
              </a:rPr>
              <a:t>    </a:t>
            </a:r>
            <a:r>
              <a:rPr lang="en-US" sz="900" dirty="0" err="1">
                <a:latin typeface="Helvetica Neue" panose="020B0604020202020204" charset="0"/>
              </a:rPr>
              <a:t>Drug_Usage_Fact</a:t>
            </a:r>
            <a:r>
              <a:rPr lang="en-US" sz="900" dirty="0">
                <a:latin typeface="Helvetica Neue" panose="020B0604020202020204" charset="0"/>
              </a:rPr>
              <a:t> </a:t>
            </a:r>
            <a:r>
              <a:rPr lang="en-US" sz="900" dirty="0" err="1">
                <a:latin typeface="Helvetica Neue" panose="020B0604020202020204" charset="0"/>
              </a:rPr>
              <a:t>fJOIN</a:t>
            </a:r>
            <a:r>
              <a:rPr lang="en-US" sz="900" dirty="0">
                <a:latin typeface="Helvetica Neue" panose="020B0604020202020204" charset="0"/>
              </a:rPr>
              <a:t> </a:t>
            </a:r>
            <a:r>
              <a:rPr lang="en-US" sz="900" dirty="0" err="1">
                <a:latin typeface="Helvetica Neue" panose="020B0604020202020204" charset="0"/>
              </a:rPr>
              <a:t>Dim_Age_Group</a:t>
            </a:r>
            <a:r>
              <a:rPr lang="en-US" sz="900" dirty="0">
                <a:latin typeface="Helvetica Neue" panose="020B0604020202020204" charset="0"/>
              </a:rPr>
              <a:t> </a:t>
            </a:r>
            <a:r>
              <a:rPr lang="en-US" sz="900" dirty="0" err="1">
                <a:latin typeface="Helvetica Neue" panose="020B0604020202020204" charset="0"/>
              </a:rPr>
              <a:t>dag</a:t>
            </a:r>
            <a:r>
              <a:rPr lang="en-US" sz="900" dirty="0">
                <a:latin typeface="Helvetica Neue" panose="020B0604020202020204" charset="0"/>
              </a:rPr>
              <a:t> ON </a:t>
            </a:r>
            <a:r>
              <a:rPr lang="en-US" sz="900" dirty="0" err="1">
                <a:latin typeface="Helvetica Neue" panose="020B0604020202020204" charset="0"/>
              </a:rPr>
              <a:t>f.FK_Age_Group_ID</a:t>
            </a:r>
            <a:r>
              <a:rPr lang="en-US" sz="900" dirty="0">
                <a:latin typeface="Helvetica Neue" panose="020B0604020202020204" charset="0"/>
              </a:rPr>
              <a:t> = </a:t>
            </a:r>
            <a:r>
              <a:rPr lang="en-US" sz="900" dirty="0" err="1">
                <a:latin typeface="Helvetica Neue" panose="020B0604020202020204" charset="0"/>
              </a:rPr>
              <a:t>dag.Age_Group_IDJOIN</a:t>
            </a:r>
            <a:r>
              <a:rPr lang="en-US" sz="900" dirty="0">
                <a:latin typeface="Helvetica Neue" panose="020B0604020202020204" charset="0"/>
              </a:rPr>
              <a:t> </a:t>
            </a:r>
            <a:r>
              <a:rPr lang="en-US" sz="900" dirty="0" err="1">
                <a:latin typeface="Helvetica Neue" panose="020B0604020202020204" charset="0"/>
              </a:rPr>
              <a:t>Dim_Substance</a:t>
            </a:r>
            <a:r>
              <a:rPr lang="en-US" sz="900" dirty="0">
                <a:latin typeface="Helvetica Neue" panose="020B0604020202020204" charset="0"/>
              </a:rPr>
              <a:t> ds ON </a:t>
            </a:r>
            <a:r>
              <a:rPr lang="en-US" sz="900" dirty="0" err="1">
                <a:latin typeface="Helvetica Neue" panose="020B0604020202020204" charset="0"/>
              </a:rPr>
              <a:t>f.FK_Substance_Group_ID</a:t>
            </a:r>
            <a:r>
              <a:rPr lang="en-US" sz="900" dirty="0">
                <a:latin typeface="Helvetica Neue" panose="020B0604020202020204" charset="0"/>
              </a:rPr>
              <a:t> = </a:t>
            </a:r>
            <a:r>
              <a:rPr lang="en-US" sz="900" dirty="0" err="1">
                <a:latin typeface="Helvetica Neue" panose="020B0604020202020204" charset="0"/>
              </a:rPr>
              <a:t>ds.Substance_Group_IDORDER</a:t>
            </a:r>
            <a:r>
              <a:rPr lang="en-US" sz="900" dirty="0">
                <a:latin typeface="Helvetica Neue" panose="020B0604020202020204" charset="0"/>
              </a:rPr>
              <a:t> BY </a:t>
            </a:r>
            <a:r>
              <a:rPr lang="en-US" sz="900" dirty="0" err="1">
                <a:latin typeface="Helvetica Neue" panose="020B0604020202020204" charset="0"/>
              </a:rPr>
              <a:t>ds.Substance_Group_Name</a:t>
            </a:r>
            <a:r>
              <a:rPr lang="en-US" sz="900" dirty="0">
                <a:latin typeface="Helvetica Neue" panose="020B0604020202020204" charset="0"/>
              </a:rPr>
              <a:t>, </a:t>
            </a:r>
            <a:r>
              <a:rPr lang="en-US" sz="900" dirty="0" err="1">
                <a:latin typeface="Helvetica Neue" panose="020B0604020202020204" charset="0"/>
              </a:rPr>
              <a:t>dag.Age_Group_Name</a:t>
            </a:r>
            <a:r>
              <a:rPr lang="en-US" sz="900" dirty="0">
                <a:latin typeface="Helvetica Neue" panose="020B0604020202020204" charset="0"/>
              </a:rPr>
              <a:t>, Year;</a:t>
            </a:r>
          </a:p>
          <a:p>
            <a:pPr marL="495300" lvl="0" algn="l" rtl="0">
              <a:spcBef>
                <a:spcPts val="480"/>
              </a:spcBef>
              <a:spcAft>
                <a:spcPts val="0"/>
              </a:spcAft>
              <a:buClr>
                <a:schemeClr val="dk1"/>
              </a:buClr>
              <a:buSzPts val="2400"/>
            </a:pPr>
            <a:endParaRPr lang="en-US" sz="900" dirty="0">
              <a:latin typeface="Helvetica Neue" panose="020B0604020202020204" charset="0"/>
            </a:endParaRPr>
          </a:p>
          <a:p>
            <a:pPr marL="495300" lvl="0" algn="l" rtl="0">
              <a:spcBef>
                <a:spcPts val="480"/>
              </a:spcBef>
              <a:spcAft>
                <a:spcPts val="0"/>
              </a:spcAft>
              <a:buClr>
                <a:schemeClr val="dk1"/>
              </a:buClr>
              <a:buSzPts val="2400"/>
            </a:pPr>
            <a:r>
              <a:rPr lang="en-US" sz="900" b="1" dirty="0">
                <a:latin typeface="Helvetica Neue" panose="020B0604020202020204" charset="0"/>
              </a:rPr>
              <a:t>5. What is the trend of usage for different user types for each substance over the years?</a:t>
            </a:r>
          </a:p>
          <a:p>
            <a:pPr marL="495300" lvl="0" algn="l" rtl="0">
              <a:spcBef>
                <a:spcPts val="480"/>
              </a:spcBef>
              <a:spcAft>
                <a:spcPts val="0"/>
              </a:spcAft>
              <a:buClr>
                <a:schemeClr val="dk1"/>
              </a:buClr>
              <a:buSzPts val="2400"/>
            </a:pPr>
            <a:r>
              <a:rPr lang="en-US" sz="900" dirty="0">
                <a:latin typeface="Helvetica Neue" panose="020B0604020202020204" charset="0"/>
              </a:rPr>
              <a:t>-- SELECT </a:t>
            </a:r>
            <a:r>
              <a:rPr lang="en-US" sz="900" dirty="0" err="1">
                <a:latin typeface="Helvetica Neue" panose="020B0604020202020204" charset="0"/>
              </a:rPr>
              <a:t>ds.Substance_Group_Name</a:t>
            </a:r>
            <a:r>
              <a:rPr lang="en-US" sz="900" dirty="0">
                <a:latin typeface="Helvetica Neue" panose="020B0604020202020204" charset="0"/>
              </a:rPr>
              <a:t>, </a:t>
            </a:r>
            <a:r>
              <a:rPr lang="en-US" sz="900" dirty="0" err="1">
                <a:latin typeface="Helvetica Neue" panose="020B0604020202020204" charset="0"/>
              </a:rPr>
              <a:t>du.User_Type</a:t>
            </a:r>
            <a:r>
              <a:rPr lang="en-US" sz="900" dirty="0">
                <a:latin typeface="Helvetica Neue" panose="020B0604020202020204" charset="0"/>
              </a:rPr>
              <a:t>, Year, SUM(</a:t>
            </a:r>
            <a:r>
              <a:rPr lang="en-US" sz="900" dirty="0" err="1">
                <a:latin typeface="Helvetica Neue" panose="020B0604020202020204" charset="0"/>
              </a:rPr>
              <a:t>Population_Totals</a:t>
            </a:r>
            <a:r>
              <a:rPr lang="en-US" sz="900" dirty="0">
                <a:latin typeface="Helvetica Neue" panose="020B0604020202020204" charset="0"/>
              </a:rPr>
              <a:t>) AS </a:t>
            </a:r>
            <a:r>
              <a:rPr lang="en-US" sz="900" dirty="0" err="1">
                <a:latin typeface="Helvetica Neue" panose="020B0604020202020204" charset="0"/>
              </a:rPr>
              <a:t>Total_UsersFROM</a:t>
            </a:r>
            <a:r>
              <a:rPr lang="en-US" sz="900" dirty="0">
                <a:latin typeface="Helvetica Neue" panose="020B0604020202020204" charset="0"/>
              </a:rPr>
              <a:t> </a:t>
            </a:r>
            <a:r>
              <a:rPr lang="en-US" sz="900" dirty="0" err="1">
                <a:latin typeface="Helvetica Neue" panose="020B0604020202020204" charset="0"/>
              </a:rPr>
              <a:t>Drug_Usage_Fact</a:t>
            </a:r>
            <a:r>
              <a:rPr lang="en-US" sz="900" dirty="0">
                <a:latin typeface="Helvetica Neue" panose="020B0604020202020204" charset="0"/>
              </a:rPr>
              <a:t> </a:t>
            </a:r>
            <a:r>
              <a:rPr lang="en-US" sz="900" dirty="0" err="1">
                <a:latin typeface="Helvetica Neue" panose="020B0604020202020204" charset="0"/>
              </a:rPr>
              <a:t>fJOIN</a:t>
            </a:r>
            <a:r>
              <a:rPr lang="en-US" sz="900" dirty="0">
                <a:latin typeface="Helvetica Neue" panose="020B0604020202020204" charset="0"/>
              </a:rPr>
              <a:t> </a:t>
            </a:r>
            <a:r>
              <a:rPr lang="en-US" sz="900" dirty="0" err="1">
                <a:latin typeface="Helvetica Neue" panose="020B0604020202020204" charset="0"/>
              </a:rPr>
              <a:t>Dim_Substance</a:t>
            </a:r>
            <a:r>
              <a:rPr lang="en-US" sz="900" dirty="0">
                <a:latin typeface="Helvetica Neue" panose="020B0604020202020204" charset="0"/>
              </a:rPr>
              <a:t> ds ON </a:t>
            </a:r>
            <a:r>
              <a:rPr lang="en-US" sz="900" dirty="0" err="1">
                <a:latin typeface="Helvetica Neue" panose="020B0604020202020204" charset="0"/>
              </a:rPr>
              <a:t>f.FK_Substance_Group_ID</a:t>
            </a:r>
            <a:r>
              <a:rPr lang="en-US" sz="900" dirty="0">
                <a:latin typeface="Helvetica Neue" panose="020B0604020202020204" charset="0"/>
              </a:rPr>
              <a:t> = </a:t>
            </a:r>
            <a:r>
              <a:rPr lang="en-US" sz="900" dirty="0" err="1">
                <a:latin typeface="Helvetica Neue" panose="020B0604020202020204" charset="0"/>
              </a:rPr>
              <a:t>ds.Substance_Group_IDJOIN</a:t>
            </a:r>
            <a:r>
              <a:rPr lang="en-US" sz="900" dirty="0">
                <a:latin typeface="Helvetica Neue" panose="020B0604020202020204" charset="0"/>
              </a:rPr>
              <a:t> </a:t>
            </a:r>
            <a:r>
              <a:rPr lang="en-US" sz="900" dirty="0" err="1">
                <a:latin typeface="Helvetica Neue" panose="020B0604020202020204" charset="0"/>
              </a:rPr>
              <a:t>Dim_User_Type</a:t>
            </a:r>
            <a:r>
              <a:rPr lang="en-US" sz="900" dirty="0">
                <a:latin typeface="Helvetica Neue" panose="020B0604020202020204" charset="0"/>
              </a:rPr>
              <a:t> du ON </a:t>
            </a:r>
            <a:r>
              <a:rPr lang="en-US" sz="900" dirty="0" err="1">
                <a:latin typeface="Helvetica Neue" panose="020B0604020202020204" charset="0"/>
              </a:rPr>
              <a:t>f.FK_User_Type_ID</a:t>
            </a:r>
            <a:r>
              <a:rPr lang="en-US" sz="900" dirty="0">
                <a:latin typeface="Helvetica Neue" panose="020B0604020202020204" charset="0"/>
              </a:rPr>
              <a:t> = </a:t>
            </a:r>
            <a:r>
              <a:rPr lang="en-US" sz="900" dirty="0" err="1">
                <a:latin typeface="Helvetica Neue" panose="020B0604020202020204" charset="0"/>
              </a:rPr>
              <a:t>du.User_Type_IDGROUP</a:t>
            </a:r>
            <a:r>
              <a:rPr lang="en-US" sz="900" dirty="0">
                <a:latin typeface="Helvetica Neue" panose="020B0604020202020204" charset="0"/>
              </a:rPr>
              <a:t> BY </a:t>
            </a:r>
            <a:r>
              <a:rPr lang="en-US" sz="900" dirty="0" err="1">
                <a:latin typeface="Helvetica Neue" panose="020B0604020202020204" charset="0"/>
              </a:rPr>
              <a:t>ds.Substance_Group_Name</a:t>
            </a:r>
            <a:r>
              <a:rPr lang="en-US" sz="900" dirty="0">
                <a:latin typeface="Helvetica Neue" panose="020B0604020202020204" charset="0"/>
              </a:rPr>
              <a:t>, </a:t>
            </a:r>
            <a:r>
              <a:rPr lang="en-US" sz="900" dirty="0" err="1">
                <a:latin typeface="Helvetica Neue" panose="020B0604020202020204" charset="0"/>
              </a:rPr>
              <a:t>du.User_Type</a:t>
            </a:r>
            <a:r>
              <a:rPr lang="en-US" sz="900" dirty="0">
                <a:latin typeface="Helvetica Neue" panose="020B0604020202020204" charset="0"/>
              </a:rPr>
              <a:t>, </a:t>
            </a:r>
            <a:r>
              <a:rPr lang="en-US" sz="900" dirty="0" err="1">
                <a:latin typeface="Helvetica Neue" panose="020B0604020202020204" charset="0"/>
              </a:rPr>
              <a:t>YearORDER</a:t>
            </a:r>
            <a:r>
              <a:rPr lang="en-US" sz="900" dirty="0">
                <a:latin typeface="Helvetica Neue" panose="020B0604020202020204" charset="0"/>
              </a:rPr>
              <a:t> BY </a:t>
            </a:r>
            <a:r>
              <a:rPr lang="en-US" sz="900" dirty="0" err="1">
                <a:latin typeface="Helvetica Neue" panose="020B0604020202020204" charset="0"/>
              </a:rPr>
              <a:t>ds.Substance_Group_Name</a:t>
            </a:r>
            <a:r>
              <a:rPr lang="en-US" sz="900" dirty="0">
                <a:latin typeface="Helvetica Neue" panose="020B0604020202020204" charset="0"/>
              </a:rPr>
              <a:t>, </a:t>
            </a:r>
            <a:r>
              <a:rPr lang="en-US" sz="900" dirty="0" err="1">
                <a:latin typeface="Helvetica Neue" panose="020B0604020202020204" charset="0"/>
              </a:rPr>
              <a:t>du.User_Type</a:t>
            </a:r>
            <a:r>
              <a:rPr lang="en-US" sz="900" dirty="0">
                <a:latin typeface="Helvetica Neue" panose="020B0604020202020204" charset="0"/>
              </a:rPr>
              <a:t>, Year;</a:t>
            </a:r>
          </a:p>
          <a:p>
            <a:endParaRPr lang="en-IN" sz="900" dirty="0">
              <a:latin typeface="Helvetica Neue" panose="020B0604020202020204" charset="0"/>
            </a:endParaRPr>
          </a:p>
        </p:txBody>
      </p:sp>
    </p:spTree>
    <p:extLst>
      <p:ext uri="{BB962C8B-B14F-4D97-AF65-F5344CB8AC3E}">
        <p14:creationId xmlns:p14="http://schemas.microsoft.com/office/powerpoint/2010/main" val="470860470"/>
      </p:ext>
    </p:extLst>
  </p:cSld>
  <p:clrMapOvr>
    <a:masterClrMapping/>
  </p:clrMapOvr>
  <mc:AlternateContent xmlns:mc="http://schemas.openxmlformats.org/markup-compatibility/2006">
    <mc:Choice xmlns:p14="http://schemas.microsoft.com/office/powerpoint/2010/main" Requires="p14">
      <p:transition spd="slow" p14:dur="2000" advTm="64875"/>
    </mc:Choice>
    <mc:Fallback>
      <p:transition spd="slow" advTm="6487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8"/>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ANALYTICAL SQL QUERIES</a:t>
            </a:r>
            <a:endParaRPr dirty="0"/>
          </a:p>
        </p:txBody>
      </p:sp>
      <p:sp>
        <p:nvSpPr>
          <p:cNvPr id="3" name="TextBox 2">
            <a:extLst>
              <a:ext uri="{FF2B5EF4-FFF2-40B4-BE49-F238E27FC236}">
                <a16:creationId xmlns:a16="http://schemas.microsoft.com/office/drawing/2014/main" id="{23C382C4-9D29-CDD7-7106-3E2E2959AB11}"/>
              </a:ext>
            </a:extLst>
          </p:cNvPr>
          <p:cNvSpPr txBox="1"/>
          <p:nvPr/>
        </p:nvSpPr>
        <p:spPr>
          <a:xfrm>
            <a:off x="308610" y="1497330"/>
            <a:ext cx="8686800" cy="5434821"/>
          </a:xfrm>
          <a:prstGeom prst="rect">
            <a:avLst/>
          </a:prstGeom>
          <a:noFill/>
        </p:spPr>
        <p:txBody>
          <a:bodyPr wrap="square" rtlCol="0">
            <a:spAutoFit/>
          </a:bodyPr>
          <a:lstStyle/>
          <a:p>
            <a:pPr marL="152400" lvl="0" indent="0" algn="l" rtl="0">
              <a:spcBef>
                <a:spcPts val="480"/>
              </a:spcBef>
              <a:spcAft>
                <a:spcPts val="0"/>
              </a:spcAft>
              <a:buClr>
                <a:schemeClr val="dk1"/>
              </a:buClr>
              <a:buSzPts val="2400"/>
            </a:pPr>
            <a:r>
              <a:rPr lang="en-US" sz="900" b="1" dirty="0">
                <a:latin typeface="Helvetica Neue" panose="020B0604020202020204" charset="0"/>
              </a:rPr>
              <a:t>Please find below a list of questions related to the usage of various substances among different age groups over the years:</a:t>
            </a:r>
          </a:p>
          <a:p>
            <a:pPr marL="495300" lvl="0" algn="l" rtl="0">
              <a:spcBef>
                <a:spcPts val="480"/>
              </a:spcBef>
              <a:spcAft>
                <a:spcPts val="0"/>
              </a:spcAft>
              <a:buClr>
                <a:schemeClr val="dk1"/>
              </a:buClr>
              <a:buSzPts val="2400"/>
            </a:pPr>
            <a:r>
              <a:rPr lang="en-US" sz="900" b="1" dirty="0">
                <a:latin typeface="Helvetica Neue" panose="020B0604020202020204" charset="0"/>
              </a:rPr>
              <a:t>1. What is the average rate of usage of various substances among different age groups over the years?</a:t>
            </a:r>
          </a:p>
          <a:p>
            <a:pPr marL="495300" lvl="0" algn="l" rtl="0">
              <a:spcBef>
                <a:spcPts val="480"/>
              </a:spcBef>
              <a:spcAft>
                <a:spcPts val="0"/>
              </a:spcAft>
              <a:buClr>
                <a:schemeClr val="dk1"/>
              </a:buClr>
              <a:buSzPts val="2400"/>
            </a:pPr>
            <a:endParaRPr lang="en-US" sz="900" b="1" dirty="0">
              <a:latin typeface="Helvetica Neue" panose="020B0604020202020204" charset="0"/>
            </a:endParaRPr>
          </a:p>
          <a:p>
            <a:pPr marL="495300" lvl="0" algn="l" rtl="0">
              <a:spcBef>
                <a:spcPts val="480"/>
              </a:spcBef>
              <a:spcAft>
                <a:spcPts val="0"/>
              </a:spcAft>
              <a:buClr>
                <a:schemeClr val="dk1"/>
              </a:buClr>
              <a:buSzPts val="2400"/>
            </a:pPr>
            <a:endParaRPr lang="en-US" sz="900" b="1" dirty="0">
              <a:latin typeface="Helvetica Neue" panose="020B0604020202020204" charset="0"/>
            </a:endParaRPr>
          </a:p>
          <a:p>
            <a:pPr marL="495300" lvl="0" algn="l" rtl="0">
              <a:spcBef>
                <a:spcPts val="480"/>
              </a:spcBef>
              <a:spcAft>
                <a:spcPts val="0"/>
              </a:spcAft>
              <a:buClr>
                <a:schemeClr val="dk1"/>
              </a:buClr>
              <a:buSzPts val="2400"/>
            </a:pPr>
            <a:endParaRPr lang="en-US" sz="900" b="1" dirty="0">
              <a:latin typeface="Helvetica Neue" panose="020B0604020202020204" charset="0"/>
            </a:endParaRPr>
          </a:p>
          <a:p>
            <a:pPr marL="495300" lvl="0" algn="l" rtl="0">
              <a:spcBef>
                <a:spcPts val="480"/>
              </a:spcBef>
              <a:spcAft>
                <a:spcPts val="0"/>
              </a:spcAft>
              <a:buClr>
                <a:schemeClr val="dk1"/>
              </a:buClr>
              <a:buSzPts val="2400"/>
            </a:pPr>
            <a:endParaRPr lang="en-US" sz="900" b="1" dirty="0">
              <a:latin typeface="Helvetica Neue" panose="020B0604020202020204" charset="0"/>
            </a:endParaRPr>
          </a:p>
          <a:p>
            <a:pPr marL="495300" lvl="0" algn="l" rtl="0">
              <a:spcBef>
                <a:spcPts val="480"/>
              </a:spcBef>
              <a:spcAft>
                <a:spcPts val="0"/>
              </a:spcAft>
              <a:buClr>
                <a:schemeClr val="dk1"/>
              </a:buClr>
              <a:buSzPts val="2400"/>
            </a:pPr>
            <a:endParaRPr lang="en-US" sz="900" b="1" dirty="0">
              <a:latin typeface="Helvetica Neue" panose="020B0604020202020204" charset="0"/>
            </a:endParaRPr>
          </a:p>
          <a:p>
            <a:pPr marL="495300" lvl="0" algn="l" rtl="0">
              <a:spcBef>
                <a:spcPts val="480"/>
              </a:spcBef>
              <a:spcAft>
                <a:spcPts val="0"/>
              </a:spcAft>
              <a:buClr>
                <a:schemeClr val="dk1"/>
              </a:buClr>
              <a:buSzPts val="2400"/>
            </a:pPr>
            <a:endParaRPr lang="en-US" sz="900" dirty="0">
              <a:latin typeface="Helvetica Neue" panose="020B0604020202020204" charset="0"/>
            </a:endParaRPr>
          </a:p>
          <a:p>
            <a:pPr marL="495300" lvl="0" algn="l" rtl="0">
              <a:spcBef>
                <a:spcPts val="480"/>
              </a:spcBef>
              <a:spcAft>
                <a:spcPts val="0"/>
              </a:spcAft>
              <a:buClr>
                <a:schemeClr val="dk1"/>
              </a:buClr>
              <a:buSzPts val="2400"/>
            </a:pPr>
            <a:r>
              <a:rPr lang="en-US" sz="900" b="1" dirty="0">
                <a:latin typeface="Helvetica Neue" panose="020B0604020202020204" charset="0"/>
              </a:rPr>
              <a:t>2. Among different age groups, which state has the highest number of new users for various substance usage over the years?</a:t>
            </a:r>
          </a:p>
          <a:p>
            <a:pPr marL="495300" lvl="0" algn="l" rtl="0">
              <a:spcBef>
                <a:spcPts val="480"/>
              </a:spcBef>
              <a:spcAft>
                <a:spcPts val="0"/>
              </a:spcAft>
              <a:buClr>
                <a:schemeClr val="dk1"/>
              </a:buClr>
              <a:buSzPts val="2400"/>
            </a:pPr>
            <a:endParaRPr lang="en-US" sz="900" b="1" dirty="0">
              <a:latin typeface="Helvetica Neue" panose="020B0604020202020204" charset="0"/>
            </a:endParaRPr>
          </a:p>
          <a:p>
            <a:pPr marL="495300" lvl="0" algn="l" rtl="0">
              <a:spcBef>
                <a:spcPts val="480"/>
              </a:spcBef>
              <a:spcAft>
                <a:spcPts val="0"/>
              </a:spcAft>
              <a:buClr>
                <a:schemeClr val="dk1"/>
              </a:buClr>
              <a:buSzPts val="2400"/>
            </a:pPr>
            <a:endParaRPr lang="en-US" sz="900" b="1" dirty="0">
              <a:latin typeface="Helvetica Neue" panose="020B0604020202020204" charset="0"/>
            </a:endParaRPr>
          </a:p>
          <a:p>
            <a:pPr marL="495300" lvl="0" algn="l" rtl="0">
              <a:spcBef>
                <a:spcPts val="480"/>
              </a:spcBef>
              <a:spcAft>
                <a:spcPts val="0"/>
              </a:spcAft>
              <a:buClr>
                <a:schemeClr val="dk1"/>
              </a:buClr>
              <a:buSzPts val="2400"/>
            </a:pPr>
            <a:endParaRPr lang="en-US" sz="900" b="1" dirty="0">
              <a:latin typeface="Helvetica Neue" panose="020B0604020202020204" charset="0"/>
            </a:endParaRPr>
          </a:p>
          <a:p>
            <a:pPr marL="495300" lvl="0" algn="l" rtl="0">
              <a:spcBef>
                <a:spcPts val="480"/>
              </a:spcBef>
              <a:spcAft>
                <a:spcPts val="0"/>
              </a:spcAft>
              <a:buClr>
                <a:schemeClr val="dk1"/>
              </a:buClr>
              <a:buSzPts val="2400"/>
            </a:pPr>
            <a:endParaRPr lang="en-US" sz="900" b="1" dirty="0">
              <a:latin typeface="Helvetica Neue" panose="020B0604020202020204" charset="0"/>
            </a:endParaRPr>
          </a:p>
          <a:p>
            <a:pPr marL="495300" lvl="0" algn="l" rtl="0">
              <a:spcBef>
                <a:spcPts val="480"/>
              </a:spcBef>
              <a:spcAft>
                <a:spcPts val="0"/>
              </a:spcAft>
              <a:buClr>
                <a:schemeClr val="dk1"/>
              </a:buClr>
              <a:buSzPts val="2400"/>
            </a:pPr>
            <a:endParaRPr lang="en-US" sz="900" b="1" dirty="0">
              <a:latin typeface="Helvetica Neue" panose="020B0604020202020204" charset="0"/>
            </a:endParaRPr>
          </a:p>
          <a:p>
            <a:pPr marL="495300" lvl="0" algn="l" rtl="0">
              <a:spcBef>
                <a:spcPts val="480"/>
              </a:spcBef>
              <a:spcAft>
                <a:spcPts val="0"/>
              </a:spcAft>
              <a:buClr>
                <a:schemeClr val="dk1"/>
              </a:buClr>
              <a:buSzPts val="2400"/>
            </a:pPr>
            <a:endParaRPr lang="en-US" sz="900" b="1" dirty="0">
              <a:latin typeface="Helvetica Neue" panose="020B0604020202020204" charset="0"/>
            </a:endParaRPr>
          </a:p>
          <a:p>
            <a:pPr marL="495300" lvl="0" algn="l" rtl="0">
              <a:spcBef>
                <a:spcPts val="480"/>
              </a:spcBef>
              <a:spcAft>
                <a:spcPts val="0"/>
              </a:spcAft>
              <a:buClr>
                <a:schemeClr val="dk1"/>
              </a:buClr>
              <a:buSzPts val="2400"/>
            </a:pPr>
            <a:endParaRPr lang="en-US" sz="900" b="1" dirty="0">
              <a:latin typeface="Helvetica Neue" panose="020B0604020202020204" charset="0"/>
            </a:endParaRPr>
          </a:p>
          <a:p>
            <a:pPr marL="495300" lvl="0" algn="l" rtl="0">
              <a:spcBef>
                <a:spcPts val="480"/>
              </a:spcBef>
              <a:spcAft>
                <a:spcPts val="0"/>
              </a:spcAft>
              <a:buClr>
                <a:schemeClr val="dk1"/>
              </a:buClr>
              <a:buSzPts val="2400"/>
            </a:pPr>
            <a:endParaRPr lang="en-US" sz="900" b="1" dirty="0">
              <a:latin typeface="Helvetica Neue" panose="020B0604020202020204" charset="0"/>
            </a:endParaRPr>
          </a:p>
          <a:p>
            <a:pPr marL="495300" lvl="0" algn="l" rtl="0">
              <a:spcBef>
                <a:spcPts val="480"/>
              </a:spcBef>
              <a:spcAft>
                <a:spcPts val="0"/>
              </a:spcAft>
              <a:buClr>
                <a:schemeClr val="dk1"/>
              </a:buClr>
              <a:buSzPts val="2400"/>
            </a:pPr>
            <a:r>
              <a:rPr lang="en-US" sz="900" b="1" dirty="0">
                <a:latin typeface="Helvetica Neue" panose="020B0604020202020204" charset="0"/>
              </a:rPr>
              <a:t>3. What are the most and least common drug types used for various substances?</a:t>
            </a:r>
          </a:p>
          <a:p>
            <a:pPr marL="495300" lvl="0" algn="l" rtl="0">
              <a:spcBef>
                <a:spcPts val="480"/>
              </a:spcBef>
              <a:spcAft>
                <a:spcPts val="0"/>
              </a:spcAft>
              <a:buClr>
                <a:schemeClr val="dk1"/>
              </a:buClr>
              <a:buSzPts val="2400"/>
            </a:pPr>
            <a:endParaRPr lang="en-US" sz="900" dirty="0">
              <a:latin typeface="Helvetica Neue" panose="020B0604020202020204" charset="0"/>
            </a:endParaRPr>
          </a:p>
          <a:p>
            <a:pPr marL="495300" lvl="0" algn="l" rtl="0">
              <a:spcBef>
                <a:spcPts val="480"/>
              </a:spcBef>
              <a:spcAft>
                <a:spcPts val="0"/>
              </a:spcAft>
              <a:buClr>
                <a:schemeClr val="dk1"/>
              </a:buClr>
              <a:buSzPts val="2400"/>
            </a:pPr>
            <a:endParaRPr lang="en-US" sz="900" dirty="0">
              <a:latin typeface="Helvetica Neue" panose="020B0604020202020204" charset="0"/>
            </a:endParaRPr>
          </a:p>
          <a:p>
            <a:pPr marL="495300" lvl="0" algn="l" rtl="0">
              <a:spcBef>
                <a:spcPts val="480"/>
              </a:spcBef>
              <a:spcAft>
                <a:spcPts val="0"/>
              </a:spcAft>
              <a:buClr>
                <a:schemeClr val="dk1"/>
              </a:buClr>
              <a:buSzPts val="2400"/>
            </a:pPr>
            <a:endParaRPr lang="en-US" sz="900" dirty="0">
              <a:latin typeface="Helvetica Neue" panose="020B0604020202020204" charset="0"/>
            </a:endParaRPr>
          </a:p>
          <a:p>
            <a:pPr marL="495300" lvl="0" algn="l" rtl="0">
              <a:spcBef>
                <a:spcPts val="480"/>
              </a:spcBef>
              <a:spcAft>
                <a:spcPts val="0"/>
              </a:spcAft>
              <a:buClr>
                <a:schemeClr val="dk1"/>
              </a:buClr>
              <a:buSzPts val="2400"/>
            </a:pPr>
            <a:endParaRPr lang="en-US" sz="900" dirty="0">
              <a:latin typeface="Helvetica Neue" panose="020B0604020202020204" charset="0"/>
            </a:endParaRPr>
          </a:p>
          <a:p>
            <a:pPr marL="495300" lvl="0" algn="l" rtl="0">
              <a:spcBef>
                <a:spcPts val="480"/>
              </a:spcBef>
              <a:spcAft>
                <a:spcPts val="0"/>
              </a:spcAft>
              <a:buClr>
                <a:schemeClr val="dk1"/>
              </a:buClr>
              <a:buSzPts val="2400"/>
            </a:pPr>
            <a:endParaRPr lang="en-US" sz="900" dirty="0">
              <a:latin typeface="Helvetica Neue" panose="020B0604020202020204" charset="0"/>
            </a:endParaRPr>
          </a:p>
          <a:p>
            <a:pPr marL="495300" lvl="0" algn="l" rtl="0">
              <a:spcBef>
                <a:spcPts val="480"/>
              </a:spcBef>
              <a:spcAft>
                <a:spcPts val="0"/>
              </a:spcAft>
              <a:buClr>
                <a:schemeClr val="dk1"/>
              </a:buClr>
              <a:buSzPts val="2400"/>
            </a:pPr>
            <a:endParaRPr lang="en-US" sz="900" dirty="0">
              <a:latin typeface="Helvetica Neue" panose="020B0604020202020204" charset="0"/>
            </a:endParaRPr>
          </a:p>
          <a:p>
            <a:pPr marL="495300" lvl="0" algn="l" rtl="0">
              <a:spcBef>
                <a:spcPts val="480"/>
              </a:spcBef>
              <a:spcAft>
                <a:spcPts val="0"/>
              </a:spcAft>
              <a:buClr>
                <a:schemeClr val="dk1"/>
              </a:buClr>
              <a:buSzPts val="2400"/>
            </a:pPr>
            <a:endParaRPr lang="en-US" sz="900" dirty="0">
              <a:latin typeface="Helvetica Neue" panose="020B0604020202020204" charset="0"/>
            </a:endParaRPr>
          </a:p>
          <a:p>
            <a:pPr marL="495300" lvl="0" algn="l" rtl="0">
              <a:spcBef>
                <a:spcPts val="480"/>
              </a:spcBef>
              <a:spcAft>
                <a:spcPts val="0"/>
              </a:spcAft>
              <a:buClr>
                <a:schemeClr val="dk1"/>
              </a:buClr>
              <a:buSzPts val="2400"/>
            </a:pPr>
            <a:endParaRPr lang="en-US" sz="900" dirty="0">
              <a:latin typeface="Helvetica Neue" panose="020B0604020202020204" charset="0"/>
            </a:endParaRPr>
          </a:p>
          <a:p>
            <a:endParaRPr lang="en-IN" sz="900" dirty="0">
              <a:latin typeface="Helvetica Neue" panose="020B0604020202020204" charset="0"/>
            </a:endParaRPr>
          </a:p>
        </p:txBody>
      </p:sp>
      <p:pic>
        <p:nvPicPr>
          <p:cNvPr id="4" name="Picture 3">
            <a:extLst>
              <a:ext uri="{FF2B5EF4-FFF2-40B4-BE49-F238E27FC236}">
                <a16:creationId xmlns:a16="http://schemas.microsoft.com/office/drawing/2014/main" id="{0721D49F-6D3B-995D-0865-F1491C54C30A}"/>
              </a:ext>
            </a:extLst>
          </p:cNvPr>
          <p:cNvPicPr>
            <a:picLocks noChangeAspect="1"/>
          </p:cNvPicPr>
          <p:nvPr/>
        </p:nvPicPr>
        <p:blipFill>
          <a:blip r:embed="rId3"/>
          <a:stretch>
            <a:fillRect/>
          </a:stretch>
        </p:blipFill>
        <p:spPr>
          <a:xfrm>
            <a:off x="1134772" y="2024983"/>
            <a:ext cx="5657536" cy="1082843"/>
          </a:xfrm>
          <a:prstGeom prst="rect">
            <a:avLst/>
          </a:prstGeom>
        </p:spPr>
      </p:pic>
      <p:pic>
        <p:nvPicPr>
          <p:cNvPr id="6" name="Picture 5">
            <a:extLst>
              <a:ext uri="{FF2B5EF4-FFF2-40B4-BE49-F238E27FC236}">
                <a16:creationId xmlns:a16="http://schemas.microsoft.com/office/drawing/2014/main" id="{3066FBB6-334C-59DD-3A9C-56AB4C9A3A51}"/>
              </a:ext>
            </a:extLst>
          </p:cNvPr>
          <p:cNvPicPr>
            <a:picLocks noChangeAspect="1"/>
          </p:cNvPicPr>
          <p:nvPr/>
        </p:nvPicPr>
        <p:blipFill>
          <a:blip r:embed="rId4"/>
          <a:stretch>
            <a:fillRect/>
          </a:stretch>
        </p:blipFill>
        <p:spPr>
          <a:xfrm>
            <a:off x="1134772" y="3275764"/>
            <a:ext cx="5657536" cy="1547446"/>
          </a:xfrm>
          <a:prstGeom prst="rect">
            <a:avLst/>
          </a:prstGeom>
        </p:spPr>
      </p:pic>
      <p:pic>
        <p:nvPicPr>
          <p:cNvPr id="8" name="Picture 7">
            <a:extLst>
              <a:ext uri="{FF2B5EF4-FFF2-40B4-BE49-F238E27FC236}">
                <a16:creationId xmlns:a16="http://schemas.microsoft.com/office/drawing/2014/main" id="{ADF0BE9E-8948-0C49-AE0B-1A23536DF233}"/>
              </a:ext>
            </a:extLst>
          </p:cNvPr>
          <p:cNvPicPr>
            <a:picLocks noChangeAspect="1"/>
          </p:cNvPicPr>
          <p:nvPr/>
        </p:nvPicPr>
        <p:blipFill>
          <a:blip r:embed="rId5"/>
          <a:stretch>
            <a:fillRect/>
          </a:stretch>
        </p:blipFill>
        <p:spPr>
          <a:xfrm>
            <a:off x="1134772" y="5195245"/>
            <a:ext cx="2442441" cy="1173393"/>
          </a:xfrm>
          <a:prstGeom prst="rect">
            <a:avLst/>
          </a:prstGeom>
        </p:spPr>
      </p:pic>
      <p:pic>
        <p:nvPicPr>
          <p:cNvPr id="10" name="Picture 9">
            <a:extLst>
              <a:ext uri="{FF2B5EF4-FFF2-40B4-BE49-F238E27FC236}">
                <a16:creationId xmlns:a16="http://schemas.microsoft.com/office/drawing/2014/main" id="{E996ED2C-4428-F9BA-B40A-53CC412694D3}"/>
              </a:ext>
            </a:extLst>
          </p:cNvPr>
          <p:cNvPicPr>
            <a:picLocks noChangeAspect="1"/>
          </p:cNvPicPr>
          <p:nvPr/>
        </p:nvPicPr>
        <p:blipFill>
          <a:blip r:embed="rId6"/>
          <a:stretch>
            <a:fillRect/>
          </a:stretch>
        </p:blipFill>
        <p:spPr>
          <a:xfrm>
            <a:off x="3888569" y="5195245"/>
            <a:ext cx="2813681" cy="1173393"/>
          </a:xfrm>
          <a:prstGeom prst="rect">
            <a:avLst/>
          </a:prstGeom>
        </p:spPr>
      </p:pic>
    </p:spTree>
    <p:extLst>
      <p:ext uri="{BB962C8B-B14F-4D97-AF65-F5344CB8AC3E}">
        <p14:creationId xmlns:p14="http://schemas.microsoft.com/office/powerpoint/2010/main" val="1453212537"/>
      </p:ext>
    </p:extLst>
  </p:cSld>
  <p:clrMapOvr>
    <a:masterClrMapping/>
  </p:clrMapOvr>
  <mc:AlternateContent xmlns:mc="http://schemas.openxmlformats.org/markup-compatibility/2006">
    <mc:Choice xmlns:p14="http://schemas.microsoft.com/office/powerpoint/2010/main" Requires="p14">
      <p:transition spd="slow" p14:dur="2000" advTm="64875"/>
    </mc:Choice>
    <mc:Fallback>
      <p:transition spd="slow" advTm="6487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8"/>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ANALYTICAL SQL QUERIES</a:t>
            </a:r>
            <a:endParaRPr dirty="0"/>
          </a:p>
        </p:txBody>
      </p:sp>
      <p:sp>
        <p:nvSpPr>
          <p:cNvPr id="3" name="TextBox 2">
            <a:extLst>
              <a:ext uri="{FF2B5EF4-FFF2-40B4-BE49-F238E27FC236}">
                <a16:creationId xmlns:a16="http://schemas.microsoft.com/office/drawing/2014/main" id="{23C382C4-9D29-CDD7-7106-3E2E2959AB11}"/>
              </a:ext>
            </a:extLst>
          </p:cNvPr>
          <p:cNvSpPr txBox="1"/>
          <p:nvPr/>
        </p:nvSpPr>
        <p:spPr>
          <a:xfrm>
            <a:off x="308610" y="1497330"/>
            <a:ext cx="8686800" cy="369332"/>
          </a:xfrm>
          <a:prstGeom prst="rect">
            <a:avLst/>
          </a:prstGeom>
          <a:noFill/>
        </p:spPr>
        <p:txBody>
          <a:bodyPr wrap="square" rtlCol="0">
            <a:spAutoFit/>
          </a:bodyPr>
          <a:lstStyle/>
          <a:p>
            <a:pPr marL="495300" lvl="0" algn="l" rtl="0">
              <a:spcBef>
                <a:spcPts val="480"/>
              </a:spcBef>
              <a:spcAft>
                <a:spcPts val="0"/>
              </a:spcAft>
              <a:buClr>
                <a:schemeClr val="dk1"/>
              </a:buClr>
              <a:buSzPts val="2400"/>
            </a:pPr>
            <a:endParaRPr lang="en-US" sz="900" dirty="0">
              <a:latin typeface="Helvetica Neue" panose="020B0604020202020204" charset="0"/>
            </a:endParaRPr>
          </a:p>
          <a:p>
            <a:endParaRPr lang="en-IN" sz="900" dirty="0">
              <a:latin typeface="Helvetica Neue" panose="020B0604020202020204" charset="0"/>
            </a:endParaRPr>
          </a:p>
        </p:txBody>
      </p:sp>
      <p:sp>
        <p:nvSpPr>
          <p:cNvPr id="2" name="TextBox 1">
            <a:extLst>
              <a:ext uri="{FF2B5EF4-FFF2-40B4-BE49-F238E27FC236}">
                <a16:creationId xmlns:a16="http://schemas.microsoft.com/office/drawing/2014/main" id="{CB034E0F-AE81-DF89-600F-ACAECD223369}"/>
              </a:ext>
            </a:extLst>
          </p:cNvPr>
          <p:cNvSpPr txBox="1"/>
          <p:nvPr/>
        </p:nvSpPr>
        <p:spPr>
          <a:xfrm>
            <a:off x="964642" y="1768510"/>
            <a:ext cx="7616650" cy="2877711"/>
          </a:xfrm>
          <a:prstGeom prst="rect">
            <a:avLst/>
          </a:prstGeom>
          <a:noFill/>
        </p:spPr>
        <p:txBody>
          <a:bodyPr wrap="square" rtlCol="0">
            <a:spAutoFit/>
          </a:bodyPr>
          <a:lstStyle/>
          <a:p>
            <a:pPr marL="495300" lvl="0" algn="l" rtl="0">
              <a:spcBef>
                <a:spcPts val="480"/>
              </a:spcBef>
              <a:spcAft>
                <a:spcPts val="0"/>
              </a:spcAft>
              <a:buClr>
                <a:schemeClr val="dk1"/>
              </a:buClr>
              <a:buSzPts val="2400"/>
            </a:pPr>
            <a:r>
              <a:rPr lang="en-US" sz="1050" b="1" dirty="0">
                <a:latin typeface="Helvetica Neue" panose="020B0604020202020204" charset="0"/>
              </a:rPr>
              <a:t>4. What is the percentage difference in substance usage over the years among different age groups?</a:t>
            </a:r>
          </a:p>
          <a:p>
            <a:pPr marL="495300" lvl="0" rtl="0">
              <a:spcBef>
                <a:spcPts val="480"/>
              </a:spcBef>
              <a:spcAft>
                <a:spcPts val="0"/>
              </a:spcAft>
              <a:buClr>
                <a:schemeClr val="dk1"/>
              </a:buClr>
              <a:buSzPts val="2400"/>
            </a:pPr>
            <a:endParaRPr lang="en-US" sz="1400" dirty="0">
              <a:latin typeface="Helvetica Neue" panose="020B0604020202020204" charset="0"/>
            </a:endParaRPr>
          </a:p>
          <a:p>
            <a:pPr marL="495300" lvl="0" algn="l" rtl="0">
              <a:spcBef>
                <a:spcPts val="480"/>
              </a:spcBef>
              <a:spcAft>
                <a:spcPts val="0"/>
              </a:spcAft>
              <a:buClr>
                <a:schemeClr val="dk1"/>
              </a:buClr>
              <a:buSzPts val="2400"/>
            </a:pPr>
            <a:endParaRPr lang="en-US" dirty="0">
              <a:latin typeface="Helvetica Neue" panose="020B0604020202020204" charset="0"/>
            </a:endParaRPr>
          </a:p>
          <a:p>
            <a:pPr marL="495300" lvl="0" algn="l" rtl="0">
              <a:spcBef>
                <a:spcPts val="480"/>
              </a:spcBef>
              <a:spcAft>
                <a:spcPts val="0"/>
              </a:spcAft>
              <a:buClr>
                <a:schemeClr val="dk1"/>
              </a:buClr>
              <a:buSzPts val="2400"/>
            </a:pPr>
            <a:endParaRPr lang="en-US" sz="1400" dirty="0">
              <a:latin typeface="Helvetica Neue" panose="020B0604020202020204" charset="0"/>
            </a:endParaRPr>
          </a:p>
          <a:p>
            <a:pPr marL="495300" lvl="0" algn="l" rtl="0">
              <a:spcBef>
                <a:spcPts val="480"/>
              </a:spcBef>
              <a:spcAft>
                <a:spcPts val="0"/>
              </a:spcAft>
              <a:buClr>
                <a:schemeClr val="dk1"/>
              </a:buClr>
              <a:buSzPts val="2400"/>
            </a:pPr>
            <a:endParaRPr lang="en-US" dirty="0">
              <a:latin typeface="Helvetica Neue" panose="020B0604020202020204" charset="0"/>
            </a:endParaRPr>
          </a:p>
          <a:p>
            <a:pPr marL="495300" lvl="0" algn="l" rtl="0">
              <a:spcBef>
                <a:spcPts val="480"/>
              </a:spcBef>
              <a:spcAft>
                <a:spcPts val="0"/>
              </a:spcAft>
              <a:buClr>
                <a:schemeClr val="dk1"/>
              </a:buClr>
              <a:buSzPts val="2400"/>
            </a:pPr>
            <a:endParaRPr lang="en-US" sz="1400" dirty="0">
              <a:latin typeface="Helvetica Neue" panose="020B0604020202020204" charset="0"/>
            </a:endParaRPr>
          </a:p>
          <a:p>
            <a:pPr marL="495300" lvl="0" algn="l" rtl="0">
              <a:spcBef>
                <a:spcPts val="480"/>
              </a:spcBef>
              <a:spcAft>
                <a:spcPts val="0"/>
              </a:spcAft>
              <a:buClr>
                <a:schemeClr val="dk1"/>
              </a:buClr>
              <a:buSzPts val="2400"/>
            </a:pPr>
            <a:endParaRPr lang="en-US" dirty="0">
              <a:latin typeface="Helvetica Neue" panose="020B0604020202020204" charset="0"/>
            </a:endParaRPr>
          </a:p>
          <a:p>
            <a:pPr marL="495300" lvl="0" algn="l" rtl="0">
              <a:spcBef>
                <a:spcPts val="480"/>
              </a:spcBef>
              <a:spcAft>
                <a:spcPts val="0"/>
              </a:spcAft>
              <a:buClr>
                <a:schemeClr val="dk1"/>
              </a:buClr>
              <a:buSzPts val="2400"/>
            </a:pPr>
            <a:endParaRPr lang="en-US" dirty="0">
              <a:latin typeface="Helvetica Neue" panose="020B0604020202020204" charset="0"/>
            </a:endParaRPr>
          </a:p>
          <a:p>
            <a:pPr marL="495300" lvl="0" algn="l" rtl="0">
              <a:spcBef>
                <a:spcPts val="480"/>
              </a:spcBef>
              <a:spcAft>
                <a:spcPts val="0"/>
              </a:spcAft>
              <a:buClr>
                <a:schemeClr val="dk1"/>
              </a:buClr>
              <a:buSzPts val="2400"/>
            </a:pPr>
            <a:endParaRPr lang="en-US" sz="1050" b="1" dirty="0">
              <a:latin typeface="Helvetica Neue" panose="020B0604020202020204" charset="0"/>
            </a:endParaRPr>
          </a:p>
          <a:p>
            <a:pPr marL="495300" lvl="0" algn="l" rtl="0">
              <a:spcBef>
                <a:spcPts val="480"/>
              </a:spcBef>
              <a:spcAft>
                <a:spcPts val="0"/>
              </a:spcAft>
              <a:buClr>
                <a:schemeClr val="dk1"/>
              </a:buClr>
              <a:buSzPts val="2400"/>
            </a:pPr>
            <a:r>
              <a:rPr lang="en-US" sz="1050" b="1" dirty="0">
                <a:latin typeface="Helvetica Neue" panose="020B0604020202020204" charset="0"/>
              </a:rPr>
              <a:t>5. What is the trend of usage for different user types for each substance over the years?</a:t>
            </a:r>
          </a:p>
          <a:p>
            <a:endParaRPr lang="en-IN" dirty="0"/>
          </a:p>
        </p:txBody>
      </p:sp>
      <p:pic>
        <p:nvPicPr>
          <p:cNvPr id="7" name="Picture 6">
            <a:extLst>
              <a:ext uri="{FF2B5EF4-FFF2-40B4-BE49-F238E27FC236}">
                <a16:creationId xmlns:a16="http://schemas.microsoft.com/office/drawing/2014/main" id="{D4142BF6-D775-B80E-CE89-CF7CE45ABB40}"/>
              </a:ext>
            </a:extLst>
          </p:cNvPr>
          <p:cNvPicPr>
            <a:picLocks noChangeAspect="1"/>
          </p:cNvPicPr>
          <p:nvPr/>
        </p:nvPicPr>
        <p:blipFill>
          <a:blip r:embed="rId3"/>
          <a:stretch>
            <a:fillRect/>
          </a:stretch>
        </p:blipFill>
        <p:spPr>
          <a:xfrm>
            <a:off x="1908559" y="2332180"/>
            <a:ext cx="5537270" cy="1657016"/>
          </a:xfrm>
          <a:prstGeom prst="rect">
            <a:avLst/>
          </a:prstGeom>
        </p:spPr>
      </p:pic>
      <p:pic>
        <p:nvPicPr>
          <p:cNvPr id="11" name="Picture 10">
            <a:extLst>
              <a:ext uri="{FF2B5EF4-FFF2-40B4-BE49-F238E27FC236}">
                <a16:creationId xmlns:a16="http://schemas.microsoft.com/office/drawing/2014/main" id="{83C84979-E45F-0CD0-302C-703B7EC76AC5}"/>
              </a:ext>
            </a:extLst>
          </p:cNvPr>
          <p:cNvPicPr>
            <a:picLocks noChangeAspect="1"/>
          </p:cNvPicPr>
          <p:nvPr/>
        </p:nvPicPr>
        <p:blipFill>
          <a:blip r:embed="rId4"/>
          <a:stretch>
            <a:fillRect/>
          </a:stretch>
        </p:blipFill>
        <p:spPr>
          <a:xfrm>
            <a:off x="1908559" y="4735680"/>
            <a:ext cx="5537270" cy="1657015"/>
          </a:xfrm>
          <a:prstGeom prst="rect">
            <a:avLst/>
          </a:prstGeom>
        </p:spPr>
      </p:pic>
    </p:spTree>
    <p:extLst>
      <p:ext uri="{BB962C8B-B14F-4D97-AF65-F5344CB8AC3E}">
        <p14:creationId xmlns:p14="http://schemas.microsoft.com/office/powerpoint/2010/main" val="4185100186"/>
      </p:ext>
    </p:extLst>
  </p:cSld>
  <p:clrMapOvr>
    <a:masterClrMapping/>
  </p:clrMapOvr>
  <mc:AlternateContent xmlns:mc="http://schemas.openxmlformats.org/markup-compatibility/2006">
    <mc:Choice xmlns:p14="http://schemas.microsoft.com/office/powerpoint/2010/main" Requires="p14">
      <p:transition spd="slow" p14:dur="2000" advTm="64875"/>
    </mc:Choice>
    <mc:Fallback>
      <p:transition spd="slow" advTm="6487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8"/>
          <p:cNvSpPr txBox="1">
            <a:spLocks noGrp="1"/>
          </p:cNvSpPr>
          <p:nvPr>
            <p:ph type="ctrTitle"/>
          </p:nvPr>
        </p:nvSpPr>
        <p:spPr>
          <a:xfrm>
            <a:off x="457200" y="907198"/>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SECURITY &amp; PRIVACY CONCERNS</a:t>
            </a:r>
            <a:endParaRPr dirty="0"/>
          </a:p>
        </p:txBody>
      </p:sp>
      <p:sp>
        <p:nvSpPr>
          <p:cNvPr id="5" name="TextBox 4">
            <a:extLst>
              <a:ext uri="{FF2B5EF4-FFF2-40B4-BE49-F238E27FC236}">
                <a16:creationId xmlns:a16="http://schemas.microsoft.com/office/drawing/2014/main" id="{C30BDCFA-9F0F-31CD-8BC4-DFD50C5952E2}"/>
              </a:ext>
            </a:extLst>
          </p:cNvPr>
          <p:cNvSpPr txBox="1"/>
          <p:nvPr/>
        </p:nvSpPr>
        <p:spPr>
          <a:xfrm>
            <a:off x="925830" y="1965960"/>
            <a:ext cx="7635240" cy="830997"/>
          </a:xfrm>
          <a:prstGeom prst="rect">
            <a:avLst/>
          </a:prstGeom>
          <a:noFill/>
        </p:spPr>
        <p:txBody>
          <a:bodyPr wrap="square" rtlCol="0">
            <a:spAutoFit/>
          </a:bodyPr>
          <a:lstStyle/>
          <a:p>
            <a:r>
              <a:rPr lang="en-US" sz="1600" dirty="0">
                <a:latin typeface="Helvetica Neue" panose="020B0604020202020204" charset="0"/>
              </a:rPr>
              <a:t>Given that our dataset is not user-specific, we can confidently state that there are no specific security and privacy concerns, including user privacy, authentication, data encryption, and access control.</a:t>
            </a:r>
            <a:endParaRPr lang="en-IN" sz="1600" dirty="0">
              <a:latin typeface="Helvetica Neue" panose="020B0604020202020204" charset="0"/>
            </a:endParaRPr>
          </a:p>
        </p:txBody>
      </p:sp>
    </p:spTree>
    <p:extLst>
      <p:ext uri="{BB962C8B-B14F-4D97-AF65-F5344CB8AC3E}">
        <p14:creationId xmlns:p14="http://schemas.microsoft.com/office/powerpoint/2010/main" val="567288309"/>
      </p:ext>
    </p:extLst>
  </p:cSld>
  <p:clrMapOvr>
    <a:masterClrMapping/>
  </p:clrMapOvr>
  <mc:AlternateContent xmlns:mc="http://schemas.openxmlformats.org/markup-compatibility/2006">
    <mc:Choice xmlns:p14="http://schemas.microsoft.com/office/powerpoint/2010/main" Requires="p14">
      <p:transition spd="slow" p14:dur="2000" advTm="64875"/>
    </mc:Choice>
    <mc:Fallback>
      <p:transition spd="slow" advTm="6487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txBox="1">
            <a:spLocks noGrp="1"/>
          </p:cNvSpPr>
          <p:nvPr>
            <p:ph type="body" idx="1"/>
          </p:nvPr>
        </p:nvSpPr>
        <p:spPr>
          <a:xfrm>
            <a:off x="457200" y="1790699"/>
            <a:ext cx="8229600" cy="4229100"/>
          </a:xfrm>
          <a:prstGeom prst="rect">
            <a:avLst/>
          </a:prstGeom>
          <a:noFill/>
          <a:ln>
            <a:noFill/>
          </a:ln>
        </p:spPr>
        <p:txBody>
          <a:bodyPr spcFirstLastPara="1" wrap="square" lIns="91425" tIns="45700" rIns="91425" bIns="45700" anchor="t" anchorCtr="0">
            <a:noAutofit/>
          </a:bodyPr>
          <a:lstStyle/>
          <a:p>
            <a:pPr marL="285750" lvl="0" indent="-285750" algn="just" rtl="0">
              <a:spcBef>
                <a:spcPts val="0"/>
              </a:spcBef>
              <a:spcAft>
                <a:spcPts val="0"/>
              </a:spcAft>
              <a:buClr>
                <a:schemeClr val="dk1"/>
              </a:buClr>
              <a:buSzPts val="2400"/>
              <a:buFont typeface="Arial" panose="020B0604020202020204" pitchFamily="34" charset="0"/>
              <a:buChar char="•"/>
            </a:pPr>
            <a:r>
              <a:rPr lang="en-US" sz="1800" dirty="0"/>
              <a:t>In our studies, we learned advanced database concepts such as data normalization to store data more efficiently.</a:t>
            </a:r>
          </a:p>
          <a:p>
            <a:pPr marL="0" lvl="0" indent="0" algn="just" rtl="0">
              <a:spcBef>
                <a:spcPts val="0"/>
              </a:spcBef>
              <a:spcAft>
                <a:spcPts val="0"/>
              </a:spcAft>
              <a:buClr>
                <a:schemeClr val="dk1"/>
              </a:buClr>
              <a:buSzPts val="2400"/>
              <a:buNone/>
            </a:pPr>
            <a:endParaRPr lang="en-US" sz="1800" dirty="0"/>
          </a:p>
          <a:p>
            <a:pPr marL="285750" lvl="0" indent="-285750" algn="just" rtl="0">
              <a:spcBef>
                <a:spcPts val="0"/>
              </a:spcBef>
              <a:spcAft>
                <a:spcPts val="0"/>
              </a:spcAft>
              <a:buClr>
                <a:schemeClr val="dk1"/>
              </a:buClr>
              <a:buSzPts val="2400"/>
              <a:buFont typeface="Arial" panose="020B0604020202020204" pitchFamily="34" charset="0"/>
              <a:buChar char="•"/>
            </a:pPr>
            <a:r>
              <a:rPr lang="en-US" sz="1800" dirty="0"/>
              <a:t>We also learned how to model data for better visualization. Our experience has given us the knowledge to navigate the world of data management and analytics.</a:t>
            </a:r>
          </a:p>
          <a:p>
            <a:pPr marL="0" lvl="0" indent="0" algn="just" rtl="0">
              <a:spcBef>
                <a:spcPts val="0"/>
              </a:spcBef>
              <a:spcAft>
                <a:spcPts val="0"/>
              </a:spcAft>
              <a:buClr>
                <a:schemeClr val="dk1"/>
              </a:buClr>
              <a:buSzPts val="2400"/>
              <a:buNone/>
            </a:pPr>
            <a:endParaRPr lang="en-US" sz="1800" dirty="0"/>
          </a:p>
          <a:p>
            <a:pPr marL="285750" lvl="0" indent="-285750" algn="just" rtl="0">
              <a:spcBef>
                <a:spcPts val="0"/>
              </a:spcBef>
              <a:spcAft>
                <a:spcPts val="0"/>
              </a:spcAft>
              <a:buClr>
                <a:schemeClr val="dk1"/>
              </a:buClr>
              <a:buSzPts val="2400"/>
              <a:buFont typeface="Arial" panose="020B0604020202020204" pitchFamily="34" charset="0"/>
              <a:buChar char="•"/>
            </a:pPr>
            <a:r>
              <a:rPr lang="en-US" sz="1800" dirty="0"/>
              <a:t>Our database project aims to improve public health and well-being in our country by enabling evidence-based decision-making and addressing the complex issue of substance addiction.</a:t>
            </a:r>
          </a:p>
          <a:p>
            <a:pPr marL="0" lvl="0" indent="0" algn="just" rtl="0">
              <a:spcBef>
                <a:spcPts val="0"/>
              </a:spcBef>
              <a:spcAft>
                <a:spcPts val="0"/>
              </a:spcAft>
              <a:buClr>
                <a:schemeClr val="dk1"/>
              </a:buClr>
              <a:buSzPts val="2400"/>
              <a:buNone/>
            </a:pPr>
            <a:endParaRPr lang="en-US" sz="1800" dirty="0"/>
          </a:p>
          <a:p>
            <a:pPr marL="285750" lvl="0" indent="-285750" algn="just" rtl="0">
              <a:spcBef>
                <a:spcPts val="0"/>
              </a:spcBef>
              <a:spcAft>
                <a:spcPts val="0"/>
              </a:spcAft>
              <a:buClr>
                <a:schemeClr val="dk1"/>
              </a:buClr>
              <a:buSzPts val="2400"/>
              <a:buFont typeface="Arial" panose="020B0604020202020204" pitchFamily="34" charset="0"/>
              <a:buChar char="•"/>
            </a:pPr>
            <a:r>
              <a:rPr lang="en-US" sz="1800" dirty="0"/>
              <a:t>Our work will result in a more profound understanding of substance addiction trends, which will pave the way for more effective interventions and policies.</a:t>
            </a:r>
            <a:endParaRPr sz="1800" dirty="0"/>
          </a:p>
        </p:txBody>
      </p:sp>
      <p:sp>
        <p:nvSpPr>
          <p:cNvPr id="132" name="Google Shape;132;p9"/>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CONCLUSION</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advTm="57945"/>
    </mc:Choice>
    <mc:Fallback xmlns="">
      <p:transition spd="slow" advTm="5794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2"/>
          <p:cNvSpPr txBox="1">
            <a:spLocks noGrp="1"/>
          </p:cNvSpPr>
          <p:nvPr>
            <p:ph type="body" idx="1"/>
          </p:nvPr>
        </p:nvSpPr>
        <p:spPr>
          <a:xfrm>
            <a:off x="457200" y="1955409"/>
            <a:ext cx="8229600" cy="4738468"/>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dirty="0"/>
              <a:t>Project Overview</a:t>
            </a:r>
          </a:p>
          <a:p>
            <a:pPr marL="342900" lvl="0" indent="-342900" algn="l" rtl="0">
              <a:spcBef>
                <a:spcPts val="0"/>
              </a:spcBef>
              <a:spcAft>
                <a:spcPts val="0"/>
              </a:spcAft>
              <a:buClr>
                <a:schemeClr val="dk1"/>
              </a:buClr>
              <a:buSzPts val="3200"/>
              <a:buChar char="•"/>
            </a:pPr>
            <a:r>
              <a:rPr lang="en-US" dirty="0"/>
              <a:t>Persona’s</a:t>
            </a:r>
          </a:p>
          <a:p>
            <a:pPr marL="342900" lvl="0" indent="-342900" algn="l" rtl="0">
              <a:spcBef>
                <a:spcPts val="0"/>
              </a:spcBef>
              <a:spcAft>
                <a:spcPts val="0"/>
              </a:spcAft>
              <a:buClr>
                <a:schemeClr val="dk1"/>
              </a:buClr>
              <a:buSzPts val="3200"/>
              <a:buChar char="•"/>
            </a:pPr>
            <a:r>
              <a:rPr lang="en-US" dirty="0"/>
              <a:t>Business Rules</a:t>
            </a:r>
          </a:p>
          <a:p>
            <a:pPr marL="342900" lvl="0" indent="-342900" algn="l" rtl="0">
              <a:spcBef>
                <a:spcPts val="0"/>
              </a:spcBef>
              <a:spcAft>
                <a:spcPts val="0"/>
              </a:spcAft>
              <a:buClr>
                <a:schemeClr val="dk1"/>
              </a:buClr>
              <a:buSzPts val="3200"/>
              <a:buChar char="•"/>
            </a:pPr>
            <a:r>
              <a:rPr lang="en-US" dirty="0"/>
              <a:t>ER Diagram</a:t>
            </a:r>
          </a:p>
          <a:p>
            <a:pPr marL="342900" lvl="0" indent="-342900" algn="l" rtl="0">
              <a:spcBef>
                <a:spcPts val="0"/>
              </a:spcBef>
              <a:spcAft>
                <a:spcPts val="0"/>
              </a:spcAft>
              <a:buClr>
                <a:schemeClr val="dk1"/>
              </a:buClr>
              <a:buSzPts val="3200"/>
              <a:buChar char="•"/>
            </a:pPr>
            <a:r>
              <a:rPr lang="en-US" dirty="0"/>
              <a:t>Solution Architecture and HA </a:t>
            </a:r>
          </a:p>
          <a:p>
            <a:pPr marL="342900" lvl="0" indent="-342900" algn="l" rtl="0">
              <a:spcBef>
                <a:spcPts val="0"/>
              </a:spcBef>
              <a:spcAft>
                <a:spcPts val="0"/>
              </a:spcAft>
              <a:buClr>
                <a:schemeClr val="dk1"/>
              </a:buClr>
              <a:buSzPts val="3200"/>
              <a:buChar char="•"/>
            </a:pPr>
            <a:r>
              <a:rPr lang="en-US" dirty="0"/>
              <a:t>Analytical SQL </a:t>
            </a:r>
            <a:r>
              <a:rPr lang="en-US" dirty="0" err="1"/>
              <a:t>Quries</a:t>
            </a:r>
            <a:endParaRPr lang="en-US" dirty="0"/>
          </a:p>
          <a:p>
            <a:pPr marL="342900" lvl="0" indent="-342900" algn="l" rtl="0">
              <a:spcBef>
                <a:spcPts val="0"/>
              </a:spcBef>
              <a:spcAft>
                <a:spcPts val="0"/>
              </a:spcAft>
              <a:buClr>
                <a:schemeClr val="dk1"/>
              </a:buClr>
              <a:buSzPts val="3200"/>
              <a:buChar char="•"/>
            </a:pPr>
            <a:r>
              <a:rPr lang="en-US" dirty="0"/>
              <a:t>Security &amp; Privacy Concerns</a:t>
            </a:r>
          </a:p>
          <a:p>
            <a:pPr marL="342900" lvl="0" indent="-342900" algn="l" rtl="0">
              <a:spcBef>
                <a:spcPts val="0"/>
              </a:spcBef>
              <a:spcAft>
                <a:spcPts val="0"/>
              </a:spcAft>
              <a:buClr>
                <a:schemeClr val="dk1"/>
              </a:buClr>
              <a:buSzPts val="3200"/>
              <a:buChar char="•"/>
            </a:pPr>
            <a:r>
              <a:rPr lang="en-US" dirty="0"/>
              <a:t>Conclusion</a:t>
            </a:r>
          </a:p>
          <a:p>
            <a:pPr marL="0" lvl="0" indent="0" algn="l" rtl="0">
              <a:spcBef>
                <a:spcPts val="0"/>
              </a:spcBef>
              <a:spcAft>
                <a:spcPts val="0"/>
              </a:spcAft>
              <a:buClr>
                <a:schemeClr val="dk1"/>
              </a:buClr>
              <a:buSzPts val="3200"/>
              <a:buNone/>
            </a:pPr>
            <a:endParaRPr dirty="0"/>
          </a:p>
        </p:txBody>
      </p:sp>
      <p:sp>
        <p:nvSpPr>
          <p:cNvPr id="89" name="Google Shape;89;p2"/>
          <p:cNvSpPr txBox="1">
            <a:spLocks noGrp="1"/>
          </p:cNvSpPr>
          <p:nvPr>
            <p:ph type="ctrTitle"/>
          </p:nvPr>
        </p:nvSpPr>
        <p:spPr>
          <a:xfrm>
            <a:off x="457200" y="1052732"/>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OVERVIEW</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advTm="28705"/>
    </mc:Choice>
    <mc:Fallback xmlns="">
      <p:transition spd="slow" advTm="2870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body" idx="1"/>
          </p:nvPr>
        </p:nvSpPr>
        <p:spPr>
          <a:xfrm>
            <a:off x="457200" y="1752600"/>
            <a:ext cx="8229600" cy="4373563"/>
          </a:xfrm>
          <a:prstGeom prst="rect">
            <a:avLst/>
          </a:prstGeom>
          <a:noFill/>
          <a:ln>
            <a:noFill/>
          </a:ln>
        </p:spPr>
        <p:txBody>
          <a:bodyPr spcFirstLastPara="1" wrap="square" lIns="91425" tIns="45700" rIns="91425" bIns="45700" anchor="t" anchorCtr="0">
            <a:noAutofit/>
          </a:bodyPr>
          <a:lstStyle/>
          <a:p>
            <a:pPr marL="285750" indent="-285750">
              <a:spcBef>
                <a:spcPts val="0"/>
              </a:spcBef>
              <a:buSzPts val="3200"/>
            </a:pPr>
            <a:r>
              <a:rPr lang="en-US" sz="1800" dirty="0"/>
              <a:t>Data source of the project – </a:t>
            </a:r>
            <a:r>
              <a:rPr lang="en-US" sz="1800" dirty="0">
                <a:hlinkClick r:id="rId3"/>
              </a:rPr>
              <a:t>https://corgis-edu.github.io//corgis/csv/drugs/</a:t>
            </a:r>
            <a:endParaRPr lang="en-US" sz="1800" dirty="0"/>
          </a:p>
          <a:p>
            <a:pPr marL="285750" indent="-285750">
              <a:spcBef>
                <a:spcPts val="0"/>
              </a:spcBef>
              <a:buSzPts val="3200"/>
            </a:pPr>
            <a:r>
              <a:rPr lang="en-US" sz="1800" dirty="0"/>
              <a:t>Our team has obtained a large dataset from our research source that contains raw and unprocessed data. In order to gain valuable insights from this data, we plan to use the Python programming language and its powerful data analysis library, pandas.</a:t>
            </a:r>
          </a:p>
          <a:p>
            <a:pPr marL="285750" indent="-285750">
              <a:spcBef>
                <a:spcPts val="0"/>
              </a:spcBef>
              <a:buSzPts val="3200"/>
            </a:pPr>
            <a:r>
              <a:rPr lang="en-US" sz="1800" dirty="0"/>
              <a:t> The process of transforming the raw data into a more structured and organized format using pandas will allow us to perform various data analysis techniques, such as data cleaning, data manipulation, and data visualization.</a:t>
            </a:r>
          </a:p>
          <a:p>
            <a:pPr marL="285750" indent="-285750">
              <a:spcBef>
                <a:spcPts val="0"/>
              </a:spcBef>
              <a:buSzPts val="3200"/>
            </a:pPr>
            <a:r>
              <a:rPr lang="en-US" sz="1800" dirty="0"/>
              <a:t>Through these techniques, we aim to uncover patterns, trends, and relationships within the data that can help us achieve our research objectives.</a:t>
            </a:r>
          </a:p>
          <a:p>
            <a:pPr marL="285750" indent="-285750">
              <a:spcBef>
                <a:spcPts val="0"/>
              </a:spcBef>
              <a:buSzPts val="3200"/>
            </a:pPr>
            <a:r>
              <a:rPr lang="en-US" sz="1800" dirty="0"/>
              <a:t>We are confident that by using pandas, we will be able to extract valuable insights and make informed decisions based on the data, which will ultimately contribute to the success of our research project.</a:t>
            </a:r>
          </a:p>
          <a:p>
            <a:pPr marL="285750" indent="-285750">
              <a:spcBef>
                <a:spcPts val="0"/>
              </a:spcBef>
              <a:buSzPts val="3200"/>
            </a:pPr>
            <a:endParaRPr lang="en-US" sz="1800" dirty="0"/>
          </a:p>
        </p:txBody>
      </p:sp>
      <p:sp>
        <p:nvSpPr>
          <p:cNvPr id="102" name="Google Shape;102;p4"/>
          <p:cNvSpPr txBox="1">
            <a:spLocks noGrp="1"/>
          </p:cNvSpPr>
          <p:nvPr>
            <p:ph type="ctrTitle"/>
          </p:nvPr>
        </p:nvSpPr>
        <p:spPr>
          <a:xfrm>
            <a:off x="457200" y="838200"/>
            <a:ext cx="8229600" cy="838199"/>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PROJECT OVERVIEW</a:t>
            </a:r>
          </a:p>
        </p:txBody>
      </p:sp>
    </p:spTree>
  </p:cSld>
  <p:clrMapOvr>
    <a:masterClrMapping/>
  </p:clrMapOvr>
  <mc:AlternateContent xmlns:mc="http://schemas.openxmlformats.org/markup-compatibility/2006" xmlns:p14="http://schemas.microsoft.com/office/powerpoint/2010/main">
    <mc:Choice Requires="p14">
      <p:transition spd="slow" p14:dur="2000" advTm="76408"/>
    </mc:Choice>
    <mc:Fallback xmlns="">
      <p:transition spd="slow" advTm="7640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
          <p:cNvSpPr txBox="1">
            <a:spLocks noGrp="1"/>
          </p:cNvSpPr>
          <p:nvPr>
            <p:ph type="body" idx="1"/>
          </p:nvPr>
        </p:nvSpPr>
        <p:spPr>
          <a:xfrm>
            <a:off x="457200" y="1447800"/>
            <a:ext cx="8229600" cy="4525963"/>
          </a:xfrm>
          <a:prstGeom prst="rect">
            <a:avLst/>
          </a:prstGeom>
          <a:noFill/>
          <a:ln>
            <a:noFill/>
          </a:ln>
        </p:spPr>
        <p:txBody>
          <a:bodyPr spcFirstLastPara="1" wrap="square" lIns="91425" tIns="45700" rIns="91425" bIns="45700" anchor="t" anchorCtr="0">
            <a:noAutofit/>
          </a:bodyPr>
          <a:lstStyle/>
          <a:p>
            <a:pPr marL="203200" indent="0">
              <a:spcBef>
                <a:spcPts val="640"/>
              </a:spcBef>
              <a:buSzPts val="3200"/>
              <a:buNone/>
            </a:pPr>
            <a:r>
              <a:rPr lang="en-US" sz="1600" dirty="0"/>
              <a:t>1. The primary purpose of the study is to have an in-depth understanding of how the patterns of substance misuse have altered throughout time. The study examines data from 2002 to 2018 to seek for patterns, movements, and changes in the prevalence of substance use and addiction.</a:t>
            </a:r>
          </a:p>
          <a:p>
            <a:pPr marL="203200" indent="0">
              <a:spcBef>
                <a:spcPts val="640"/>
              </a:spcBef>
              <a:buSzPts val="3200"/>
              <a:buNone/>
            </a:pPr>
            <a:r>
              <a:rPr lang="en-US" sz="1600" dirty="0"/>
              <a:t>2. This study is required in order for treatments and policies to be adapted to certain age groups.</a:t>
            </a:r>
          </a:p>
          <a:p>
            <a:pPr marL="203200" indent="0">
              <a:spcBef>
                <a:spcPts val="640"/>
              </a:spcBef>
              <a:buSzPts val="3200"/>
              <a:buNone/>
            </a:pPr>
            <a:r>
              <a:rPr lang="en-US" sz="1600" dirty="0"/>
              <a:t>3. The effort also investigates how substance addiction can affect one's health. This includes investigating the health risks associated with various substances, learning how substance addiction affects different age groups, and assessing the efficacy of therapy. </a:t>
            </a:r>
          </a:p>
          <a:p>
            <a:pPr marL="203200" indent="0">
              <a:spcBef>
                <a:spcPts val="640"/>
              </a:spcBef>
              <a:buSzPts val="3200"/>
              <a:buNone/>
            </a:pPr>
            <a:r>
              <a:rPr lang="en-US" sz="1600" dirty="0"/>
              <a:t>4. The study focus of the project is on thoroughly examining data on drug addiction, with an emphasis on age group dynamics, regional disparities, health repercussions, and the development of evidence-based policies and remedies. Through these research activities, the project intends to improve public health outcomes by contributing to a better understanding of substance addiction.</a:t>
            </a:r>
          </a:p>
          <a:p>
            <a:pPr marL="203200" indent="0">
              <a:spcBef>
                <a:spcPts val="640"/>
              </a:spcBef>
              <a:buSzPts val="3200"/>
              <a:buNone/>
            </a:pPr>
            <a:r>
              <a:rPr lang="en-US" sz="1600" dirty="0"/>
              <a:t>5. Based on data pertaining to age groups, government agencies can establish customized educational programs and preventative actions. </a:t>
            </a:r>
          </a:p>
          <a:p>
            <a:pPr marL="203200" indent="0">
              <a:spcBef>
                <a:spcPts val="640"/>
              </a:spcBef>
              <a:buSzPts val="3200"/>
              <a:buNone/>
            </a:pPr>
            <a:r>
              <a:rPr lang="en-US" sz="1600" dirty="0"/>
              <a:t>6. Healthcare practitioners can examine the impact of aging on substance use-related health problems and treatment outcomes.</a:t>
            </a:r>
          </a:p>
        </p:txBody>
      </p:sp>
      <p:sp>
        <p:nvSpPr>
          <p:cNvPr id="95" name="Google Shape;95;p3"/>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200" dirty="0"/>
              <a:t>PERSONA’S</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advTm="95296"/>
    </mc:Choice>
    <mc:Fallback xmlns="">
      <p:transition spd="slow" advTm="9529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
          <p:cNvSpPr txBox="1">
            <a:spLocks noGrp="1"/>
          </p:cNvSpPr>
          <p:nvPr>
            <p:ph type="body" idx="1"/>
          </p:nvPr>
        </p:nvSpPr>
        <p:spPr>
          <a:xfrm>
            <a:off x="457200" y="1444577"/>
            <a:ext cx="8229600" cy="5017769"/>
          </a:xfrm>
          <a:prstGeom prst="rect">
            <a:avLst/>
          </a:prstGeom>
          <a:noFill/>
          <a:ln>
            <a:noFill/>
          </a:ln>
        </p:spPr>
        <p:txBody>
          <a:bodyPr spcFirstLastPara="1" wrap="square" lIns="91425" tIns="45700" rIns="91425" bIns="45700" anchor="t" anchorCtr="0">
            <a:noAutofit/>
          </a:bodyPr>
          <a:lstStyle/>
          <a:p>
            <a:pPr marL="114300" indent="0">
              <a:spcAft>
                <a:spcPts val="800"/>
              </a:spcAft>
              <a:buNone/>
            </a:pPr>
            <a:r>
              <a:rPr lang="en-US" sz="1400" kern="100" dirty="0">
                <a:effectLst/>
                <a:latin typeface="Helvetica Neue" panose="020B0604020202020204" charset="0"/>
                <a:ea typeface="Calibri" panose="020F0502020204030204" pitchFamily="34" charset="0"/>
                <a:cs typeface="Calibri" panose="020F0502020204030204" pitchFamily="34" charset="0"/>
              </a:rPr>
              <a:t>When dealing with data on substance abuse among various age groups and states, it's essential to apply some </a:t>
            </a:r>
            <a:r>
              <a:rPr lang="en-US" sz="1400" b="1" kern="100" dirty="0">
                <a:effectLst/>
                <a:latin typeface="Helvetica Neue" panose="020B0604020202020204" charset="0"/>
                <a:ea typeface="Calibri" panose="020F0502020204030204" pitchFamily="34" charset="0"/>
                <a:cs typeface="Calibri" panose="020F0502020204030204" pitchFamily="34" charset="0"/>
              </a:rPr>
              <a:t>business rules</a:t>
            </a:r>
            <a:r>
              <a:rPr lang="en-US" sz="1400" kern="100" dirty="0">
                <a:effectLst/>
                <a:latin typeface="Helvetica Neue" panose="020B0604020202020204" charset="0"/>
                <a:ea typeface="Calibri" panose="020F0502020204030204" pitchFamily="34" charset="0"/>
                <a:cs typeface="Calibri" panose="020F0502020204030204" pitchFamily="34" charset="0"/>
              </a:rPr>
              <a:t> to ensure accuracy and consistency. Here are five such rules to consider:</a:t>
            </a:r>
            <a:endParaRPr lang="en-IN" sz="1400" kern="100" dirty="0">
              <a:effectLst/>
              <a:latin typeface="Helvetica Neue" panose="020B0604020202020204" charset="0"/>
              <a:ea typeface="Calibri" panose="020F0502020204030204" pitchFamily="34" charset="0"/>
              <a:cs typeface="Times New Roman" panose="02020603050405020304" pitchFamily="18" charset="0"/>
            </a:endParaRPr>
          </a:p>
          <a:p>
            <a:pPr marL="171450" indent="-171450">
              <a:spcAft>
                <a:spcPts val="800"/>
              </a:spcAft>
            </a:pPr>
            <a:r>
              <a:rPr lang="en-US" sz="1400" u="sng" kern="100" dirty="0">
                <a:effectLst/>
                <a:latin typeface="Helvetica Neue" panose="020B0604020202020204" charset="0"/>
                <a:ea typeface="Calibri" panose="020F0502020204030204" pitchFamily="34" charset="0"/>
                <a:cs typeface="Calibri" panose="020F0502020204030204" pitchFamily="34" charset="0"/>
              </a:rPr>
              <a:t>Data Validation</a:t>
            </a:r>
            <a:r>
              <a:rPr lang="en-US" sz="1400" kern="100" dirty="0">
                <a:effectLst/>
                <a:latin typeface="Helvetica Neue" panose="020B0604020202020204" charset="0"/>
                <a:ea typeface="Calibri" panose="020F0502020204030204" pitchFamily="34" charset="0"/>
                <a:cs typeface="Calibri" panose="020F0502020204030204" pitchFamily="34" charset="0"/>
              </a:rPr>
              <a:t>: To ensure data accuracy and integrity, validate all entries for the number of people using substances (cigarettes, marijuana, cocaine, alcohol), checking for plausible ranges, non-negative values, and values below the total population for that state and year.</a:t>
            </a:r>
            <a:endParaRPr lang="en-IN" sz="1400" kern="100" dirty="0">
              <a:effectLst/>
              <a:latin typeface="Helvetica Neue" panose="020B0604020202020204" charset="0"/>
              <a:ea typeface="Calibri" panose="020F0502020204030204" pitchFamily="34" charset="0"/>
              <a:cs typeface="Times New Roman" panose="02020603050405020304" pitchFamily="18" charset="0"/>
            </a:endParaRPr>
          </a:p>
          <a:p>
            <a:pPr marL="171450" indent="-171450">
              <a:spcAft>
                <a:spcPts val="800"/>
              </a:spcAft>
            </a:pPr>
            <a:r>
              <a:rPr lang="en-US" sz="1400" u="sng" kern="100" dirty="0">
                <a:effectLst/>
                <a:latin typeface="Helvetica Neue" panose="020B0604020202020204" charset="0"/>
                <a:ea typeface="Calibri" panose="020F0502020204030204" pitchFamily="34" charset="0"/>
                <a:cs typeface="Calibri" panose="020F0502020204030204" pitchFamily="34" charset="0"/>
              </a:rPr>
              <a:t>Consistency in Age Groups</a:t>
            </a:r>
            <a:r>
              <a:rPr lang="en-US" sz="1400" kern="100" dirty="0">
                <a:effectLst/>
                <a:latin typeface="Helvetica Neue" panose="020B0604020202020204" charset="0"/>
                <a:ea typeface="Calibri" panose="020F0502020204030204" pitchFamily="34" charset="0"/>
                <a:cs typeface="Calibri" panose="020F0502020204030204" pitchFamily="34" charset="0"/>
              </a:rPr>
              <a:t>: To make age group data comparable and meaningful, standardize age groupings across all states and years, flagging any inconsistencies for review.</a:t>
            </a:r>
            <a:endParaRPr lang="en-IN" sz="1400" kern="100" dirty="0">
              <a:effectLst/>
              <a:latin typeface="Helvetica Neue" panose="020B0604020202020204" charset="0"/>
              <a:ea typeface="Calibri" panose="020F0502020204030204" pitchFamily="34" charset="0"/>
              <a:cs typeface="Times New Roman" panose="02020603050405020304" pitchFamily="18" charset="0"/>
            </a:endParaRPr>
          </a:p>
          <a:p>
            <a:pPr marL="171450" indent="-171450">
              <a:spcAft>
                <a:spcPts val="800"/>
              </a:spcAft>
            </a:pPr>
            <a:r>
              <a:rPr lang="en-US" sz="1400" u="sng" kern="100" dirty="0">
                <a:effectLst/>
                <a:latin typeface="Helvetica Neue" panose="020B0604020202020204" charset="0"/>
                <a:ea typeface="Calibri" panose="020F0502020204030204" pitchFamily="34" charset="0"/>
                <a:cs typeface="Calibri" panose="020F0502020204030204" pitchFamily="34" charset="0"/>
              </a:rPr>
              <a:t>Rate Calculation</a:t>
            </a:r>
            <a:r>
              <a:rPr lang="en-US" sz="1400" kern="100" dirty="0">
                <a:effectLst/>
                <a:latin typeface="Helvetica Neue" panose="020B0604020202020204" charset="0"/>
                <a:ea typeface="Calibri" panose="020F0502020204030204" pitchFamily="34" charset="0"/>
                <a:cs typeface="Calibri" panose="020F0502020204030204" pitchFamily="34" charset="0"/>
              </a:rPr>
              <a:t>: Accurately calculate substance abuse rates (percentages) based on the number of people using substances and the total population for each state and year, ensuring consistency and eliminating discrepancies.</a:t>
            </a:r>
            <a:endParaRPr lang="en-IN" sz="1400" kern="100" dirty="0">
              <a:effectLst/>
              <a:latin typeface="Helvetica Neue" panose="020B0604020202020204" charset="0"/>
              <a:ea typeface="Calibri" panose="020F0502020204030204" pitchFamily="34" charset="0"/>
              <a:cs typeface="Times New Roman" panose="02020603050405020304" pitchFamily="18" charset="0"/>
            </a:endParaRPr>
          </a:p>
          <a:p>
            <a:pPr marL="171450" indent="-171450">
              <a:spcAft>
                <a:spcPts val="800"/>
              </a:spcAft>
            </a:pPr>
            <a:r>
              <a:rPr lang="en-US" sz="1400" u="sng" kern="100" dirty="0">
                <a:effectLst/>
                <a:latin typeface="Helvetica Neue" panose="020B0604020202020204" charset="0"/>
                <a:ea typeface="Calibri" panose="020F0502020204030204" pitchFamily="34" charset="0"/>
                <a:cs typeface="Calibri" panose="020F0502020204030204" pitchFamily="34" charset="0"/>
              </a:rPr>
              <a:t>Temporal Data Consistency</a:t>
            </a:r>
            <a:r>
              <a:rPr lang="en-US" sz="1400" kern="100" dirty="0">
                <a:effectLst/>
                <a:latin typeface="Helvetica Neue" panose="020B0604020202020204" charset="0"/>
                <a:ea typeface="Calibri" panose="020F0502020204030204" pitchFamily="34" charset="0"/>
                <a:cs typeface="Calibri" panose="020F0502020204030204" pitchFamily="34" charset="0"/>
              </a:rPr>
              <a:t>: Check that data for each state is available for every year between 2002 and 2018, flagging any missing data points for documentation. This ensures there are no gaps in the dataset, making it suitable for trend analysis over time.</a:t>
            </a:r>
            <a:endParaRPr lang="en-IN" sz="1400" kern="100" dirty="0">
              <a:effectLst/>
              <a:latin typeface="Helvetica Neue" panose="020B0604020202020204" charset="0"/>
              <a:ea typeface="Calibri" panose="020F0502020204030204" pitchFamily="34" charset="0"/>
              <a:cs typeface="Times New Roman" panose="02020603050405020304" pitchFamily="18" charset="0"/>
            </a:endParaRPr>
          </a:p>
          <a:p>
            <a:pPr marL="171450" indent="-171450">
              <a:spcAft>
                <a:spcPts val="800"/>
              </a:spcAft>
            </a:pPr>
            <a:r>
              <a:rPr lang="en-US" sz="1400" u="sng" kern="100" dirty="0">
                <a:effectLst/>
                <a:latin typeface="Helvetica Neue" panose="020B0604020202020204" charset="0"/>
                <a:ea typeface="Calibri" panose="020F0502020204030204" pitchFamily="34" charset="0"/>
                <a:cs typeface="Calibri" panose="020F0502020204030204" pitchFamily="34" charset="0"/>
              </a:rPr>
              <a:t>Outlier Detection</a:t>
            </a:r>
            <a:r>
              <a:rPr lang="en-US" sz="1400" kern="100" dirty="0">
                <a:effectLst/>
                <a:latin typeface="Helvetica Neue" panose="020B0604020202020204" charset="0"/>
                <a:ea typeface="Calibri" panose="020F0502020204030204" pitchFamily="34" charset="0"/>
                <a:cs typeface="Calibri" panose="020F0502020204030204" pitchFamily="34" charset="0"/>
              </a:rPr>
              <a:t>: Identify and flag any substance usage data points that deviate significantly from expected distribution, requiring further investigation </a:t>
            </a:r>
            <a:endParaRPr lang="en-IN" sz="1400" kern="100" dirty="0">
              <a:latin typeface="Helvetica Neue" panose="020B0604020202020204" charset="0"/>
              <a:ea typeface="Calibri" panose="020F0502020204030204" pitchFamily="34" charset="0"/>
              <a:cs typeface="Times New Roman" panose="02020603050405020304" pitchFamily="18" charset="0"/>
            </a:endParaRPr>
          </a:p>
          <a:p>
            <a:pPr marL="0" indent="0">
              <a:spcAft>
                <a:spcPts val="800"/>
              </a:spcAft>
              <a:buNone/>
            </a:pPr>
            <a:r>
              <a:rPr lang="en-US" sz="1400" kern="100" dirty="0">
                <a:effectLst/>
                <a:latin typeface="Helvetica Neue" panose="020B0604020202020204" charset="0"/>
                <a:ea typeface="Calibri" panose="020F0502020204030204" pitchFamily="34" charset="0"/>
                <a:cs typeface="Calibri" panose="020F0502020204030204" pitchFamily="34" charset="0"/>
              </a:rPr>
              <a:t>It is crucial to adhere to these business rules as they ensure the accuracy and consistency of data, making the dataset reliable for analyzing and reporting on substance abuse trends across different age groups and states from 2002 to 2018. These rules play a significant role in maintaining data consistency, quality, and reliability, ultimately leading to more precise analysis and reporting of substance abuse trends among various age groups and states.</a:t>
            </a:r>
            <a:endParaRPr lang="en-IN" sz="1400" kern="100" dirty="0">
              <a:effectLst/>
              <a:latin typeface="Helvetica Neue" panose="020B0604020202020204" charset="0"/>
              <a:ea typeface="Calibri" panose="020F0502020204030204" pitchFamily="34" charset="0"/>
              <a:cs typeface="Times New Roman" panose="02020603050405020304" pitchFamily="18" charset="0"/>
            </a:endParaRPr>
          </a:p>
          <a:p>
            <a:pPr marL="114300" indent="0">
              <a:spcAft>
                <a:spcPts val="800"/>
              </a:spcAft>
              <a:buNone/>
            </a:pPr>
            <a:endParaRPr lang="en-IN" sz="1400" kern="100" dirty="0">
              <a:effectLst/>
              <a:latin typeface="Helvetica Neue" panose="020B0604020202020204" charset="0"/>
              <a:ea typeface="Calibri" panose="020F0502020204030204" pitchFamily="34" charset="0"/>
              <a:cs typeface="Times New Roman" panose="02020603050405020304" pitchFamily="18" charset="0"/>
            </a:endParaRPr>
          </a:p>
          <a:p>
            <a:pPr marL="203200" indent="0">
              <a:spcBef>
                <a:spcPts val="640"/>
              </a:spcBef>
              <a:buSzPts val="3200"/>
              <a:buNone/>
            </a:pPr>
            <a:endParaRPr lang="en-US" sz="1200" dirty="0">
              <a:latin typeface="Helvetica Neue" panose="020B0604020202020204" charset="0"/>
            </a:endParaRPr>
          </a:p>
        </p:txBody>
      </p:sp>
      <p:sp>
        <p:nvSpPr>
          <p:cNvPr id="95" name="Google Shape;95;p3"/>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200" dirty="0"/>
              <a:t>BUSINESS RULES</a:t>
            </a:r>
            <a:endParaRPr dirty="0"/>
          </a:p>
        </p:txBody>
      </p:sp>
    </p:spTree>
    <p:extLst>
      <p:ext uri="{BB962C8B-B14F-4D97-AF65-F5344CB8AC3E}">
        <p14:creationId xmlns:p14="http://schemas.microsoft.com/office/powerpoint/2010/main" val="2561654799"/>
      </p:ext>
    </p:extLst>
  </p:cSld>
  <p:clrMapOvr>
    <a:masterClrMapping/>
  </p:clrMapOvr>
  <mc:AlternateContent xmlns:mc="http://schemas.openxmlformats.org/markup-compatibility/2006" xmlns:p14="http://schemas.microsoft.com/office/powerpoint/2010/main">
    <mc:Choice Requires="p14">
      <p:transition spd="slow" p14:dur="2000" advTm="95296"/>
    </mc:Choice>
    <mc:Fallback xmlns="">
      <p:transition spd="slow" advTm="9529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7"/>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200" dirty="0"/>
              <a:t>ER DIAGRAM</a:t>
            </a:r>
            <a:endParaRPr sz="3200" dirty="0"/>
          </a:p>
        </p:txBody>
      </p:sp>
      <p:pic>
        <p:nvPicPr>
          <p:cNvPr id="5" name="Picture 4">
            <a:extLst>
              <a:ext uri="{FF2B5EF4-FFF2-40B4-BE49-F238E27FC236}">
                <a16:creationId xmlns:a16="http://schemas.microsoft.com/office/drawing/2014/main" id="{B990B8D1-F7B4-11CA-ACDE-10FE1EA5306A}"/>
              </a:ext>
            </a:extLst>
          </p:cNvPr>
          <p:cNvPicPr>
            <a:picLocks noChangeAspect="1"/>
          </p:cNvPicPr>
          <p:nvPr/>
        </p:nvPicPr>
        <p:blipFill>
          <a:blip r:embed="rId3"/>
          <a:stretch>
            <a:fillRect/>
          </a:stretch>
        </p:blipFill>
        <p:spPr>
          <a:xfrm>
            <a:off x="201168" y="1600201"/>
            <a:ext cx="8741126" cy="50200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7444"/>
    </mc:Choice>
    <mc:Fallback xmlns="">
      <p:transition spd="slow" advTm="3744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8"/>
          <p:cNvSpPr txBox="1">
            <a:spLocks noGrp="1"/>
          </p:cNvSpPr>
          <p:nvPr>
            <p:ph type="ctrTitle"/>
          </p:nvPr>
        </p:nvSpPr>
        <p:spPr>
          <a:xfrm>
            <a:off x="457200" y="91821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200" dirty="0"/>
              <a:t>PROJECT ARCHITECTURE</a:t>
            </a:r>
            <a:endParaRPr sz="3200" dirty="0"/>
          </a:p>
        </p:txBody>
      </p:sp>
      <p:sp>
        <p:nvSpPr>
          <p:cNvPr id="3" name="TextBox 2">
            <a:extLst>
              <a:ext uri="{FF2B5EF4-FFF2-40B4-BE49-F238E27FC236}">
                <a16:creationId xmlns:a16="http://schemas.microsoft.com/office/drawing/2014/main" id="{36A09EDB-A430-D184-358F-079D87899B0F}"/>
              </a:ext>
            </a:extLst>
          </p:cNvPr>
          <p:cNvSpPr txBox="1"/>
          <p:nvPr/>
        </p:nvSpPr>
        <p:spPr>
          <a:xfrm>
            <a:off x="697230" y="1905506"/>
            <a:ext cx="7989570" cy="3970318"/>
          </a:xfrm>
          <a:prstGeom prst="rect">
            <a:avLst/>
          </a:prstGeom>
          <a:noFill/>
        </p:spPr>
        <p:txBody>
          <a:bodyPr wrap="square" rtlCol="0">
            <a:spAutoFit/>
          </a:bodyPr>
          <a:lstStyle/>
          <a:p>
            <a:pPr marL="342900" indent="-342900">
              <a:buFont typeface="+mj-lt"/>
              <a:buAutoNum type="arabicPeriod"/>
            </a:pPr>
            <a:r>
              <a:rPr lang="en-US" sz="1800" b="1" dirty="0">
                <a:latin typeface="Helvetica Neue" panose="020B0604020202020204" charset="0"/>
              </a:rPr>
              <a:t>Architecture:</a:t>
            </a:r>
            <a:r>
              <a:rPr lang="en-US" sz="1800" dirty="0">
                <a:latin typeface="Helvetica Neue" panose="020B0604020202020204" charset="0"/>
              </a:rPr>
              <a:t> Azure Data Studio is the client-side, while Azure SQL Database is the server-side of your solution, following the common client-server model.</a:t>
            </a:r>
          </a:p>
          <a:p>
            <a:pPr marL="342900" indent="-342900">
              <a:buFont typeface="+mj-lt"/>
              <a:buAutoNum type="arabicPeriod"/>
            </a:pPr>
            <a:endParaRPr lang="en-US" sz="1800" dirty="0">
              <a:latin typeface="Helvetica Neue" panose="020B0604020202020204" charset="0"/>
            </a:endParaRPr>
          </a:p>
          <a:p>
            <a:pPr marL="342900" indent="-342900">
              <a:buFont typeface="+mj-lt"/>
              <a:buAutoNum type="arabicPeriod"/>
            </a:pPr>
            <a:r>
              <a:rPr lang="en-US" sz="1800" b="1" dirty="0">
                <a:latin typeface="Helvetica Neue" panose="020B0604020202020204" charset="0"/>
              </a:rPr>
              <a:t>Cloud Hosting: </a:t>
            </a:r>
            <a:r>
              <a:rPr lang="en-US" sz="1800" dirty="0">
                <a:latin typeface="Helvetica Neue" panose="020B0604020202020204" charset="0"/>
              </a:rPr>
              <a:t>Both Azure Data Studio and Azure SQL Database are hosted in the cloud, providing benefits such as scalability, high availability, and easy management without the need for physical hardware or on-premises infrastructure.</a:t>
            </a:r>
          </a:p>
          <a:p>
            <a:pPr marL="342900" indent="-342900">
              <a:buFont typeface="+mj-lt"/>
              <a:buAutoNum type="arabicPeriod"/>
            </a:pPr>
            <a:endParaRPr lang="en-US" sz="1800" dirty="0">
              <a:latin typeface="Helvetica Neue" panose="020B0604020202020204" charset="0"/>
            </a:endParaRPr>
          </a:p>
          <a:p>
            <a:pPr marL="342900" indent="-342900">
              <a:buFont typeface="+mj-lt"/>
              <a:buAutoNum type="arabicPeriod"/>
            </a:pPr>
            <a:r>
              <a:rPr lang="en-US" sz="1800" b="1" dirty="0">
                <a:latin typeface="Helvetica Neue" panose="020B0604020202020204" charset="0"/>
              </a:rPr>
              <a:t>Storage Requirements:</a:t>
            </a:r>
            <a:r>
              <a:rPr lang="en-US" sz="1800" dirty="0">
                <a:latin typeface="Helvetica Neue" panose="020B0604020202020204" charset="0"/>
              </a:rPr>
              <a:t> The well-structured and optimized database design efficiently manages the fact table with 20,808 rows and four dimension tables with a total of 62 rows, resulting in a total database size of 3.4 MB. Azure automatically manages and scales the storage as needed, making it a cost-effective solution for your storage needs.</a:t>
            </a:r>
            <a:endParaRPr lang="en-IN" sz="1800" dirty="0">
              <a:latin typeface="Helvetica Neue" panose="020B0604020202020204" charset="0"/>
            </a:endParaRPr>
          </a:p>
        </p:txBody>
      </p:sp>
    </p:spTree>
    <p:extLst>
      <p:ext uri="{BB962C8B-B14F-4D97-AF65-F5344CB8AC3E}">
        <p14:creationId xmlns:p14="http://schemas.microsoft.com/office/powerpoint/2010/main" val="1004044013"/>
      </p:ext>
    </p:extLst>
  </p:cSld>
  <p:clrMapOvr>
    <a:masterClrMapping/>
  </p:clrMapOvr>
  <mc:AlternateContent xmlns:mc="http://schemas.openxmlformats.org/markup-compatibility/2006">
    <mc:Choice xmlns:p14="http://schemas.microsoft.com/office/powerpoint/2010/main" Requires="p14">
      <p:transition spd="slow" p14:dur="2000" advTm="64875"/>
    </mc:Choice>
    <mc:Fallback>
      <p:transition spd="slow" advTm="6487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8"/>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200" dirty="0"/>
              <a:t>PROJECT ARCHITECTURE</a:t>
            </a:r>
            <a:endParaRPr sz="3200" dirty="0"/>
          </a:p>
        </p:txBody>
      </p:sp>
      <p:pic>
        <p:nvPicPr>
          <p:cNvPr id="5" name="Picture 4">
            <a:extLst>
              <a:ext uri="{FF2B5EF4-FFF2-40B4-BE49-F238E27FC236}">
                <a16:creationId xmlns:a16="http://schemas.microsoft.com/office/drawing/2014/main" id="{1C74D2D2-3253-D4E3-235C-DEFCD174C1B3}"/>
              </a:ext>
            </a:extLst>
          </p:cNvPr>
          <p:cNvPicPr>
            <a:picLocks noChangeAspect="1"/>
          </p:cNvPicPr>
          <p:nvPr/>
        </p:nvPicPr>
        <p:blipFill>
          <a:blip r:embed="rId3"/>
          <a:stretch>
            <a:fillRect/>
          </a:stretch>
        </p:blipFill>
        <p:spPr>
          <a:xfrm>
            <a:off x="731520" y="1828800"/>
            <a:ext cx="7840980" cy="43548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64875"/>
    </mc:Choice>
    <mc:Fallback xmlns="">
      <p:transition spd="slow" advTm="6487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8"/>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ANALYTICAL SQL QUERIES</a:t>
            </a:r>
            <a:endParaRPr dirty="0"/>
          </a:p>
        </p:txBody>
      </p:sp>
      <p:sp>
        <p:nvSpPr>
          <p:cNvPr id="4" name="TextBox 3">
            <a:extLst>
              <a:ext uri="{FF2B5EF4-FFF2-40B4-BE49-F238E27FC236}">
                <a16:creationId xmlns:a16="http://schemas.microsoft.com/office/drawing/2014/main" id="{AB1F1B52-F33A-17FA-2AC8-DF77181C821A}"/>
              </a:ext>
            </a:extLst>
          </p:cNvPr>
          <p:cNvSpPr txBox="1"/>
          <p:nvPr/>
        </p:nvSpPr>
        <p:spPr>
          <a:xfrm>
            <a:off x="457200" y="1485902"/>
            <a:ext cx="8229600" cy="5670783"/>
          </a:xfrm>
          <a:prstGeom prst="rect">
            <a:avLst/>
          </a:prstGeom>
          <a:noFill/>
        </p:spPr>
        <p:txBody>
          <a:bodyPr wrap="square">
            <a:spAutoFit/>
          </a:bodyPr>
          <a:lstStyle/>
          <a:p>
            <a:pPr marL="342900" lvl="0" indent="-190500" algn="l" rtl="0">
              <a:spcBef>
                <a:spcPts val="480"/>
              </a:spcBef>
              <a:spcAft>
                <a:spcPts val="0"/>
              </a:spcAft>
              <a:buClr>
                <a:schemeClr val="dk1"/>
              </a:buClr>
              <a:buSzPts val="2400"/>
              <a:buNone/>
            </a:pPr>
            <a:r>
              <a:rPr lang="en-US" sz="1200" b="1" dirty="0">
                <a:latin typeface="Helvetica Neue" panose="020B0604020202020204" charset="0"/>
              </a:rPr>
              <a:t>Inquiry/Overview/Basic Insight of our dataset:</a:t>
            </a:r>
          </a:p>
          <a:p>
            <a:pPr marL="495300">
              <a:spcBef>
                <a:spcPts val="480"/>
              </a:spcBef>
              <a:buSzPts val="2400"/>
            </a:pPr>
            <a:r>
              <a:rPr lang="en-US" sz="1200" b="1" dirty="0">
                <a:latin typeface="Helvetica Neue" panose="020B0604020202020204" charset="0"/>
              </a:rPr>
              <a:t>1. Finding the total number of drug usage records for each year.</a:t>
            </a:r>
          </a:p>
          <a:p>
            <a:pPr marL="495300">
              <a:spcBef>
                <a:spcPts val="480"/>
              </a:spcBef>
              <a:buSzPts val="2400"/>
            </a:pPr>
            <a:r>
              <a:rPr lang="en-US" sz="1200" dirty="0">
                <a:latin typeface="Helvetica Neue" panose="020B0604020202020204" charset="0"/>
              </a:rPr>
              <a:t>--Finding the total number of drug usage for each year: SELECT Year, sum(</a:t>
            </a:r>
            <a:r>
              <a:rPr lang="en-US" sz="1200" dirty="0" err="1">
                <a:latin typeface="Helvetica Neue" panose="020B0604020202020204" charset="0"/>
              </a:rPr>
              <a:t>Population_Totals</a:t>
            </a:r>
            <a:r>
              <a:rPr lang="en-US" sz="1200" dirty="0">
                <a:latin typeface="Helvetica Neue" panose="020B0604020202020204" charset="0"/>
              </a:rPr>
              <a:t>) AS </a:t>
            </a:r>
            <a:r>
              <a:rPr lang="en-US" sz="1200" dirty="0" err="1">
                <a:latin typeface="Helvetica Neue" panose="020B0604020202020204" charset="0"/>
              </a:rPr>
              <a:t>Total_Usage</a:t>
            </a:r>
            <a:r>
              <a:rPr lang="en-US" sz="1200" dirty="0">
                <a:latin typeface="Helvetica Neue" panose="020B0604020202020204" charset="0"/>
              </a:rPr>
              <a:t> FROM </a:t>
            </a:r>
            <a:r>
              <a:rPr lang="en-US" sz="1200" dirty="0" err="1">
                <a:latin typeface="Helvetica Neue" panose="020B0604020202020204" charset="0"/>
              </a:rPr>
              <a:t>Drug_Usage_Fact</a:t>
            </a:r>
            <a:r>
              <a:rPr lang="en-US" sz="1200" dirty="0">
                <a:latin typeface="Helvetica Neue" panose="020B0604020202020204" charset="0"/>
              </a:rPr>
              <a:t> GROUP BY Year;</a:t>
            </a:r>
          </a:p>
          <a:p>
            <a:pPr marL="495300">
              <a:spcBef>
                <a:spcPts val="480"/>
              </a:spcBef>
              <a:buSzPts val="2400"/>
            </a:pPr>
            <a:endParaRPr lang="en-US" sz="1200" dirty="0">
              <a:latin typeface="Helvetica Neue" panose="020B0604020202020204" charset="0"/>
            </a:endParaRPr>
          </a:p>
          <a:p>
            <a:pPr marL="495300">
              <a:spcBef>
                <a:spcPts val="480"/>
              </a:spcBef>
              <a:buSzPts val="2400"/>
            </a:pPr>
            <a:r>
              <a:rPr lang="en-US" sz="1200" b="1" dirty="0">
                <a:latin typeface="Helvetica Neue" panose="020B0604020202020204" charset="0"/>
              </a:rPr>
              <a:t>2. Breakdown of the number of users for each substance group.</a:t>
            </a:r>
          </a:p>
          <a:p>
            <a:pPr marL="495300">
              <a:spcBef>
                <a:spcPts val="480"/>
              </a:spcBef>
              <a:buSzPts val="2400"/>
            </a:pPr>
            <a:r>
              <a:rPr lang="en-US" sz="1200" dirty="0">
                <a:latin typeface="Helvetica Neue" panose="020B0604020202020204" charset="0"/>
              </a:rPr>
              <a:t>-- Breakdown of the number of users for each substance </a:t>
            </a:r>
            <a:r>
              <a:rPr lang="en-US" sz="1200" dirty="0" err="1">
                <a:latin typeface="Helvetica Neue" panose="020B0604020202020204" charset="0"/>
              </a:rPr>
              <a:t>group:SELECT</a:t>
            </a:r>
            <a:r>
              <a:rPr lang="en-US" sz="1200" dirty="0">
                <a:latin typeface="Helvetica Neue" panose="020B0604020202020204" charset="0"/>
              </a:rPr>
              <a:t> </a:t>
            </a:r>
            <a:r>
              <a:rPr lang="en-US" sz="1200" dirty="0" err="1">
                <a:latin typeface="Helvetica Neue" panose="020B0604020202020204" charset="0"/>
              </a:rPr>
              <a:t>ds.Substance_Group_Name</a:t>
            </a:r>
            <a:r>
              <a:rPr lang="en-US" sz="1200" dirty="0">
                <a:latin typeface="Helvetica Neue" panose="020B0604020202020204" charset="0"/>
              </a:rPr>
              <a:t>, sum(</a:t>
            </a:r>
            <a:r>
              <a:rPr lang="en-US" sz="1200" dirty="0" err="1">
                <a:latin typeface="Helvetica Neue" panose="020B0604020202020204" charset="0"/>
              </a:rPr>
              <a:t>Population_Totals</a:t>
            </a:r>
            <a:r>
              <a:rPr lang="en-US" sz="1200" dirty="0">
                <a:latin typeface="Helvetica Neue" panose="020B0604020202020204" charset="0"/>
              </a:rPr>
              <a:t>) AS </a:t>
            </a:r>
            <a:r>
              <a:rPr lang="en-US" sz="1200" dirty="0" err="1">
                <a:latin typeface="Helvetica Neue" panose="020B0604020202020204" charset="0"/>
              </a:rPr>
              <a:t>Total_UsersFROM</a:t>
            </a:r>
            <a:r>
              <a:rPr lang="en-US" sz="1200" dirty="0">
                <a:latin typeface="Helvetica Neue" panose="020B0604020202020204" charset="0"/>
              </a:rPr>
              <a:t> </a:t>
            </a:r>
            <a:r>
              <a:rPr lang="en-US" sz="1200" dirty="0" err="1">
                <a:latin typeface="Helvetica Neue" panose="020B0604020202020204" charset="0"/>
              </a:rPr>
              <a:t>Drug_Usage_Fact</a:t>
            </a:r>
            <a:r>
              <a:rPr lang="en-US" sz="1200" dirty="0">
                <a:latin typeface="Helvetica Neue" panose="020B0604020202020204" charset="0"/>
              </a:rPr>
              <a:t> </a:t>
            </a:r>
            <a:r>
              <a:rPr lang="en-US" sz="1200" dirty="0" err="1">
                <a:latin typeface="Helvetica Neue" panose="020B0604020202020204" charset="0"/>
              </a:rPr>
              <a:t>fJOIN</a:t>
            </a:r>
            <a:r>
              <a:rPr lang="en-US" sz="1200" dirty="0">
                <a:latin typeface="Helvetica Neue" panose="020B0604020202020204" charset="0"/>
              </a:rPr>
              <a:t> </a:t>
            </a:r>
            <a:r>
              <a:rPr lang="en-US" sz="1200" dirty="0" err="1">
                <a:latin typeface="Helvetica Neue" panose="020B0604020202020204" charset="0"/>
              </a:rPr>
              <a:t>Dim_Substance</a:t>
            </a:r>
            <a:r>
              <a:rPr lang="en-US" sz="1200" dirty="0">
                <a:latin typeface="Helvetica Neue" panose="020B0604020202020204" charset="0"/>
              </a:rPr>
              <a:t> ds ON </a:t>
            </a:r>
            <a:r>
              <a:rPr lang="en-US" sz="1200" dirty="0" err="1">
                <a:latin typeface="Helvetica Neue" panose="020B0604020202020204" charset="0"/>
              </a:rPr>
              <a:t>f.FK_Substance_Group_ID</a:t>
            </a:r>
            <a:r>
              <a:rPr lang="en-US" sz="1200" dirty="0">
                <a:latin typeface="Helvetica Neue" panose="020B0604020202020204" charset="0"/>
              </a:rPr>
              <a:t> = </a:t>
            </a:r>
            <a:r>
              <a:rPr lang="en-US" sz="1200" dirty="0" err="1">
                <a:latin typeface="Helvetica Neue" panose="020B0604020202020204" charset="0"/>
              </a:rPr>
              <a:t>ds.Substance_Group_IDGROUP</a:t>
            </a:r>
            <a:r>
              <a:rPr lang="en-US" sz="1200" dirty="0">
                <a:latin typeface="Helvetica Neue" panose="020B0604020202020204" charset="0"/>
              </a:rPr>
              <a:t> BY </a:t>
            </a:r>
            <a:r>
              <a:rPr lang="en-US" sz="1200" dirty="0" err="1">
                <a:latin typeface="Helvetica Neue" panose="020B0604020202020204" charset="0"/>
              </a:rPr>
              <a:t>ds.Substance_Group_Name</a:t>
            </a:r>
            <a:r>
              <a:rPr lang="en-US" sz="1200" dirty="0">
                <a:latin typeface="Helvetica Neue" panose="020B0604020202020204" charset="0"/>
              </a:rPr>
              <a:t>;</a:t>
            </a:r>
          </a:p>
          <a:p>
            <a:pPr marL="495300">
              <a:spcBef>
                <a:spcPts val="480"/>
              </a:spcBef>
              <a:buSzPts val="2400"/>
            </a:pPr>
            <a:endParaRPr lang="en-US" sz="1200" dirty="0">
              <a:latin typeface="Helvetica Neue" panose="020B0604020202020204" charset="0"/>
            </a:endParaRPr>
          </a:p>
          <a:p>
            <a:pPr marL="495300">
              <a:spcBef>
                <a:spcPts val="480"/>
              </a:spcBef>
              <a:buSzPts val="2400"/>
            </a:pPr>
            <a:r>
              <a:rPr lang="en-US" sz="1200" b="1" dirty="0">
                <a:latin typeface="Helvetica Neue" panose="020B0604020202020204" charset="0"/>
              </a:rPr>
              <a:t>3. Determining the year with the highest drug usage rate. </a:t>
            </a:r>
          </a:p>
          <a:p>
            <a:pPr marL="495300">
              <a:spcBef>
                <a:spcPts val="480"/>
              </a:spcBef>
              <a:buSzPts val="2400"/>
            </a:pPr>
            <a:r>
              <a:rPr lang="en-US" sz="1200" dirty="0">
                <a:latin typeface="Helvetica Neue" panose="020B0604020202020204" charset="0"/>
              </a:rPr>
              <a:t>-- Determining the year with the highest drug usage </a:t>
            </a:r>
            <a:r>
              <a:rPr lang="en-US" sz="1200" dirty="0" err="1">
                <a:latin typeface="Helvetica Neue" panose="020B0604020202020204" charset="0"/>
              </a:rPr>
              <a:t>rate:SELECT</a:t>
            </a:r>
            <a:r>
              <a:rPr lang="en-US" sz="1200" dirty="0">
                <a:latin typeface="Helvetica Neue" panose="020B0604020202020204" charset="0"/>
              </a:rPr>
              <a:t> Year, SUM(</a:t>
            </a:r>
            <a:r>
              <a:rPr lang="en-US" sz="1200" dirty="0" err="1">
                <a:latin typeface="Helvetica Neue" panose="020B0604020202020204" charset="0"/>
              </a:rPr>
              <a:t>Population_Totals</a:t>
            </a:r>
            <a:r>
              <a:rPr lang="en-US" sz="1200" dirty="0">
                <a:latin typeface="Helvetica Neue" panose="020B0604020202020204" charset="0"/>
              </a:rPr>
              <a:t>) AS </a:t>
            </a:r>
            <a:r>
              <a:rPr lang="en-US" sz="1200" dirty="0" err="1">
                <a:latin typeface="Helvetica Neue" panose="020B0604020202020204" charset="0"/>
              </a:rPr>
              <a:t>Total_UsageFROM</a:t>
            </a:r>
            <a:r>
              <a:rPr lang="en-US" sz="1200" dirty="0">
                <a:latin typeface="Helvetica Neue" panose="020B0604020202020204" charset="0"/>
              </a:rPr>
              <a:t> </a:t>
            </a:r>
            <a:r>
              <a:rPr lang="en-US" sz="1200" dirty="0" err="1">
                <a:latin typeface="Helvetica Neue" panose="020B0604020202020204" charset="0"/>
              </a:rPr>
              <a:t>Drug_Usage_FactGROUP</a:t>
            </a:r>
            <a:r>
              <a:rPr lang="en-US" sz="1200" dirty="0">
                <a:latin typeface="Helvetica Neue" panose="020B0604020202020204" charset="0"/>
              </a:rPr>
              <a:t> BY </a:t>
            </a:r>
            <a:r>
              <a:rPr lang="en-US" sz="1200" dirty="0" err="1">
                <a:latin typeface="Helvetica Neue" panose="020B0604020202020204" charset="0"/>
              </a:rPr>
              <a:t>YearORDER</a:t>
            </a:r>
            <a:r>
              <a:rPr lang="en-US" sz="1200" dirty="0">
                <a:latin typeface="Helvetica Neue" panose="020B0604020202020204" charset="0"/>
              </a:rPr>
              <a:t> BY </a:t>
            </a:r>
            <a:r>
              <a:rPr lang="en-US" sz="1200" dirty="0" err="1">
                <a:latin typeface="Helvetica Neue" panose="020B0604020202020204" charset="0"/>
              </a:rPr>
              <a:t>Total_Usage</a:t>
            </a:r>
            <a:r>
              <a:rPr lang="en-US" sz="1200" dirty="0">
                <a:latin typeface="Helvetica Neue" panose="020B0604020202020204" charset="0"/>
              </a:rPr>
              <a:t> DESCLIMIT 1;</a:t>
            </a:r>
          </a:p>
          <a:p>
            <a:pPr marL="495300">
              <a:spcBef>
                <a:spcPts val="480"/>
              </a:spcBef>
              <a:buSzPts val="2400"/>
            </a:pPr>
            <a:endParaRPr lang="en-US" sz="1200" dirty="0">
              <a:latin typeface="Helvetica Neue" panose="020B0604020202020204" charset="0"/>
            </a:endParaRPr>
          </a:p>
          <a:p>
            <a:pPr marL="495300">
              <a:spcBef>
                <a:spcPts val="480"/>
              </a:spcBef>
              <a:buSzPts val="2400"/>
            </a:pPr>
            <a:r>
              <a:rPr lang="en-US" sz="1200" b="1" dirty="0">
                <a:latin typeface="Helvetica Neue" panose="020B0604020202020204" charset="0"/>
              </a:rPr>
              <a:t>4. Identifying the substance group with the highest usage.</a:t>
            </a:r>
          </a:p>
          <a:p>
            <a:pPr marL="495300">
              <a:spcBef>
                <a:spcPts val="480"/>
              </a:spcBef>
              <a:buSzPts val="2400"/>
            </a:pPr>
            <a:r>
              <a:rPr lang="en-US" sz="1200" dirty="0">
                <a:latin typeface="Helvetica Neue" panose="020B0604020202020204" charset="0"/>
              </a:rPr>
              <a:t>-- </a:t>
            </a:r>
            <a:r>
              <a:rPr lang="en-US" sz="1200" dirty="0" err="1">
                <a:latin typeface="Helvetica Neue" panose="020B0604020202020204" charset="0"/>
              </a:rPr>
              <a:t>Identifing</a:t>
            </a:r>
            <a:r>
              <a:rPr lang="en-US" sz="1200" dirty="0">
                <a:latin typeface="Helvetica Neue" panose="020B0604020202020204" charset="0"/>
              </a:rPr>
              <a:t> the substance group with the highest </a:t>
            </a:r>
            <a:r>
              <a:rPr lang="en-US" sz="1200" dirty="0" err="1">
                <a:latin typeface="Helvetica Neue" panose="020B0604020202020204" charset="0"/>
              </a:rPr>
              <a:t>usage:SELECT</a:t>
            </a:r>
            <a:r>
              <a:rPr lang="en-US" sz="1200" dirty="0">
                <a:latin typeface="Helvetica Neue" panose="020B0604020202020204" charset="0"/>
              </a:rPr>
              <a:t> </a:t>
            </a:r>
            <a:r>
              <a:rPr lang="en-US" sz="1200" dirty="0" err="1">
                <a:latin typeface="Helvetica Neue" panose="020B0604020202020204" charset="0"/>
              </a:rPr>
              <a:t>ds.Substance_Group_Name</a:t>
            </a:r>
            <a:r>
              <a:rPr lang="en-US" sz="1200" dirty="0">
                <a:latin typeface="Helvetica Neue" panose="020B0604020202020204" charset="0"/>
              </a:rPr>
              <a:t>, SUM(</a:t>
            </a:r>
            <a:r>
              <a:rPr lang="en-US" sz="1200" dirty="0" err="1">
                <a:latin typeface="Helvetica Neue" panose="020B0604020202020204" charset="0"/>
              </a:rPr>
              <a:t>Population_Totals</a:t>
            </a:r>
            <a:r>
              <a:rPr lang="en-US" sz="1200" dirty="0">
                <a:latin typeface="Helvetica Neue" panose="020B0604020202020204" charset="0"/>
              </a:rPr>
              <a:t>) AS </a:t>
            </a:r>
            <a:r>
              <a:rPr lang="en-US" sz="1200" dirty="0" err="1">
                <a:latin typeface="Helvetica Neue" panose="020B0604020202020204" charset="0"/>
              </a:rPr>
              <a:t>Total_UsageFROM</a:t>
            </a:r>
            <a:r>
              <a:rPr lang="en-US" sz="1200" dirty="0">
                <a:latin typeface="Helvetica Neue" panose="020B0604020202020204" charset="0"/>
              </a:rPr>
              <a:t> </a:t>
            </a:r>
            <a:r>
              <a:rPr lang="en-US" sz="1200" dirty="0" err="1">
                <a:latin typeface="Helvetica Neue" panose="020B0604020202020204" charset="0"/>
              </a:rPr>
              <a:t>Drug_Usage_Fact</a:t>
            </a:r>
            <a:r>
              <a:rPr lang="en-US" sz="1200" dirty="0">
                <a:latin typeface="Helvetica Neue" panose="020B0604020202020204" charset="0"/>
              </a:rPr>
              <a:t> </a:t>
            </a:r>
            <a:r>
              <a:rPr lang="en-US" sz="1200" dirty="0" err="1">
                <a:latin typeface="Helvetica Neue" panose="020B0604020202020204" charset="0"/>
              </a:rPr>
              <a:t>fJOIN</a:t>
            </a:r>
            <a:r>
              <a:rPr lang="en-US" sz="1200" dirty="0">
                <a:latin typeface="Helvetica Neue" panose="020B0604020202020204" charset="0"/>
              </a:rPr>
              <a:t> </a:t>
            </a:r>
            <a:r>
              <a:rPr lang="en-US" sz="1200" dirty="0" err="1">
                <a:latin typeface="Helvetica Neue" panose="020B0604020202020204" charset="0"/>
              </a:rPr>
              <a:t>Dim_Substance</a:t>
            </a:r>
            <a:r>
              <a:rPr lang="en-US" sz="1200" dirty="0">
                <a:latin typeface="Helvetica Neue" panose="020B0604020202020204" charset="0"/>
              </a:rPr>
              <a:t> ds ON </a:t>
            </a:r>
            <a:r>
              <a:rPr lang="en-US" sz="1200" dirty="0" err="1">
                <a:latin typeface="Helvetica Neue" panose="020B0604020202020204" charset="0"/>
              </a:rPr>
              <a:t>f.FK_Substance_Group_ID</a:t>
            </a:r>
            <a:r>
              <a:rPr lang="en-US" sz="1200" dirty="0">
                <a:latin typeface="Helvetica Neue" panose="020B0604020202020204" charset="0"/>
              </a:rPr>
              <a:t> = </a:t>
            </a:r>
            <a:r>
              <a:rPr lang="en-US" sz="1200" dirty="0" err="1">
                <a:latin typeface="Helvetica Neue" panose="020B0604020202020204" charset="0"/>
              </a:rPr>
              <a:t>ds.Substance_Group_IDGROUP</a:t>
            </a:r>
            <a:r>
              <a:rPr lang="en-US" sz="1200" dirty="0">
                <a:latin typeface="Helvetica Neue" panose="020B0604020202020204" charset="0"/>
              </a:rPr>
              <a:t> BY </a:t>
            </a:r>
            <a:r>
              <a:rPr lang="en-US" sz="1200" dirty="0" err="1">
                <a:latin typeface="Helvetica Neue" panose="020B0604020202020204" charset="0"/>
              </a:rPr>
              <a:t>ds.Substance_Group_NameORDER</a:t>
            </a:r>
            <a:r>
              <a:rPr lang="en-US" sz="1200" dirty="0">
                <a:latin typeface="Helvetica Neue" panose="020B0604020202020204" charset="0"/>
              </a:rPr>
              <a:t> BY </a:t>
            </a:r>
            <a:r>
              <a:rPr lang="en-US" sz="1200" dirty="0" err="1">
                <a:latin typeface="Helvetica Neue" panose="020B0604020202020204" charset="0"/>
              </a:rPr>
              <a:t>Total_Usage</a:t>
            </a:r>
            <a:r>
              <a:rPr lang="en-US" sz="1200" dirty="0">
                <a:latin typeface="Helvetica Neue" panose="020B0604020202020204" charset="0"/>
              </a:rPr>
              <a:t> DESCLIMIT 1;</a:t>
            </a:r>
          </a:p>
          <a:p>
            <a:pPr marL="495300">
              <a:spcBef>
                <a:spcPts val="480"/>
              </a:spcBef>
              <a:buSzPts val="2400"/>
            </a:pPr>
            <a:endParaRPr lang="en-US" sz="1200" dirty="0">
              <a:latin typeface="Helvetica Neue" panose="020B0604020202020204" charset="0"/>
            </a:endParaRPr>
          </a:p>
          <a:p>
            <a:pPr marL="495300">
              <a:spcBef>
                <a:spcPts val="480"/>
              </a:spcBef>
              <a:buSzPts val="2400"/>
            </a:pPr>
            <a:r>
              <a:rPr lang="en-US" sz="1200" b="1" dirty="0">
                <a:latin typeface="Helvetica Neue" panose="020B0604020202020204" charset="0"/>
              </a:rPr>
              <a:t>5. Finding the age group with the highest drug usage.</a:t>
            </a:r>
          </a:p>
          <a:p>
            <a:pPr marL="495300">
              <a:spcBef>
                <a:spcPts val="480"/>
              </a:spcBef>
              <a:buSzPts val="2400"/>
            </a:pPr>
            <a:r>
              <a:rPr lang="en-US" sz="1200" dirty="0">
                <a:latin typeface="Helvetica Neue" panose="020B0604020202020204" charset="0"/>
              </a:rPr>
              <a:t>-- Finding the age group with the highest drug </a:t>
            </a:r>
            <a:r>
              <a:rPr lang="en-US" sz="1200" dirty="0" err="1">
                <a:latin typeface="Helvetica Neue" panose="020B0604020202020204" charset="0"/>
              </a:rPr>
              <a:t>usage:SELECT</a:t>
            </a:r>
            <a:r>
              <a:rPr lang="en-US" sz="1200" dirty="0">
                <a:latin typeface="Helvetica Neue" panose="020B0604020202020204" charset="0"/>
              </a:rPr>
              <a:t> </a:t>
            </a:r>
            <a:r>
              <a:rPr lang="en-US" sz="1200" dirty="0" err="1">
                <a:latin typeface="Helvetica Neue" panose="020B0604020202020204" charset="0"/>
              </a:rPr>
              <a:t>da.Age_Group_Name</a:t>
            </a:r>
            <a:r>
              <a:rPr lang="en-US" sz="1200" dirty="0">
                <a:latin typeface="Helvetica Neue" panose="020B0604020202020204" charset="0"/>
              </a:rPr>
              <a:t>, SUM(</a:t>
            </a:r>
            <a:r>
              <a:rPr lang="en-US" sz="1200" dirty="0" err="1">
                <a:latin typeface="Helvetica Neue" panose="020B0604020202020204" charset="0"/>
              </a:rPr>
              <a:t>Population_Totals</a:t>
            </a:r>
            <a:r>
              <a:rPr lang="en-US" sz="1200" dirty="0">
                <a:latin typeface="Helvetica Neue" panose="020B0604020202020204" charset="0"/>
              </a:rPr>
              <a:t>) AS </a:t>
            </a:r>
            <a:r>
              <a:rPr lang="en-US" sz="1200" dirty="0" err="1">
                <a:latin typeface="Helvetica Neue" panose="020B0604020202020204" charset="0"/>
              </a:rPr>
              <a:t>Total_UsageFROM</a:t>
            </a:r>
            <a:r>
              <a:rPr lang="en-US" sz="1200" dirty="0">
                <a:latin typeface="Helvetica Neue" panose="020B0604020202020204" charset="0"/>
              </a:rPr>
              <a:t> </a:t>
            </a:r>
            <a:r>
              <a:rPr lang="en-US" sz="1200" dirty="0" err="1">
                <a:latin typeface="Helvetica Neue" panose="020B0604020202020204" charset="0"/>
              </a:rPr>
              <a:t>Drug_Usage_Fact</a:t>
            </a:r>
            <a:r>
              <a:rPr lang="en-US" sz="1200" dirty="0">
                <a:latin typeface="Helvetica Neue" panose="020B0604020202020204" charset="0"/>
              </a:rPr>
              <a:t> </a:t>
            </a:r>
            <a:r>
              <a:rPr lang="en-US" sz="1200" dirty="0" err="1">
                <a:latin typeface="Helvetica Neue" panose="020B0604020202020204" charset="0"/>
              </a:rPr>
              <a:t>fJOIN</a:t>
            </a:r>
            <a:r>
              <a:rPr lang="en-US" sz="1200" dirty="0">
                <a:latin typeface="Helvetica Neue" panose="020B0604020202020204" charset="0"/>
              </a:rPr>
              <a:t> </a:t>
            </a:r>
            <a:r>
              <a:rPr lang="en-US" sz="1200" dirty="0" err="1">
                <a:latin typeface="Helvetica Neue" panose="020B0604020202020204" charset="0"/>
              </a:rPr>
              <a:t>Dim_Age_Group</a:t>
            </a:r>
            <a:r>
              <a:rPr lang="en-US" sz="1200" dirty="0">
                <a:latin typeface="Helvetica Neue" panose="020B0604020202020204" charset="0"/>
              </a:rPr>
              <a:t> da ON </a:t>
            </a:r>
            <a:r>
              <a:rPr lang="en-US" sz="1200" dirty="0" err="1">
                <a:latin typeface="Helvetica Neue" panose="020B0604020202020204" charset="0"/>
              </a:rPr>
              <a:t>f.FK_Age_Group_ID</a:t>
            </a:r>
            <a:r>
              <a:rPr lang="en-US" sz="1200" dirty="0">
                <a:latin typeface="Helvetica Neue" panose="020B0604020202020204" charset="0"/>
              </a:rPr>
              <a:t> = </a:t>
            </a:r>
            <a:r>
              <a:rPr lang="en-US" sz="1200" dirty="0" err="1">
                <a:latin typeface="Helvetica Neue" panose="020B0604020202020204" charset="0"/>
              </a:rPr>
              <a:t>da.Age_Group_IDGROUP</a:t>
            </a:r>
            <a:r>
              <a:rPr lang="en-US" sz="1200" dirty="0">
                <a:latin typeface="Helvetica Neue" panose="020B0604020202020204" charset="0"/>
              </a:rPr>
              <a:t> BY </a:t>
            </a:r>
            <a:r>
              <a:rPr lang="en-US" sz="1200" dirty="0" err="1">
                <a:latin typeface="Helvetica Neue" panose="020B0604020202020204" charset="0"/>
              </a:rPr>
              <a:t>da.Age_Group_NameORDER</a:t>
            </a:r>
            <a:r>
              <a:rPr lang="en-US" sz="1200" dirty="0">
                <a:latin typeface="Helvetica Neue" panose="020B0604020202020204" charset="0"/>
              </a:rPr>
              <a:t> BY </a:t>
            </a:r>
            <a:r>
              <a:rPr lang="en-US" sz="1200" dirty="0" err="1">
                <a:latin typeface="Helvetica Neue" panose="020B0604020202020204" charset="0"/>
              </a:rPr>
              <a:t>Total_Usage</a:t>
            </a:r>
            <a:r>
              <a:rPr lang="en-US" sz="1200" dirty="0">
                <a:latin typeface="Helvetica Neue" panose="020B0604020202020204" charset="0"/>
              </a:rPr>
              <a:t> DESCLIMIT 1;</a:t>
            </a:r>
          </a:p>
          <a:p>
            <a:pPr marL="495300">
              <a:spcBef>
                <a:spcPts val="480"/>
              </a:spcBef>
              <a:buSzPts val="2400"/>
            </a:pPr>
            <a:endParaRPr lang="en-US" sz="1200" dirty="0">
              <a:latin typeface="Helvetica Neue" panose="020B0604020202020204" charset="0"/>
            </a:endParaRPr>
          </a:p>
        </p:txBody>
      </p:sp>
    </p:spTree>
    <p:extLst>
      <p:ext uri="{BB962C8B-B14F-4D97-AF65-F5344CB8AC3E}">
        <p14:creationId xmlns:p14="http://schemas.microsoft.com/office/powerpoint/2010/main" val="341357139"/>
      </p:ext>
    </p:extLst>
  </p:cSld>
  <p:clrMapOvr>
    <a:masterClrMapping/>
  </p:clrMapOvr>
  <mc:AlternateContent xmlns:mc="http://schemas.openxmlformats.org/markup-compatibility/2006">
    <mc:Choice xmlns:p14="http://schemas.microsoft.com/office/powerpoint/2010/main" Requires="p14">
      <p:transition spd="slow" p14:dur="2000" advTm="64875"/>
    </mc:Choice>
    <mc:Fallback>
      <p:transition spd="slow" advTm="64875"/>
    </mc:Fallback>
  </mc:AlternateContent>
</p:sld>
</file>

<file path=ppt/theme/theme1.xml><?xml version="1.0" encoding="utf-8"?>
<a:theme xmlns:a="http://schemas.openxmlformats.org/drawingml/2006/main" name="powerpoint_newNEU">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TotalTime>
  <Words>2277</Words>
  <Application>Microsoft Office PowerPoint</Application>
  <PresentationFormat>On-screen Show (4:3)</PresentationFormat>
  <Paragraphs>123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Helvetica Neue</vt:lpstr>
      <vt:lpstr>Calibri</vt:lpstr>
      <vt:lpstr>Arial</vt:lpstr>
      <vt:lpstr>powerpoint_newNEU</vt:lpstr>
      <vt:lpstr>ITC 6000  Database Management Systems Final Project Presentation “DRUG MISUSE CASE STUDY” Group Name – HUSKY 3</vt:lpstr>
      <vt:lpstr>OVERVIEW</vt:lpstr>
      <vt:lpstr>PROJECT OVERVIEW</vt:lpstr>
      <vt:lpstr>PERSONA’S</vt:lpstr>
      <vt:lpstr>BUSINESS RULES</vt:lpstr>
      <vt:lpstr>ER DIAGRAM</vt:lpstr>
      <vt:lpstr>PROJECT ARCHITECTURE</vt:lpstr>
      <vt:lpstr>PROJECT ARCHITECTURE</vt:lpstr>
      <vt:lpstr>ANALYTICAL SQL QUERIES</vt:lpstr>
      <vt:lpstr>ANALYTICAL SQL QUERIES</vt:lpstr>
      <vt:lpstr>ANALYTICAL SQL QUERIES</vt:lpstr>
      <vt:lpstr>ANALYTICAL SQL QUERIES</vt:lpstr>
      <vt:lpstr>SECURITY &amp; PRIVACY CONCERNS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ITC 6000  Database Management Systems Final Project Presentation DRUG MISUSE CASE STUDY</dc:title>
  <dc:creator>m.lyons</dc:creator>
  <cp:lastModifiedBy>Shachi Dwivedi</cp:lastModifiedBy>
  <cp:revision>77</cp:revision>
  <dcterms:created xsi:type="dcterms:W3CDTF">2010-04-13T14:21:50Z</dcterms:created>
  <dcterms:modified xsi:type="dcterms:W3CDTF">2023-10-25T21:34:46Z</dcterms:modified>
</cp:coreProperties>
</file>