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93" r:id="rId18"/>
    <p:sldId id="294" r:id="rId19"/>
    <p:sldId id="295" r:id="rId20"/>
    <p:sldId id="296" r:id="rId21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86385" autoAdjust="0"/>
  </p:normalViewPr>
  <p:slideViewPr>
    <p:cSldViewPr snapToGrid="0">
      <p:cViewPr varScale="1">
        <p:scale>
          <a:sx n="113" d="100"/>
          <a:sy n="113" d="100"/>
        </p:scale>
        <p:origin x="-1500" y="-102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pPr/>
              <a:t>27.04.2022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377" y="1182521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792000" y="1008000"/>
            <a:ext cx="8566920" cy="32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Выпускная квалификационная работа 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 курсу "</a:t>
            </a:r>
            <a:r>
              <a:rPr lang="ru-RU" sz="3200" b="1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Data</a:t>
            </a:r>
            <a:r>
              <a:rPr lang="ru-RU" sz="32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3200" b="1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Science</a:t>
            </a:r>
            <a:r>
              <a:rPr lang="ru-RU" sz="32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"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Слушатель: </a:t>
            </a:r>
            <a:r>
              <a:rPr lang="ru-RU" sz="2400" b="0" strike="noStrike" spc="-1" dirty="0" smtClean="0">
                <a:solidFill>
                  <a:srgbClr val="333333"/>
                </a:solidFill>
                <a:latin typeface="Arial"/>
                <a:ea typeface="DejaVu Sans"/>
              </a:rPr>
              <a:t>Кондрашов Дмитрий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681933" y="4197400"/>
            <a:ext cx="8566920" cy="22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34"/>
              </a:spcAft>
            </a:pPr>
            <a:r>
              <a:rPr lang="ru-RU" sz="2600" b="1" strike="noStrike" spc="-1" dirty="0">
                <a:latin typeface="Arial"/>
                <a:ea typeface="DejaVu Sans"/>
              </a:rPr>
              <a:t>Тема: Прогнозирование конечных свойств </a:t>
            </a:r>
            <a:endParaRPr lang="ru-RU" sz="2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r>
              <a:rPr lang="ru-RU" sz="2600" b="1" strike="noStrike" spc="-1" dirty="0">
                <a:latin typeface="Arial"/>
                <a:ea typeface="DejaVu Sans"/>
              </a:rPr>
              <a:t>новых материалов (композиционных материалов)</a:t>
            </a:r>
            <a:endParaRPr lang="ru-RU" sz="26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288000"/>
            <a:ext cx="9145588" cy="11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Входные переменные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34948" y="2448200"/>
            <a:ext cx="8566920" cy="3740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разделить на количественные и категориальные</a:t>
            </a: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категориальные («Угол нашивки») - </a:t>
            </a:r>
            <a:r>
              <a:rPr lang="ru-RU" sz="1800" b="0" strike="noStrike" spc="-1" dirty="0" err="1">
                <a:latin typeface="Arial"/>
              </a:rPr>
              <a:t>OrdinalEncoder</a:t>
            </a:r>
            <a:endParaRPr lang="ru-RU" sz="1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850"/>
              </a:spcBef>
              <a:buClr>
                <a:srgbClr val="3465A4"/>
              </a:buClr>
              <a:buSzPct val="75000"/>
              <a:buFont typeface="Symbol"/>
              <a:buChar char=""/>
            </a:pPr>
            <a:r>
              <a:rPr lang="ru-RU" sz="1600" b="0" strike="noStrike" spc="-1" dirty="0">
                <a:latin typeface="Arial"/>
              </a:rPr>
              <a:t>список значений стал [0, 1]</a:t>
            </a: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количественные (остальные) — </a:t>
            </a:r>
            <a:r>
              <a:rPr lang="ru-RU" sz="1800" b="0" strike="noStrike" spc="-1" dirty="0" err="1">
                <a:latin typeface="Arial"/>
              </a:rPr>
              <a:t>StandardScaler</a:t>
            </a:r>
            <a:endParaRPr lang="ru-RU" sz="1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850"/>
              </a:spcBef>
              <a:buClr>
                <a:srgbClr val="3465A4"/>
              </a:buClr>
              <a:buSzPct val="75000"/>
              <a:buFont typeface="Symbol"/>
              <a:buChar char=""/>
            </a:pPr>
            <a:r>
              <a:rPr lang="ru-RU" sz="1600" b="0" strike="noStrike" spc="-1" dirty="0" err="1">
                <a:latin typeface="Arial"/>
              </a:rPr>
              <a:t>матожидание</a:t>
            </a:r>
            <a:r>
              <a:rPr lang="ru-RU" sz="1600" b="0" strike="noStrike" spc="-1" dirty="0">
                <a:latin typeface="Arial"/>
              </a:rPr>
              <a:t> стало 0</a:t>
            </a:r>
          </a:p>
          <a:p>
            <a:pPr marL="864000" lvl="1" indent="-323640">
              <a:lnSpc>
                <a:spcPct val="100000"/>
              </a:lnSpc>
              <a:spcBef>
                <a:spcPts val="850"/>
              </a:spcBef>
              <a:buClr>
                <a:srgbClr val="3465A4"/>
              </a:buClr>
              <a:buSzPct val="75000"/>
              <a:buFont typeface="Symbol"/>
              <a:buChar char=""/>
            </a:pPr>
            <a:r>
              <a:rPr lang="ru-RU" sz="1600" b="0" strike="noStrike" spc="-1" dirty="0">
                <a:latin typeface="Arial"/>
              </a:rPr>
              <a:t>стандартное отклонение стало 1</a:t>
            </a: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latin typeface="Arial"/>
              </a:rPr>
              <a:t>создать </a:t>
            </a:r>
            <a:r>
              <a:rPr lang="ru-RU" sz="1800" b="0" strike="noStrike" spc="-1" dirty="0" err="1">
                <a:latin typeface="Arial"/>
              </a:rPr>
              <a:t>объект-препроцесор</a:t>
            </a:r>
            <a:r>
              <a:rPr lang="ru-RU" sz="1800" b="0" strike="noStrike" spc="-1" dirty="0">
                <a:latin typeface="Arial"/>
              </a:rPr>
              <a:t>, сохранить вместе с моделью</a:t>
            </a:r>
          </a:p>
          <a:p>
            <a:pPr marL="864000" lvl="1" indent="-323640">
              <a:lnSpc>
                <a:spcPct val="100000"/>
              </a:lnSpc>
              <a:spcBef>
                <a:spcPts val="850"/>
              </a:spcBef>
              <a:buClr>
                <a:srgbClr val="3465A4"/>
              </a:buClr>
              <a:buSzPct val="75000"/>
              <a:buFont typeface="Symbol"/>
              <a:buChar char=""/>
            </a:pPr>
            <a:r>
              <a:rPr lang="ru-RU" sz="1600" b="0" strike="noStrike" spc="-1" dirty="0">
                <a:latin typeface="Arial"/>
              </a:rPr>
              <a:t>для </a:t>
            </a:r>
            <a:r>
              <a:rPr lang="ru-RU" sz="1600" b="0" strike="noStrike" spc="-1" dirty="0" err="1">
                <a:latin typeface="Arial"/>
              </a:rPr>
              <a:t>train</a:t>
            </a:r>
            <a:r>
              <a:rPr lang="ru-RU" sz="1600" b="0" strike="noStrike" spc="-1" dirty="0">
                <a:latin typeface="Arial"/>
              </a:rPr>
              <a:t> — </a:t>
            </a:r>
            <a:r>
              <a:rPr lang="ru-RU" sz="1600" b="0" strike="noStrike" spc="-1" dirty="0" err="1">
                <a:latin typeface="Arial"/>
              </a:rPr>
              <a:t>fit_transform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850"/>
              </a:spcBef>
              <a:buClr>
                <a:srgbClr val="3465A4"/>
              </a:buClr>
              <a:buSzPct val="75000"/>
              <a:buFont typeface="Symbol"/>
              <a:buChar char=""/>
            </a:pPr>
            <a:r>
              <a:rPr lang="ru-RU" sz="1600" b="0" strike="noStrike" spc="-1" dirty="0">
                <a:latin typeface="Arial"/>
              </a:rPr>
              <a:t>для </a:t>
            </a:r>
            <a:r>
              <a:rPr lang="ru-RU" sz="1600" b="0" strike="noStrike" spc="-1" dirty="0" err="1">
                <a:latin typeface="Arial"/>
              </a:rPr>
              <a:t>test</a:t>
            </a:r>
            <a:r>
              <a:rPr lang="ru-RU" sz="1600" b="0" strike="noStrike" spc="-1" dirty="0">
                <a:latin typeface="Arial"/>
              </a:rPr>
              <a:t> — </a:t>
            </a:r>
            <a:r>
              <a:rPr lang="ru-RU" sz="1600" b="0" strike="noStrike" spc="-1" dirty="0" err="1">
                <a:latin typeface="Arial"/>
              </a:rPr>
              <a:t>transform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850"/>
              </a:spcBef>
              <a:buClr>
                <a:srgbClr val="3465A4"/>
              </a:buClr>
              <a:buSzPct val="75000"/>
              <a:buFont typeface="Symbol"/>
              <a:buChar char=""/>
            </a:pPr>
            <a:r>
              <a:rPr lang="ru-RU" sz="1600" b="0" strike="noStrike" spc="-1" dirty="0">
                <a:latin typeface="Arial"/>
              </a:rPr>
              <a:t>для введенных данных — </a:t>
            </a:r>
            <a:r>
              <a:rPr lang="ru-RU" sz="1600" b="0" strike="noStrike" spc="-1" dirty="0" err="1">
                <a:latin typeface="Arial"/>
              </a:rPr>
              <a:t>transfom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0" y="1584000"/>
            <a:ext cx="9145588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ru-RU" sz="2400" b="0" strike="noStrike" spc="-1" dirty="0">
                <a:solidFill>
                  <a:srgbClr val="3465A4"/>
                </a:solidFill>
                <a:latin typeface="Arial"/>
              </a:rPr>
              <a:t>Значения признаков в разных диапазонах =&gt; </a:t>
            </a:r>
            <a:endParaRPr lang="ru-RU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ru-RU" sz="2400" b="0" strike="noStrike" spc="-1" dirty="0">
                <a:solidFill>
                  <a:srgbClr val="3465A4"/>
                </a:solidFill>
                <a:latin typeface="Arial"/>
              </a:rPr>
              <a:t>необходим </a:t>
            </a:r>
            <a:r>
              <a:rPr lang="ru-RU" sz="2400" b="0" strike="noStrike" spc="-1" dirty="0" err="1">
                <a:solidFill>
                  <a:srgbClr val="3465A4"/>
                </a:solidFill>
                <a:latin typeface="Arial"/>
              </a:rPr>
              <a:t>препроцессинг</a:t>
            </a:r>
            <a:endParaRPr lang="ru-RU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317893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Метрики качества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90668" y="1355467"/>
            <a:ext cx="8590865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R2 или коэффициент детерминации 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RMSE (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Root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Mean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Squared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Error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) или корень из средней квадратичной ошибки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MAE (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Mean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Absolute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Error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) или средняя абсолютная ошибка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MAPE (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Mean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Absolute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Percentage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Error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) или средняя абсолютная процентная ошибка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max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error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или максимальная ошибка данной модели</a:t>
            </a:r>
            <a:endParaRPr lang="ru-RU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300960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Модели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90668" y="1321600"/>
            <a:ext cx="885492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Линейная регрессия</a:t>
            </a:r>
            <a:endParaRPr lang="ru-RU" sz="26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Лассо (LASSO) и гребневая (</a:t>
            </a:r>
            <a:r>
              <a:rPr lang="ru-RU" sz="26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Ridge</a:t>
            </a:r>
            <a:r>
              <a:rPr lang="ru-RU" sz="26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) регрессия</a:t>
            </a:r>
            <a:endParaRPr lang="ru-RU" sz="26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Метод опорных векторов для регрессии</a:t>
            </a:r>
            <a:endParaRPr lang="ru-RU" sz="26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Метод k-ближайших соседей</a:t>
            </a:r>
            <a:endParaRPr lang="ru-RU" sz="26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Деревья решений</a:t>
            </a:r>
            <a:endParaRPr lang="ru-RU" sz="26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Случайный лес</a:t>
            </a:r>
            <a:endParaRPr lang="ru-RU" sz="26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Градиентный </a:t>
            </a:r>
            <a:r>
              <a:rPr lang="ru-RU" sz="26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бустинг</a:t>
            </a:r>
            <a:endParaRPr lang="ru-RU" sz="26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Нейронная сеть</a:t>
            </a:r>
            <a:endParaRPr lang="ru-RU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173960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Модель для </a:t>
            </a:r>
            <a:r>
              <a:rPr dirty="0"/>
              <a:t/>
            </a:r>
            <a:br>
              <a:rPr dirty="0"/>
            </a:b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модуля упругости при растяжении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54333" y="1575600"/>
            <a:ext cx="4103640" cy="280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Значения выхода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от 64 до 83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 умолчанию 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→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После подбора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гиперпараметров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000" b="0" strike="noStrike" spc="-1" dirty="0" err="1">
                <a:solidFill>
                  <a:srgbClr val="333333"/>
                </a:solidFill>
                <a:latin typeface="Arial"/>
                <a:ea typeface="Arial"/>
              </a:rPr>
              <a:t>↓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/>
        </p:blipFill>
        <p:spPr>
          <a:xfrm>
            <a:off x="3479746" y="1836720"/>
            <a:ext cx="4481280" cy="2266200"/>
          </a:xfrm>
          <a:prstGeom prst="rect">
            <a:avLst/>
          </a:prstGeom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 cstate="print"/>
          <a:stretch/>
        </p:blipFill>
        <p:spPr>
          <a:xfrm>
            <a:off x="118652" y="4070399"/>
            <a:ext cx="8762881" cy="1726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284027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Модель для </a:t>
            </a:r>
            <a:r>
              <a:rPr dirty="0"/>
              <a:t/>
            </a:r>
            <a:br>
              <a:rPr dirty="0"/>
            </a:b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прочности при растяжении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79734" y="1694133"/>
            <a:ext cx="3310920" cy="240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Значения выхода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от 1071 до 3849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 умолчанию 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→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После подбора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гиперпараметров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000" b="0" strike="noStrike" spc="-1" dirty="0" err="1">
                <a:solidFill>
                  <a:srgbClr val="333333"/>
                </a:solidFill>
                <a:latin typeface="Arial"/>
                <a:ea typeface="Arial"/>
              </a:rPr>
              <a:t>↓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/>
        </p:blipFill>
        <p:spPr>
          <a:xfrm>
            <a:off x="3321306" y="1889000"/>
            <a:ext cx="4970880" cy="2031120"/>
          </a:xfrm>
          <a:prstGeom prst="rect">
            <a:avLst/>
          </a:prstGeom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 cstate="print"/>
          <a:stretch/>
        </p:blipFill>
        <p:spPr>
          <a:xfrm>
            <a:off x="0" y="4303694"/>
            <a:ext cx="9145588" cy="1607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292494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Модель для </a:t>
            </a:r>
            <a:endParaRPr lang="ru-RU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соотношения матрица-наполнитель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45867" y="1541733"/>
            <a:ext cx="4320360" cy="240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ru-RU" sz="22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MLPRegressor</a:t>
            </a:r>
            <a:r>
              <a:rPr lang="ru-RU" sz="22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endParaRPr lang="ru-RU" sz="22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ru-RU" sz="22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из библиотеки </a:t>
            </a:r>
            <a:r>
              <a:rPr lang="ru-RU" sz="22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sklearn</a:t>
            </a:r>
            <a:endParaRPr lang="ru-RU" sz="2200" b="0" strike="noStrike" spc="-1" dirty="0">
              <a:latin typeface="Arial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/>
        </p:blipFill>
        <p:spPr>
          <a:xfrm>
            <a:off x="4051733" y="1583707"/>
            <a:ext cx="3514320" cy="2303280"/>
          </a:xfrm>
          <a:prstGeom prst="rect">
            <a:avLst/>
          </a:prstGeom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 cstate="print"/>
          <a:stretch/>
        </p:blipFill>
        <p:spPr>
          <a:xfrm>
            <a:off x="120506" y="3765600"/>
            <a:ext cx="4643280" cy="1696320"/>
          </a:xfrm>
          <a:prstGeom prst="rect">
            <a:avLst/>
          </a:prstGeom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4" cstate="print"/>
          <a:stretch/>
        </p:blipFill>
        <p:spPr>
          <a:xfrm>
            <a:off x="4751428" y="4263067"/>
            <a:ext cx="4394160" cy="878760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2305467" y="5698667"/>
            <a:ext cx="37314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latin typeface="Arial"/>
              </a:rPr>
              <a:t>Значения выхода от 0.39 до 5.46 </a:t>
            </a:r>
          </a:p>
        </p:txBody>
      </p:sp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292494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Модель для </a:t>
            </a:r>
            <a:endParaRPr lang="ru-RU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соотношения матрица-наполнитель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430760" y="2493631"/>
            <a:ext cx="3960360" cy="17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Нейросеть</a:t>
            </a: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из библиотеки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tensorflow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390228" y="1880878"/>
            <a:ext cx="4263640" cy="2462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Model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: "sequential_1" _________________________________________________________________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Layer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type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Output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Shape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Param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# ================================================================= dense_1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Dense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24) 312 dense_2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Dense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24) 600 dense_3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Dense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24) 600 dense_4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Dense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24) 600 dense_5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Dense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24) 600 dense_6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Dense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24) 600 dense_7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Dense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24) 600 dense_8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Dense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24) 600 dense_9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Dense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24) 600 dense_10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Dense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24) 600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out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Dense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1) 25 =================================================================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Total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params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: 5,737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Trainable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params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: 5,737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Non-trainable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params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: 0 _________________________________________________________________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292494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Модель для </a:t>
            </a:r>
            <a:endParaRPr lang="ru-RU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соотношения матрица-наполнитель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45867" y="1855133"/>
            <a:ext cx="28504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Обучение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нейросети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189547" y="1897467"/>
            <a:ext cx="28504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Борьба с переобучением: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ранняя остановка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6708960" y="2016000"/>
            <a:ext cx="28504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333333"/>
                </a:solidFill>
                <a:latin typeface="Arial"/>
                <a:ea typeface="DejaVu Sans"/>
              </a:rPr>
              <a:t>Борьба с переобучением: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333333"/>
                </a:solidFill>
                <a:latin typeface="Arial"/>
                <a:ea typeface="DejaVu Sans"/>
              </a:rPr>
              <a:t>Dropout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tretch/>
        </p:blipFill>
        <p:spPr>
          <a:xfrm>
            <a:off x="0" y="3350400"/>
            <a:ext cx="2989080" cy="2721960"/>
          </a:xfrm>
          <a:prstGeom prst="rect">
            <a:avLst/>
          </a:prstGeom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3" cstate="print"/>
          <a:stretch/>
        </p:blipFill>
        <p:spPr>
          <a:xfrm>
            <a:off x="2954920" y="3250640"/>
            <a:ext cx="2973600" cy="2711880"/>
          </a:xfrm>
          <a:prstGeom prst="rect">
            <a:avLst/>
          </a:prstGeom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4" cstate="print"/>
          <a:stretch/>
        </p:blipFill>
        <p:spPr>
          <a:xfrm>
            <a:off x="6122668" y="3353387"/>
            <a:ext cx="3022920" cy="2723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292494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Модель для </a:t>
            </a:r>
            <a:endParaRPr lang="ru-RU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соотношения матрица-наполнитель</a:t>
            </a:r>
            <a:endParaRPr lang="ru-RU" sz="3600" b="0" strike="noStrike" spc="-1" dirty="0">
              <a:latin typeface="Arial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/>
        </p:blipFill>
        <p:spPr>
          <a:xfrm>
            <a:off x="3857188" y="1366587"/>
            <a:ext cx="5288400" cy="1665000"/>
          </a:xfrm>
          <a:prstGeom prst="rect">
            <a:avLst/>
          </a:prstGeom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tretch/>
        </p:blipFill>
        <p:spPr>
          <a:xfrm>
            <a:off x="3896788" y="3020079"/>
            <a:ext cx="5248800" cy="1684440"/>
          </a:xfrm>
          <a:prstGeom prst="rect">
            <a:avLst/>
          </a:prstGeom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tretch/>
        </p:blipFill>
        <p:spPr>
          <a:xfrm>
            <a:off x="3872308" y="4620933"/>
            <a:ext cx="5273280" cy="1654920"/>
          </a:xfrm>
          <a:prstGeom prst="rect">
            <a:avLst/>
          </a:prstGeom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 cstate="print"/>
          <a:stretch/>
        </p:blipFill>
        <p:spPr>
          <a:xfrm>
            <a:off x="0" y="2166666"/>
            <a:ext cx="3860800" cy="1150920"/>
          </a:xfrm>
          <a:prstGeom prst="rect">
            <a:avLst/>
          </a:prstGeom>
          <a:ln>
            <a:solidFill>
              <a:srgbClr val="1C1C1C"/>
            </a:solidFill>
          </a:ln>
        </p:spPr>
      </p:pic>
      <p:sp>
        <p:nvSpPr>
          <p:cNvPr id="9" name="CustomShape 2"/>
          <p:cNvSpPr/>
          <p:nvPr/>
        </p:nvSpPr>
        <p:spPr>
          <a:xfrm>
            <a:off x="112120" y="3447867"/>
            <a:ext cx="3822120" cy="1649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0" strike="noStrike" spc="-1" dirty="0" smtClean="0">
                <a:solidFill>
                  <a:srgbClr val="3465A4"/>
                </a:solidFill>
                <a:latin typeface="Arial"/>
                <a:ea typeface="DejaVu Sans"/>
              </a:rPr>
              <a:t>Выбираем </a:t>
            </a:r>
            <a:r>
              <a:rPr lang="ru-RU" sz="2200" b="0" strike="noStrike" spc="-1" dirty="0" err="1">
                <a:solidFill>
                  <a:srgbClr val="3465A4"/>
                </a:solidFill>
                <a:latin typeface="Arial"/>
                <a:ea typeface="DejaVu Sans"/>
              </a:rPr>
              <a:t>нейросеть</a:t>
            </a:r>
            <a:r>
              <a:rPr lang="ru-RU" sz="2200" b="0" strike="noStrike" spc="-1" dirty="0">
                <a:solidFill>
                  <a:srgbClr val="3465A4"/>
                </a:solidFill>
                <a:latin typeface="Arial"/>
                <a:ea typeface="DejaVu Sans"/>
              </a:rPr>
              <a:t>, </a:t>
            </a:r>
            <a:endParaRPr lang="ru-R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b="0" strike="noStrike" spc="-1" dirty="0">
                <a:solidFill>
                  <a:srgbClr val="3465A4"/>
                </a:solidFill>
                <a:latin typeface="Arial"/>
                <a:ea typeface="DejaVu Sans"/>
              </a:rPr>
              <a:t>обученную</a:t>
            </a:r>
            <a:endParaRPr lang="ru-R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b="0" strike="noStrike" spc="-1" dirty="0">
                <a:solidFill>
                  <a:srgbClr val="3465A4"/>
                </a:solidFill>
                <a:latin typeface="Arial"/>
                <a:ea typeface="DejaVu Sans"/>
              </a:rPr>
              <a:t>с ранней остановкой</a:t>
            </a:r>
            <a:endParaRPr lang="ru-RU" sz="2200" b="0" strike="noStrike" spc="-1" dirty="0">
              <a:latin typeface="Arial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6" cstate="print"/>
          <a:stretch/>
        </p:blipFill>
        <p:spPr>
          <a:xfrm>
            <a:off x="0" y="5087200"/>
            <a:ext cx="4004733" cy="691200"/>
          </a:xfrm>
          <a:prstGeom prst="rect">
            <a:avLst/>
          </a:prstGeom>
          <a:ln>
            <a:solidFill>
              <a:srgbClr val="1C1C1C"/>
            </a:solidFill>
          </a:ln>
        </p:spPr>
      </p:pic>
      <p:sp>
        <p:nvSpPr>
          <p:cNvPr id="11" name="CustomShape 3"/>
          <p:cNvSpPr/>
          <p:nvPr/>
        </p:nvSpPr>
        <p:spPr>
          <a:xfrm>
            <a:off x="72000" y="1529133"/>
            <a:ext cx="37314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Значения выхода от 0.39 до 5.46 </a:t>
            </a:r>
          </a:p>
        </p:txBody>
      </p:sp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CustomShape 1"/>
          <p:cNvSpPr/>
          <p:nvPr/>
        </p:nvSpPr>
        <p:spPr>
          <a:xfrm>
            <a:off x="0" y="275920"/>
            <a:ext cx="9145588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latin typeface="Arial"/>
              </a:rPr>
              <a:t>Результаты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0" y="1789400"/>
            <a:ext cx="9145588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 dirty="0">
                <a:solidFill>
                  <a:srgbClr val="3465A4"/>
                </a:solidFill>
                <a:latin typeface="Arial Black"/>
              </a:rPr>
              <a:t>Задача не решена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906400" y="2732000"/>
            <a:ext cx="7919640" cy="32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b="0" strike="noStrike" spc="-1" dirty="0">
                <a:latin typeface="Arial"/>
              </a:rPr>
              <a:t>Дальнейшие поиски решения могли бы включать:</a:t>
            </a: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latin typeface="Arial"/>
              </a:rPr>
              <a:t>проконсультироваться у экспертов</a:t>
            </a: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latin typeface="Arial"/>
              </a:rPr>
              <a:t>уточнить постановку задачи</a:t>
            </a: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latin typeface="Arial"/>
              </a:rPr>
              <a:t>исследовать сырые данные</a:t>
            </a: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latin typeface="Arial"/>
              </a:rPr>
              <a:t>провести отбор признаков и уменьшение размерности</a:t>
            </a: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latin typeface="Arial"/>
              </a:rPr>
              <a:t>поэкспериментировать с градиентным </a:t>
            </a:r>
            <a:r>
              <a:rPr lang="ru-RU" sz="2200" b="0" strike="noStrike" spc="-1" dirty="0" err="1">
                <a:latin typeface="Arial"/>
              </a:rPr>
              <a:t>бустингом</a:t>
            </a:r>
            <a:endParaRPr lang="ru-RU" sz="2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latin typeface="Arial"/>
              </a:rPr>
              <a:t>углубиться в </a:t>
            </a:r>
            <a:r>
              <a:rPr lang="ru-RU" sz="2200" b="0" strike="noStrike" spc="-1" dirty="0" err="1">
                <a:latin typeface="Arial"/>
              </a:rPr>
              <a:t>нейросети</a:t>
            </a:r>
            <a:endParaRPr lang="ru-RU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8" name="CustomShape 1"/>
          <p:cNvSpPr/>
          <p:nvPr/>
        </p:nvSpPr>
        <p:spPr>
          <a:xfrm>
            <a:off x="0" y="334827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Постановка задачи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245533" y="1287733"/>
            <a:ext cx="8900054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изучить предметную область</a:t>
            </a:r>
            <a:endParaRPr lang="ru-RU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провести разведочный анализ данных</a:t>
            </a:r>
            <a:endParaRPr lang="ru-RU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разделить данные на тренировочную и тестовую выборки</a:t>
            </a:r>
            <a:endParaRPr lang="ru-RU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выполнить </a:t>
            </a:r>
            <a:r>
              <a:rPr lang="ru-RU" sz="1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препроцессинг</a:t>
            </a: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(</a:t>
            </a:r>
            <a:r>
              <a:rPr lang="ru-RU" sz="1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предобаботку</a:t>
            </a: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)</a:t>
            </a:r>
            <a:endParaRPr lang="ru-RU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выбрать базовую модель и модели для подбора</a:t>
            </a:r>
            <a:endParaRPr lang="ru-RU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сравнить модели с </a:t>
            </a:r>
            <a:r>
              <a:rPr lang="ru-RU" sz="1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гиперпараметрами</a:t>
            </a: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по умолчанию</a:t>
            </a:r>
            <a:endParaRPr lang="ru-RU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подобрать </a:t>
            </a:r>
            <a:r>
              <a:rPr lang="ru-RU" sz="1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гиперпараметры</a:t>
            </a: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с помощью с помощью поиска по сетке с перекрестной проверкой</a:t>
            </a:r>
            <a:endParaRPr lang="ru-RU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сравнить модели после подбора </a:t>
            </a:r>
            <a:r>
              <a:rPr lang="ru-RU" sz="1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гиперпараметров</a:t>
            </a: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и выбрать лучшую</a:t>
            </a:r>
            <a:endParaRPr lang="ru-RU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сравнить качество лучшей и базовой моделей на тестовой выборке</a:t>
            </a:r>
            <a:endParaRPr lang="ru-RU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сравнить качество лучшей модели на тренировочной и тестовой выборке</a:t>
            </a:r>
            <a:endParaRPr lang="ru-RU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разработать приложение</a:t>
            </a:r>
            <a:endParaRPr lang="ru-RU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CustomShape 1"/>
          <p:cNvSpPr/>
          <p:nvPr/>
        </p:nvSpPr>
        <p:spPr>
          <a:xfrm>
            <a:off x="0" y="1109600"/>
            <a:ext cx="9145588" cy="32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Спасибо за внимание!</a:t>
            </a:r>
            <a:endParaRPr lang="ru-RU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258626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Разведочный анализ данных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50534" y="1228466"/>
            <a:ext cx="698292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X_bp</a:t>
            </a: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(матрица из </a:t>
            </a:r>
            <a:r>
              <a:rPr lang="ru-RU" sz="18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базальтопластика</a:t>
            </a: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):</a:t>
            </a:r>
            <a:endParaRPr lang="ru-RU" sz="1800" b="0" strike="noStrike" spc="-1" dirty="0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признаков: 10 и индекс</a:t>
            </a:r>
            <a:endParaRPr lang="ru-RU" sz="1800" b="0" strike="noStrike" spc="-1" dirty="0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строк: 1023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X_nup</a:t>
            </a: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(наполнитель из углепластика):</a:t>
            </a:r>
            <a:endParaRPr lang="ru-RU" sz="1800" b="0" strike="noStrike" spc="-1" dirty="0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признаков: 3 и индекс</a:t>
            </a:r>
            <a:endParaRPr lang="ru-RU" sz="1800" b="0" strike="noStrike" spc="-1" dirty="0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строк: 1040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Объединение с типом INNER по индексу, получилось:</a:t>
            </a:r>
            <a:endParaRPr lang="ru-RU" sz="1800" b="0" strike="noStrike" spc="-1" dirty="0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признаков: 13</a:t>
            </a:r>
            <a:endParaRPr lang="ru-RU" sz="1800" b="0" strike="noStrike" spc="-1" dirty="0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строк: 1023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334827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Разведочный анализ данных</a:t>
            </a:r>
            <a:endParaRPr lang="ru-RU" sz="3600" b="0" strike="noStrike" spc="-1" dirty="0">
              <a:latin typeface="Arial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/>
        </p:blipFill>
        <p:spPr>
          <a:xfrm>
            <a:off x="152733" y="1330000"/>
            <a:ext cx="4157640" cy="4787640"/>
          </a:xfrm>
          <a:prstGeom prst="rect">
            <a:avLst/>
          </a:prstGeom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tretch/>
        </p:blipFill>
        <p:spPr>
          <a:xfrm>
            <a:off x="5189920" y="1313067"/>
            <a:ext cx="3747240" cy="478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309426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Гистограммы распределения</a:t>
            </a:r>
            <a:endParaRPr lang="ru-RU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и диаграммы “ящик с усами”</a:t>
            </a:r>
            <a:endParaRPr lang="ru-RU" sz="3600" b="0" strike="noStrike" spc="-1" dirty="0">
              <a:latin typeface="Arial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/>
        </p:blipFill>
        <p:spPr>
          <a:xfrm>
            <a:off x="177773" y="1724706"/>
            <a:ext cx="2850480" cy="3516840"/>
          </a:xfrm>
          <a:prstGeom prst="rect">
            <a:avLst/>
          </a:prstGeom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tretch/>
        </p:blipFill>
        <p:spPr>
          <a:xfrm>
            <a:off x="3036787" y="1751747"/>
            <a:ext cx="2850480" cy="3564000"/>
          </a:xfrm>
          <a:prstGeom prst="rect">
            <a:avLst/>
          </a:prstGeom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tretch/>
        </p:blipFill>
        <p:spPr>
          <a:xfrm>
            <a:off x="5938134" y="2303867"/>
            <a:ext cx="2850480" cy="218016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233267" y="5260533"/>
            <a:ext cx="8171640" cy="9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15000"/>
              </a:lnSpc>
              <a:buClr>
                <a:srgbClr val="3465A4"/>
              </a:buClr>
              <a:buSzPct val="80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Большинство — количественные, вещественные, положительные, нормально распределенные</a:t>
            </a:r>
            <a:endParaRPr lang="ru-RU" sz="1800" b="0" strike="noStrike" spc="-1" dirty="0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3465A4"/>
              </a:buClr>
              <a:buSzPct val="80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Угол нашивки — категориальный, бинарный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Попарные</a:t>
            </a: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 графики рассеяния точек</a:t>
            </a:r>
            <a:endParaRPr lang="ru-RU" sz="3600" b="0" strike="noStrike" spc="-1" dirty="0">
              <a:latin typeface="Arial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/>
        </p:blipFill>
        <p:spPr>
          <a:xfrm>
            <a:off x="0" y="888999"/>
            <a:ext cx="5469467" cy="5410973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5581828" y="2739733"/>
            <a:ext cx="3426706" cy="1011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Выбросы есть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Зависимостей нет</a:t>
            </a:r>
            <a:endParaRPr lang="ru-RU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216293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Выбросы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90668" y="1296199"/>
            <a:ext cx="8854920" cy="240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850"/>
              </a:spcAft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Найдено:</a:t>
            </a:r>
            <a:endParaRPr lang="ru-RU" sz="20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850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методом 3-х сигм — 24 выброса</a:t>
            </a:r>
            <a:endParaRPr lang="ru-RU" sz="20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850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методом </a:t>
            </a:r>
            <a:r>
              <a:rPr lang="ru-RU" sz="20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межквартильных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расстояний — 93 выброса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Удалить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осталось 1000 строк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/>
        </p:blipFill>
        <p:spPr>
          <a:xfrm>
            <a:off x="0" y="3716960"/>
            <a:ext cx="8854920" cy="221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Матрица корреляции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6912000" y="1656000"/>
            <a:ext cx="2233588" cy="33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ru-RU" sz="2400" b="0" strike="noStrike" spc="-1" dirty="0">
                <a:solidFill>
                  <a:srgbClr val="3465A4"/>
                </a:solidFill>
                <a:latin typeface="Arial"/>
                <a:ea typeface="DejaVu Sans"/>
              </a:rPr>
              <a:t>Линейной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ru-RU" sz="2400" b="0" strike="noStrike" spc="-1" dirty="0">
                <a:solidFill>
                  <a:srgbClr val="3465A4"/>
                </a:solidFill>
                <a:latin typeface="Arial"/>
                <a:ea typeface="DejaVu Sans"/>
              </a:rPr>
              <a:t>зависимости 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ru-RU" sz="2400" b="0" strike="noStrike" spc="-1" dirty="0">
                <a:solidFill>
                  <a:srgbClr val="3465A4"/>
                </a:solidFill>
                <a:latin typeface="Arial"/>
                <a:ea typeface="DejaVu Sans"/>
              </a:rPr>
              <a:t>нет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026" name="Picture 2" descr="D:\Users\DM\Documents\Учеба бауманка\варианты дипломов\Финальные\Кондрашов\Матрица коррелиаци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4088"/>
            <a:ext cx="6829425" cy="5886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" name="CustomShape 1"/>
          <p:cNvSpPr/>
          <p:nvPr/>
        </p:nvSpPr>
        <p:spPr>
          <a:xfrm>
            <a:off x="0" y="300960"/>
            <a:ext cx="9145588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Выходные переменные</a:t>
            </a:r>
            <a:endParaRPr lang="ru-RU" sz="3600" b="0" strike="noStrike" spc="-1" dirty="0">
              <a:latin typeface="Arial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/>
        </p:blipFill>
        <p:spPr>
          <a:xfrm>
            <a:off x="143907" y="1762293"/>
            <a:ext cx="2850480" cy="1656360"/>
          </a:xfrm>
          <a:prstGeom prst="rect">
            <a:avLst/>
          </a:prstGeom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tretch/>
        </p:blipFill>
        <p:spPr>
          <a:xfrm>
            <a:off x="3206120" y="1765520"/>
            <a:ext cx="2850480" cy="1616040"/>
          </a:xfrm>
          <a:prstGeom prst="rect">
            <a:avLst/>
          </a:prstGeom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tretch/>
        </p:blipFill>
        <p:spPr>
          <a:xfrm>
            <a:off x="6295108" y="1764133"/>
            <a:ext cx="2850480" cy="170424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1999334" y="3657333"/>
            <a:ext cx="4751640" cy="26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Для каждого признака — отдельная модель</a:t>
            </a:r>
            <a:endParaRPr lang="ru-RU" sz="1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модуль упругости при растяжении</a:t>
            </a:r>
            <a:endParaRPr lang="ru-RU" sz="1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прочность при растяжении</a:t>
            </a:r>
            <a:endParaRPr lang="ru-RU" sz="1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соотношение матрица-наполнитель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988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647</Words>
  <Application>Microsoft Office PowerPoint</Application>
  <PresentationFormat>Произвольный</PresentationFormat>
  <Paragraphs>154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DM</cp:lastModifiedBy>
  <cp:revision>81</cp:revision>
  <dcterms:created xsi:type="dcterms:W3CDTF">2020-07-15T13:24:42Z</dcterms:created>
  <dcterms:modified xsi:type="dcterms:W3CDTF">2022-04-27T20:52:00Z</dcterms:modified>
</cp:coreProperties>
</file>