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628" y="-8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ttangolo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ttangolo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ttangolo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ottotitolo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17" name="Segnaposto piè di pagina 16"/>
          <p:cNvSpPr>
            <a:spLocks noGrp="1"/>
          </p:cNvSpPr>
          <p:nvPr>
            <p:ph type="ftr" sz="quarter" idx="11"/>
          </p:nvPr>
        </p:nvSpPr>
        <p:spPr/>
        <p:txBody>
          <a:bodyPr/>
          <a:lstStyle/>
          <a:p>
            <a:endParaRPr lang="it-IT" dirty="0"/>
          </a:p>
        </p:txBody>
      </p:sp>
      <p:sp>
        <p:nvSpPr>
          <p:cNvPr id="7" name="Connettore 1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ttangolo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7110DA9-A7A6-44C7-A53C-FF91C9481F79}" type="slidenum">
              <a:rPr lang="it-IT" smtClean="0"/>
              <a:pPr/>
              <a:t>‹N›</a:t>
            </a:fld>
            <a:endParaRPr lang="it-IT" dirty="0"/>
          </a:p>
        </p:txBody>
      </p:sp>
      <p:sp>
        <p:nvSpPr>
          <p:cNvPr id="8" name="Titolo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it-IT" smtClean="0"/>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7110DA9-A7A6-44C7-A53C-FF91C9481F79}" type="slidenum">
              <a:rPr lang="it-IT" smtClean="0"/>
              <a:pPr/>
              <a:t>‹N›</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bg>
      <p:bgRef idx="1001">
        <a:schemeClr val="bg2"/>
      </p:bgRef>
    </p:bg>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ttangolo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ttangolo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ttangolo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ttangolo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ttangolo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ttore 1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egnaposto numero diapositiva 5"/>
          <p:cNvSpPr>
            <a:spLocks noGrp="1"/>
          </p:cNvSpPr>
          <p:nvPr>
            <p:ph type="sldNum" sz="quarter" idx="12"/>
          </p:nvPr>
        </p:nvSpPr>
        <p:spPr>
          <a:xfrm>
            <a:off x="6915912" y="3009901"/>
            <a:ext cx="457200" cy="441325"/>
          </a:xfrm>
        </p:spPr>
        <p:txBody>
          <a:bodyPr/>
          <a:lstStyle/>
          <a:p>
            <a:fld id="{57110DA9-A7A6-44C7-A53C-FF91C9481F79}" type="slidenum">
              <a:rPr lang="it-IT" smtClean="0"/>
              <a:pPr/>
              <a:t>‹N›</a:t>
            </a:fld>
            <a:endParaRPr lang="it-IT" dirty="0"/>
          </a:p>
        </p:txBody>
      </p:sp>
      <p:sp>
        <p:nvSpPr>
          <p:cNvPr id="3" name="Segnaposto testo verticale 2"/>
          <p:cNvSpPr>
            <a:spLocks noGrp="1"/>
          </p:cNvSpPr>
          <p:nvPr>
            <p:ph type="body" orient="vert" idx="1"/>
          </p:nvPr>
        </p:nvSpPr>
        <p:spPr>
          <a:xfrm>
            <a:off x="304800" y="304800"/>
            <a:ext cx="6553200" cy="5821366"/>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2" name="Titolo verticale 1"/>
          <p:cNvSpPr>
            <a:spLocks noGrp="1"/>
          </p:cNvSpPr>
          <p:nvPr>
            <p:ph type="title" orient="vert"/>
          </p:nvPr>
        </p:nvSpPr>
        <p:spPr>
          <a:xfrm>
            <a:off x="7391400" y="304801"/>
            <a:ext cx="1447800" cy="5851525"/>
          </a:xfrm>
        </p:spPr>
        <p:txBody>
          <a:bodyPr vert="eaVert"/>
          <a:lstStyle/>
          <a:p>
            <a:r>
              <a:rPr kumimoji="0" lang="it-IT" smtClean="0"/>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chemeClr val="accent3">
                    <a:shade val="75000"/>
                  </a:schemeClr>
                </a:solidFill>
              </a:defRPr>
            </a:lvl1p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a:xfrm>
            <a:off x="4361688" y="1026372"/>
            <a:ext cx="457200" cy="441325"/>
          </a:xfrm>
        </p:spPr>
        <p:txBody>
          <a:bodyPr/>
          <a:lstStyle/>
          <a:p>
            <a:fld id="{57110DA9-A7A6-44C7-A53C-FF91C9481F79}" type="slidenum">
              <a:rPr lang="it-IT" smtClean="0"/>
              <a:pPr/>
              <a:t>‹N›</a:t>
            </a:fld>
            <a:endParaRPr lang="it-IT" dirty="0"/>
          </a:p>
        </p:txBody>
      </p:sp>
      <p:sp>
        <p:nvSpPr>
          <p:cNvPr id="8" name="Segnaposto contenuto 7"/>
          <p:cNvSpPr>
            <a:spLocks noGrp="1"/>
          </p:cNvSpPr>
          <p:nvPr>
            <p:ph sz="quarter" idx="1"/>
          </p:nvPr>
        </p:nvSpPr>
        <p:spPr>
          <a:xfrm>
            <a:off x="301752" y="1527048"/>
            <a:ext cx="850392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ttango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ttangolo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ttangolo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Segnaposto testo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13" name="Rettangolo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ttango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egnaposto piè di pagina 4"/>
          <p:cNvSpPr>
            <a:spLocks noGrp="1"/>
          </p:cNvSpPr>
          <p:nvPr>
            <p:ph type="ftr" sz="quarter" idx="11"/>
          </p:nvPr>
        </p:nvSpPr>
        <p:spPr/>
        <p:txBody>
          <a:bodyPr/>
          <a:lstStyle/>
          <a:p>
            <a:endParaRPr lang="it-IT" dirty="0"/>
          </a:p>
        </p:txBody>
      </p:sp>
      <p:sp>
        <p:nvSpPr>
          <p:cNvPr id="4" name="Segnaposto data 3"/>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8" name="Connettore 1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egnaposto numero diapositiva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7110DA9-A7A6-44C7-A53C-FF91C9481F79}" type="slidenum">
              <a:rPr lang="it-IT" smtClean="0"/>
              <a:pPr/>
              <a:t>‹N›</a:t>
            </a:fld>
            <a:endParaRPr lang="it-IT" dirty="0"/>
          </a:p>
        </p:txBody>
      </p:sp>
      <p:sp>
        <p:nvSpPr>
          <p:cNvPr id="2" name="Titolo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it-IT" smtClean="0"/>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301752" y="228600"/>
            <a:ext cx="8534400" cy="758952"/>
          </a:xfrm>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a:xfrm>
            <a:off x="5791200" y="6409944"/>
            <a:ext cx="3044952" cy="365760"/>
          </a:xfrm>
        </p:spPr>
        <p:txBody>
          <a:bodyPr/>
          <a:lstStyle/>
          <a:p>
            <a:fld id="{A72CE24F-ED2A-4A92-8666-4CEEE51261FC}" type="datetimeFigureOut">
              <a:rPr lang="it-IT" smtClean="0"/>
              <a:pPr/>
              <a:t>19/05/2022</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7110DA9-A7A6-44C7-A53C-FF91C9481F79}" type="slidenum">
              <a:rPr lang="it-IT" smtClean="0"/>
              <a:pPr/>
              <a:t>‹N›</a:t>
            </a:fld>
            <a:endParaRPr lang="it-IT" dirty="0"/>
          </a:p>
        </p:txBody>
      </p:sp>
      <p:sp>
        <p:nvSpPr>
          <p:cNvPr id="8" name="Connettore 1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Segnaposto contenuto 9"/>
          <p:cNvSpPr>
            <a:spLocks noGrp="1"/>
          </p:cNvSpPr>
          <p:nvPr>
            <p:ph sz="half" idx="1"/>
          </p:nvPr>
        </p:nvSpPr>
        <p:spPr>
          <a:xfrm>
            <a:off x="301752" y="1371600"/>
            <a:ext cx="4038600" cy="4681728"/>
          </a:xfrm>
        </p:spPr>
        <p:txBody>
          <a:bodyPr/>
          <a:lstStyle>
            <a:lvl1pPr>
              <a:defRPr sz="2500"/>
            </a:lvl1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contenuto 11"/>
          <p:cNvSpPr>
            <a:spLocks noGrp="1"/>
          </p:cNvSpPr>
          <p:nvPr>
            <p:ph sz="half" idx="2"/>
          </p:nvPr>
        </p:nvSpPr>
        <p:spPr>
          <a:xfrm>
            <a:off x="4800600" y="1371600"/>
            <a:ext cx="4038600" cy="4681728"/>
          </a:xfrm>
        </p:spPr>
        <p:txBody>
          <a:bodyPr/>
          <a:lstStyle>
            <a:lvl1pPr>
              <a:defRPr sz="2500"/>
            </a:lvl1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bg>
      <p:bgRef idx="1001">
        <a:schemeClr val="bg2"/>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ttangolo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ttangolo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ttangolo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ttangolo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ttangolo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Segnaposto testo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7" name="Segnaposto data 6"/>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8" name="Segnaposto piè di pagina 7"/>
          <p:cNvSpPr>
            <a:spLocks noGrp="1"/>
          </p:cNvSpPr>
          <p:nvPr>
            <p:ph type="ftr" sz="quarter" idx="11"/>
          </p:nvPr>
        </p:nvSpPr>
        <p:spPr>
          <a:xfrm>
            <a:off x="304800" y="6409944"/>
            <a:ext cx="3581400" cy="365760"/>
          </a:xfrm>
        </p:spPr>
        <p:txBody>
          <a:bodyPr/>
          <a:lstStyle/>
          <a:p>
            <a:endParaRPr lang="it-IT" dirty="0"/>
          </a:p>
        </p:txBody>
      </p:sp>
      <p:sp>
        <p:nvSpPr>
          <p:cNvPr id="15" name="Connettore 1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egnaposto contenuto 23"/>
          <p:cNvSpPr>
            <a:spLocks noGrp="1"/>
          </p:cNvSpPr>
          <p:nvPr>
            <p:ph sz="quarter" idx="2"/>
          </p:nvPr>
        </p:nvSpPr>
        <p:spPr>
          <a:xfrm>
            <a:off x="301752" y="2471383"/>
            <a:ext cx="4041648" cy="3818404"/>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6" name="Segnaposto contenuto 25"/>
          <p:cNvSpPr>
            <a:spLocks noGrp="1"/>
          </p:cNvSpPr>
          <p:nvPr>
            <p:ph sz="quarter" idx="4"/>
          </p:nvPr>
        </p:nvSpPr>
        <p:spPr>
          <a:xfrm>
            <a:off x="4800600" y="2471383"/>
            <a:ext cx="4038600" cy="382219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5" name="Oval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egnaposto numero diapositiva 8"/>
          <p:cNvSpPr>
            <a:spLocks noGrp="1"/>
          </p:cNvSpPr>
          <p:nvPr>
            <p:ph type="sldNum" sz="quarter" idx="12"/>
          </p:nvPr>
        </p:nvSpPr>
        <p:spPr>
          <a:xfrm>
            <a:off x="4343400" y="1042416"/>
            <a:ext cx="457200" cy="441325"/>
          </a:xfrm>
        </p:spPr>
        <p:txBody>
          <a:bodyPr/>
          <a:lstStyle>
            <a:lvl1pPr algn="ctr">
              <a:defRPr/>
            </a:lvl1pPr>
          </a:lstStyle>
          <a:p>
            <a:fld id="{57110DA9-A7A6-44C7-A53C-FF91C9481F79}" type="slidenum">
              <a:rPr lang="it-IT" smtClean="0"/>
              <a:pPr/>
              <a:t>‹N›</a:t>
            </a:fld>
            <a:endParaRPr lang="it-IT" dirty="0"/>
          </a:p>
        </p:txBody>
      </p:sp>
      <p:sp>
        <p:nvSpPr>
          <p:cNvPr id="23" name="Titolo 22"/>
          <p:cNvSpPr>
            <a:spLocks noGrp="1"/>
          </p:cNvSpPr>
          <p:nvPr>
            <p:ph type="title"/>
          </p:nvPr>
        </p:nvSpPr>
        <p:spPr/>
        <p:txBody>
          <a:bodyPr rtlCol="0" anchor="b" anchorCtr="0"/>
          <a:lstStyle/>
          <a:p>
            <a:r>
              <a:rPr kumimoji="0" lang="it-IT" smtClean="0"/>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a:xfrm>
            <a:off x="4343400" y="1036020"/>
            <a:ext cx="457200" cy="441325"/>
          </a:xfrm>
        </p:spPr>
        <p:txBody>
          <a:bodyPr/>
          <a:lstStyle/>
          <a:p>
            <a:fld id="{57110DA9-A7A6-44C7-A53C-FF91C9481F79}"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ttangolo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ttangolo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ttangolo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ttangolo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ttangolo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egnaposto data 1"/>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7110DA9-A7A6-44C7-A53C-FF91C9481F79}"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9" name="Rettangolo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ttangolo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ttangolo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Rettangolo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ttore 1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Segnaposto contenuto 19"/>
          <p:cNvSpPr>
            <a:spLocks noGrp="1"/>
          </p:cNvSpPr>
          <p:nvPr>
            <p:ph sz="quarter" idx="1"/>
          </p:nvPr>
        </p:nvSpPr>
        <p:spPr>
          <a:xfrm>
            <a:off x="3124200" y="685800"/>
            <a:ext cx="5638800" cy="5410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Oval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egnaposto numero diapositiva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7110DA9-A7A6-44C7-A53C-FF91C9481F79}" type="slidenum">
              <a:rPr lang="it-IT" smtClean="0"/>
              <a:pPr/>
              <a:t>‹N›</a:t>
            </a:fld>
            <a:endParaRPr lang="it-IT" dirty="0"/>
          </a:p>
        </p:txBody>
      </p:sp>
      <p:sp>
        <p:nvSpPr>
          <p:cNvPr id="21" name="Rettangolo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egnaposto data 4"/>
          <p:cNvSpPr>
            <a:spLocks noGrp="1"/>
          </p:cNvSpPr>
          <p:nvPr>
            <p:ph type="dt" sz="half" idx="10"/>
          </p:nvPr>
        </p:nvSpPr>
        <p:spPr/>
        <p:txBody>
          <a:bodyPr/>
          <a:lstStyle/>
          <a:p>
            <a:fld id="{A72CE24F-ED2A-4A92-8666-4CEEE51261FC}" type="datetimeFigureOut">
              <a:rPr lang="it-IT" smtClean="0"/>
              <a:pPr/>
              <a:t>19/05/2022</a:t>
            </a:fld>
            <a:endParaRPr lang="it-IT" dirty="0"/>
          </a:p>
        </p:txBody>
      </p:sp>
      <p:sp>
        <p:nvSpPr>
          <p:cNvPr id="6" name="Segnaposto piè di pagina 5"/>
          <p:cNvSpPr>
            <a:spLocks noGrp="1"/>
          </p:cNvSpPr>
          <p:nvPr>
            <p:ph type="ftr" sz="quarter" idx="11"/>
          </p:nvPr>
        </p:nvSpPr>
        <p:spPr>
          <a:xfrm>
            <a:off x="301752" y="6410848"/>
            <a:ext cx="3383280" cy="365760"/>
          </a:xfrm>
        </p:spPr>
        <p:txBody>
          <a:bodyPr/>
          <a:lstStyle/>
          <a:p>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1" name="Connettore 1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ttangolo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ttangolo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ttangolo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ttangolo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ttangolo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egnaposto numero diapositiva 6"/>
          <p:cNvSpPr>
            <a:spLocks noGrp="1"/>
          </p:cNvSpPr>
          <p:nvPr>
            <p:ph type="sldNum" sz="quarter" idx="12"/>
          </p:nvPr>
        </p:nvSpPr>
        <p:spPr>
          <a:xfrm>
            <a:off x="1371600" y="312738"/>
            <a:ext cx="457200" cy="441325"/>
          </a:xfrm>
        </p:spPr>
        <p:txBody>
          <a:bodyPr/>
          <a:lstStyle/>
          <a:p>
            <a:fld id="{57110DA9-A7A6-44C7-A53C-FF91C9481F79}" type="slidenum">
              <a:rPr lang="it-IT" smtClean="0"/>
              <a:pPr/>
              <a:t>‹N›</a:t>
            </a:fld>
            <a:endParaRPr lang="it-IT" dirty="0"/>
          </a:p>
        </p:txBody>
      </p:sp>
      <p:sp>
        <p:nvSpPr>
          <p:cNvPr id="2" name="Titolo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3000375" y="609600"/>
            <a:ext cx="5867400" cy="4267200"/>
          </a:xfrm>
        </p:spPr>
        <p:txBody>
          <a:bodyPr/>
          <a:lstStyle>
            <a:lvl1pPr marL="0" indent="0">
              <a:buNone/>
              <a:defRPr sz="3200"/>
            </a:lvl1pPr>
          </a:lstStyle>
          <a:p>
            <a:r>
              <a:rPr kumimoji="0" lang="it-IT" dirty="0" smtClean="0"/>
              <a:t>Fare clic sull'icona per inserire un'immagine</a:t>
            </a:r>
            <a:endParaRPr kumimoji="0" lang="en-US" dirty="0"/>
          </a:p>
        </p:txBody>
      </p:sp>
      <p:sp>
        <p:nvSpPr>
          <p:cNvPr id="4" name="Segnaposto testo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22" name="Rettangolo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egnaposto data 4"/>
          <p:cNvSpPr>
            <a:spLocks noGrp="1"/>
          </p:cNvSpPr>
          <p:nvPr>
            <p:ph type="dt" sz="half" idx="10"/>
          </p:nvPr>
        </p:nvSpPr>
        <p:spPr>
          <a:xfrm>
            <a:off x="5788152" y="6404984"/>
            <a:ext cx="3044952" cy="365760"/>
          </a:xfrm>
        </p:spPr>
        <p:txBody>
          <a:bodyPr/>
          <a:lstStyle/>
          <a:p>
            <a:fld id="{A72CE24F-ED2A-4A92-8666-4CEEE51261FC}" type="datetimeFigureOut">
              <a:rPr lang="it-IT" smtClean="0"/>
              <a:pPr/>
              <a:t>19/05/2022</a:t>
            </a:fld>
            <a:endParaRPr lang="it-IT" dirty="0"/>
          </a:p>
        </p:txBody>
      </p:sp>
      <p:sp>
        <p:nvSpPr>
          <p:cNvPr id="6" name="Segnaposto piè di pagina 5"/>
          <p:cNvSpPr>
            <a:spLocks noGrp="1"/>
          </p:cNvSpPr>
          <p:nvPr>
            <p:ph type="ftr" sz="quarter" idx="11"/>
          </p:nvPr>
        </p:nvSpPr>
        <p:spPr>
          <a:xfrm>
            <a:off x="301752" y="6410848"/>
            <a:ext cx="3584448" cy="365760"/>
          </a:xfrm>
        </p:spPr>
        <p:txBody>
          <a:bodyPr/>
          <a:lstStyle/>
          <a:p>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ttangolo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ttangolo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ttangolo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Segnaposto data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72CE24F-ED2A-4A92-8666-4CEEE51261FC}" type="datetimeFigureOut">
              <a:rPr lang="it-IT" smtClean="0"/>
              <a:pPr/>
              <a:t>19/05/2022</a:t>
            </a:fld>
            <a:endParaRPr lang="it-IT" dirty="0"/>
          </a:p>
        </p:txBody>
      </p:sp>
      <p:sp>
        <p:nvSpPr>
          <p:cNvPr id="3" name="Segnaposto piè di pagina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t-IT" dirty="0"/>
          </a:p>
        </p:txBody>
      </p:sp>
      <p:sp>
        <p:nvSpPr>
          <p:cNvPr id="8" name="Rettangolo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ttore 1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7110DA9-A7A6-44C7-A53C-FF91C9481F79}" type="slidenum">
              <a:rPr lang="it-IT" smtClean="0"/>
              <a:pPr/>
              <a:t>‹N›</a:t>
            </a:fld>
            <a:endParaRPr lang="it-IT" dirty="0"/>
          </a:p>
        </p:txBody>
      </p:sp>
      <p:sp>
        <p:nvSpPr>
          <p:cNvPr id="22" name="Segnaposto titolo 21"/>
          <p:cNvSpPr>
            <a:spLocks noGrp="1"/>
          </p:cNvSpPr>
          <p:nvPr>
            <p:ph type="title"/>
          </p:nvPr>
        </p:nvSpPr>
        <p:spPr>
          <a:xfrm>
            <a:off x="301752" y="228600"/>
            <a:ext cx="8534400" cy="758952"/>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371600" y="2819400"/>
            <a:ext cx="6400800" cy="2913856"/>
          </a:xfrm>
        </p:spPr>
        <p:txBody>
          <a:bodyPr>
            <a:normAutofit/>
          </a:bodyPr>
          <a:lstStyle/>
          <a:p>
            <a:r>
              <a:rPr lang="it-IT" dirty="0" smtClean="0"/>
              <a:t>Presentazione conclusiva.</a:t>
            </a:r>
          </a:p>
          <a:p>
            <a:endParaRPr lang="it-IT" dirty="0" smtClean="0"/>
          </a:p>
          <a:p>
            <a:endParaRPr lang="it-IT" dirty="0" smtClean="0"/>
          </a:p>
          <a:p>
            <a:endParaRPr lang="it-IT" dirty="0" smtClean="0"/>
          </a:p>
          <a:p>
            <a:r>
              <a:rPr lang="it-IT" u="sng" dirty="0" smtClean="0"/>
              <a:t>Presentato da</a:t>
            </a:r>
            <a:r>
              <a:rPr lang="it-IT" dirty="0" smtClean="0"/>
              <a:t>:</a:t>
            </a:r>
          </a:p>
          <a:p>
            <a:endParaRPr lang="it-IT" dirty="0" smtClean="0"/>
          </a:p>
          <a:p>
            <a:r>
              <a:rPr lang="it-IT" sz="1200" dirty="0" smtClean="0"/>
              <a:t>_50_Sfumature_di_Bozzi_</a:t>
            </a:r>
          </a:p>
          <a:p>
            <a:endParaRPr lang="it-IT" sz="1200" dirty="0" smtClean="0"/>
          </a:p>
          <a:p>
            <a:endParaRPr lang="it-IT" sz="1200" dirty="0" smtClean="0"/>
          </a:p>
          <a:p>
            <a:r>
              <a:rPr lang="it-IT" sz="1200" dirty="0" smtClean="0"/>
              <a:t>[</a:t>
            </a:r>
            <a:r>
              <a:rPr lang="it-IT" sz="1200" b="0" dirty="0" smtClean="0"/>
              <a:t>decisi Matteo, Franco andrea, De Filippis Marco]</a:t>
            </a:r>
            <a:endParaRPr lang="it-IT" sz="1200" dirty="0"/>
          </a:p>
        </p:txBody>
      </p:sp>
      <p:sp>
        <p:nvSpPr>
          <p:cNvPr id="2" name="Titolo 1"/>
          <p:cNvSpPr>
            <a:spLocks noGrp="1"/>
          </p:cNvSpPr>
          <p:nvPr>
            <p:ph type="ctrTitle"/>
          </p:nvPr>
        </p:nvSpPr>
        <p:spPr/>
        <p:txBody>
          <a:bodyPr/>
          <a:lstStyle/>
          <a:p>
            <a:r>
              <a:rPr lang="it-IT" dirty="0" smtClean="0"/>
              <a:t>Progetto Valida Download</a:t>
            </a:r>
            <a:endParaRPr lang="it-I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a:t>
            </a:r>
            <a:endParaRPr lang="it-IT" dirty="0"/>
          </a:p>
        </p:txBody>
      </p:sp>
      <p:sp>
        <p:nvSpPr>
          <p:cNvPr id="3" name="Segnaposto contenuto 2"/>
          <p:cNvSpPr>
            <a:spLocks noGrp="1"/>
          </p:cNvSpPr>
          <p:nvPr>
            <p:ph sz="quarter" idx="1"/>
          </p:nvPr>
        </p:nvSpPr>
        <p:spPr>
          <a:xfrm>
            <a:off x="301752" y="1527048"/>
            <a:ext cx="8503920" cy="4710264"/>
          </a:xfrm>
        </p:spPr>
        <p:txBody>
          <a:bodyPr>
            <a:normAutofit lnSpcReduction="10000"/>
          </a:bodyPr>
          <a:lstStyle/>
          <a:p>
            <a:pPr>
              <a:buNone/>
            </a:pPr>
            <a:endParaRPr lang="it-IT" sz="2400" dirty="0" smtClean="0">
              <a:latin typeface="Agency FB" pitchFamily="34" charset="0"/>
            </a:endParaRPr>
          </a:p>
          <a:p>
            <a:r>
              <a:rPr lang="it-IT" sz="2400" dirty="0" smtClean="0">
                <a:latin typeface="Agency FB" pitchFamily="34" charset="0"/>
              </a:rPr>
              <a:t>Progetto datato </a:t>
            </a:r>
            <a:r>
              <a:rPr lang="it-IT" sz="2400" b="1" u="sng" dirty="0" smtClean="0">
                <a:latin typeface="Agency FB" pitchFamily="34" charset="0"/>
              </a:rPr>
              <a:t>23 Marzo 2022</a:t>
            </a:r>
            <a:r>
              <a:rPr lang="it-IT" sz="2400" dirty="0" smtClean="0">
                <a:latin typeface="Agency FB" pitchFamily="34" charset="0"/>
              </a:rPr>
              <a:t> e correttamente terminato il </a:t>
            </a:r>
            <a:r>
              <a:rPr lang="it-IT" sz="2400" b="1" u="sng" dirty="0" smtClean="0">
                <a:latin typeface="Agency FB" pitchFamily="34" charset="0"/>
              </a:rPr>
              <a:t>12 Maggio 2022</a:t>
            </a:r>
            <a:r>
              <a:rPr lang="it-IT" sz="2400" dirty="0" smtClean="0">
                <a:latin typeface="Agency FB" pitchFamily="34" charset="0"/>
              </a:rPr>
              <a:t>.</a:t>
            </a:r>
          </a:p>
          <a:p>
            <a:endParaRPr lang="it-IT" sz="2400" dirty="0" smtClean="0">
              <a:latin typeface="Agency FB" pitchFamily="34" charset="0"/>
            </a:endParaRPr>
          </a:p>
          <a:p>
            <a:r>
              <a:rPr lang="it-IT" sz="2400" dirty="0" smtClean="0">
                <a:latin typeface="Agency FB" pitchFamily="34" charset="0"/>
              </a:rPr>
              <a:t>Progetto correttamente ideato e finalizzato con tutti i suoi tre membri annessi.</a:t>
            </a:r>
          </a:p>
          <a:p>
            <a:endParaRPr lang="it-IT" sz="2400" dirty="0" smtClean="0">
              <a:latin typeface="Agency FB" pitchFamily="34" charset="0"/>
            </a:endParaRPr>
          </a:p>
          <a:p>
            <a:r>
              <a:rPr lang="it-IT" sz="2400" dirty="0" smtClean="0">
                <a:latin typeface="Agency FB" pitchFamily="34" charset="0"/>
              </a:rPr>
              <a:t>Il completamento del progetto, inizialmente, era previsto entro </a:t>
            </a:r>
            <a:r>
              <a:rPr lang="it-IT" sz="2400" b="1" dirty="0" smtClean="0">
                <a:latin typeface="Agency FB" pitchFamily="34" charset="0"/>
              </a:rPr>
              <a:t>1 Mese</a:t>
            </a:r>
            <a:r>
              <a:rPr lang="it-IT" sz="2400" dirty="0" smtClean="0">
                <a:latin typeface="Agency FB" pitchFamily="34" charset="0"/>
              </a:rPr>
              <a:t> dal giorno 1, citato qui sopra.</a:t>
            </a:r>
          </a:p>
          <a:p>
            <a:endParaRPr lang="it-IT" sz="2400" dirty="0" smtClean="0">
              <a:latin typeface="Agency FB" pitchFamily="34" charset="0"/>
            </a:endParaRPr>
          </a:p>
          <a:p>
            <a:r>
              <a:rPr lang="it-IT" sz="2400" dirty="0" smtClean="0">
                <a:latin typeface="Agency FB" pitchFamily="34" charset="0"/>
              </a:rPr>
              <a:t>Giorni complessivi di progetto: 50gg.</a:t>
            </a:r>
          </a:p>
          <a:p>
            <a:endParaRPr lang="it-IT" sz="2400" dirty="0" smtClean="0">
              <a:latin typeface="Agency FB" pitchFamily="34" charset="0"/>
            </a:endParaRPr>
          </a:p>
          <a:p>
            <a:r>
              <a:rPr lang="it-IT" sz="2400" dirty="0" smtClean="0">
                <a:latin typeface="Agency FB" pitchFamily="34" charset="0"/>
              </a:rPr>
              <a:t>Giorni di ritardo rispetto alla previsione ideata: 20gg.</a:t>
            </a:r>
          </a:p>
          <a:p>
            <a:endParaRPr lang="it-IT" sz="2400" dirty="0" smtClean="0">
              <a:latin typeface="Agency FB" pitchFamily="34" charset="0"/>
            </a:endParaRPr>
          </a:p>
          <a:p>
            <a:pPr>
              <a:buNone/>
            </a:pPr>
            <a:endParaRPr lang="it-IT" sz="2400" dirty="0" smtClean="0">
              <a:latin typeface="Agency FB" pitchFamily="34" charset="0"/>
            </a:endParaRPr>
          </a:p>
          <a:p>
            <a:endParaRPr lang="it-IT" sz="2400" dirty="0" smtClean="0">
              <a:latin typeface="Agency FB" pitchFamily="34" charset="0"/>
            </a:endParaRPr>
          </a:p>
          <a:p>
            <a:pPr>
              <a:buNone/>
            </a:pPr>
            <a:endParaRPr lang="it-IT" sz="2400" dirty="0" smtClean="0">
              <a:latin typeface="Agency FB" pitchFamily="34" charset="0"/>
            </a:endParaRPr>
          </a:p>
          <a:p>
            <a:endParaRPr lang="it-IT" sz="2400" dirty="0">
              <a:latin typeface="Agency FB" pitchFamily="34" charset="0"/>
            </a:endParaRPr>
          </a:p>
        </p:txBody>
      </p:sp>
      <p:pic>
        <p:nvPicPr>
          <p:cNvPr id="4" name="Immagine 3" descr="analisi-preliminare-di-un-progetto-web-600x600.png"/>
          <p:cNvPicPr>
            <a:picLocks noChangeAspect="1"/>
          </p:cNvPicPr>
          <p:nvPr/>
        </p:nvPicPr>
        <p:blipFill>
          <a:blip r:embed="rId2" cstate="print"/>
          <a:stretch>
            <a:fillRect/>
          </a:stretch>
        </p:blipFill>
        <p:spPr>
          <a:xfrm>
            <a:off x="6228184" y="4005064"/>
            <a:ext cx="2450522" cy="237626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Difficoltà Riscontrate.</a:t>
            </a:r>
            <a:endParaRPr lang="it-IT" dirty="0"/>
          </a:p>
        </p:txBody>
      </p:sp>
      <p:sp>
        <p:nvSpPr>
          <p:cNvPr id="3" name="Segnaposto contenuto 2"/>
          <p:cNvSpPr>
            <a:spLocks noGrp="1"/>
          </p:cNvSpPr>
          <p:nvPr>
            <p:ph sz="quarter" idx="1"/>
          </p:nvPr>
        </p:nvSpPr>
        <p:spPr/>
        <p:txBody>
          <a:bodyPr>
            <a:normAutofit/>
          </a:bodyPr>
          <a:lstStyle/>
          <a:p>
            <a:r>
              <a:rPr lang="it-IT" sz="2400" dirty="0" smtClean="0">
                <a:latin typeface="Agency FB" pitchFamily="34" charset="0"/>
              </a:rPr>
              <a:t>Creazione e ideazione di un’</a:t>
            </a:r>
            <a:r>
              <a:rPr lang="it-IT" sz="2400" b="1" dirty="0" smtClean="0">
                <a:latin typeface="Agency FB" pitchFamily="34" charset="0"/>
              </a:rPr>
              <a:t>interfaccia funzionale </a:t>
            </a:r>
            <a:r>
              <a:rPr lang="it-IT" sz="2400" dirty="0" smtClean="0">
                <a:latin typeface="Agency FB" pitchFamily="34" charset="0"/>
              </a:rPr>
              <a:t>e facilmente intuibile dall’Utente, bottoni ed eventuali altri oggetti interagibili dall’utente.</a:t>
            </a:r>
          </a:p>
          <a:p>
            <a:endParaRPr lang="it-IT" sz="2400" dirty="0" smtClean="0">
              <a:latin typeface="Agency FB" pitchFamily="34" charset="0"/>
            </a:endParaRPr>
          </a:p>
          <a:p>
            <a:r>
              <a:rPr lang="it-IT" sz="2400" dirty="0" smtClean="0">
                <a:latin typeface="Agency FB" pitchFamily="34" charset="0"/>
              </a:rPr>
              <a:t>Possibilità di importare </a:t>
            </a:r>
            <a:r>
              <a:rPr lang="it-IT" sz="2400" b="1" dirty="0" smtClean="0">
                <a:latin typeface="Agency FB" pitchFamily="34" charset="0"/>
              </a:rPr>
              <a:t>chiavi pubbliche</a:t>
            </a:r>
            <a:r>
              <a:rPr lang="it-IT" sz="2400" dirty="0" smtClean="0">
                <a:latin typeface="Agency FB" pitchFamily="34" charset="0"/>
              </a:rPr>
              <a:t>, a preferenza dell’Utente.</a:t>
            </a:r>
          </a:p>
          <a:p>
            <a:endParaRPr lang="it-IT" sz="2400" dirty="0" smtClean="0">
              <a:latin typeface="Agency FB" pitchFamily="34" charset="0"/>
            </a:endParaRPr>
          </a:p>
          <a:p>
            <a:r>
              <a:rPr lang="it-IT" sz="2400" dirty="0" smtClean="0">
                <a:latin typeface="Agency FB" pitchFamily="34" charset="0"/>
              </a:rPr>
              <a:t>Verifica di un file “X”, tramite chiavi pubbliche importate, e annessa verifica della </a:t>
            </a:r>
            <a:r>
              <a:rPr lang="it-IT" sz="2400" b="1" dirty="0" smtClean="0">
                <a:latin typeface="Agency FB" pitchFamily="34" charset="0"/>
              </a:rPr>
              <a:t>Firma Digitale PGP</a:t>
            </a:r>
            <a:r>
              <a:rPr lang="it-IT" sz="2400" dirty="0" smtClean="0">
                <a:latin typeface="Agency FB" pitchFamily="34" charset="0"/>
              </a:rPr>
              <a:t>.</a:t>
            </a:r>
          </a:p>
          <a:p>
            <a:pPr>
              <a:buNone/>
            </a:pPr>
            <a:endParaRPr lang="it-IT" sz="2400" dirty="0" smtClean="0">
              <a:latin typeface="Agency FB" pitchFamily="34" charset="0"/>
            </a:endParaRPr>
          </a:p>
          <a:p>
            <a:pPr>
              <a:buNone/>
            </a:pPr>
            <a:endParaRPr lang="it-IT" sz="2400" dirty="0">
              <a:latin typeface="Agency FB" pitchFamily="34" charset="0"/>
            </a:endParaRPr>
          </a:p>
        </p:txBody>
      </p:sp>
      <p:pic>
        <p:nvPicPr>
          <p:cNvPr id="4" name="Immagine 3" descr="1_mM1oYOrMl7fOheP4GUEQoA.png"/>
          <p:cNvPicPr>
            <a:picLocks noChangeAspect="1"/>
          </p:cNvPicPr>
          <p:nvPr/>
        </p:nvPicPr>
        <p:blipFill>
          <a:blip r:embed="rId2" cstate="print"/>
          <a:stretch>
            <a:fillRect/>
          </a:stretch>
        </p:blipFill>
        <p:spPr>
          <a:xfrm>
            <a:off x="683568" y="4653136"/>
            <a:ext cx="3325949" cy="153909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Immagine 4" descr="Rockwell-Panel.jpg"/>
          <p:cNvPicPr>
            <a:picLocks noChangeAspect="1"/>
          </p:cNvPicPr>
          <p:nvPr/>
        </p:nvPicPr>
        <p:blipFill>
          <a:blip r:embed="rId3" cstate="print"/>
          <a:stretch>
            <a:fillRect/>
          </a:stretch>
        </p:blipFill>
        <p:spPr>
          <a:xfrm>
            <a:off x="5220072" y="4653136"/>
            <a:ext cx="3096344" cy="15040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Immagine 5" descr="aiuti_imprese_in_difficolt-removebg-preview.png"/>
          <p:cNvPicPr>
            <a:picLocks noChangeAspect="1"/>
          </p:cNvPicPr>
          <p:nvPr/>
        </p:nvPicPr>
        <p:blipFill>
          <a:blip r:embed="rId4" cstate="print"/>
          <a:stretch>
            <a:fillRect/>
          </a:stretch>
        </p:blipFill>
        <p:spPr>
          <a:xfrm>
            <a:off x="7148811" y="1988840"/>
            <a:ext cx="1995189" cy="149820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Risoluzione: Difficoltà Riscontrate.</a:t>
            </a:r>
            <a:endParaRPr lang="it-IT" dirty="0"/>
          </a:p>
        </p:txBody>
      </p:sp>
      <p:sp>
        <p:nvSpPr>
          <p:cNvPr id="3" name="Segnaposto contenuto 2"/>
          <p:cNvSpPr>
            <a:spLocks noGrp="1"/>
          </p:cNvSpPr>
          <p:nvPr>
            <p:ph sz="quarter" idx="1"/>
          </p:nvPr>
        </p:nvSpPr>
        <p:spPr>
          <a:xfrm>
            <a:off x="301752" y="1527048"/>
            <a:ext cx="8503920" cy="4854280"/>
          </a:xfrm>
        </p:spPr>
        <p:txBody>
          <a:bodyPr>
            <a:normAutofit/>
          </a:bodyPr>
          <a:lstStyle/>
          <a:p>
            <a:pPr>
              <a:buNone/>
            </a:pPr>
            <a:r>
              <a:rPr lang="it-IT" dirty="0" smtClean="0">
                <a:latin typeface="Agency FB" pitchFamily="34" charset="0"/>
              </a:rPr>
              <a:t>Capitolo 1.  </a:t>
            </a:r>
            <a:r>
              <a:rPr lang="it-IT" u="sng" dirty="0" smtClean="0">
                <a:latin typeface="Agency FB" pitchFamily="34" charset="0"/>
              </a:rPr>
              <a:t>Interfaccia Funzionale</a:t>
            </a:r>
          </a:p>
          <a:p>
            <a:pPr>
              <a:buNone/>
            </a:pPr>
            <a:endParaRPr lang="it-IT" u="sng" dirty="0" smtClean="0"/>
          </a:p>
          <a:p>
            <a:pPr>
              <a:buNone/>
            </a:pPr>
            <a:r>
              <a:rPr lang="it-IT" sz="2000" dirty="0" smtClean="0">
                <a:latin typeface="Agency FB" pitchFamily="34" charset="0"/>
              </a:rPr>
              <a:t>Per fronteggiare a questa tematica abbiamo cercato elementi che potessero rendere più pulita l’interfaccia agli occhi degli utenti, Si parla di bottoni con parole chiave e label molto semplici con poco testo.</a:t>
            </a:r>
          </a:p>
          <a:p>
            <a:pPr>
              <a:buNone/>
            </a:pPr>
            <a:endParaRPr lang="it-IT" sz="2000" dirty="0" smtClean="0">
              <a:latin typeface="Agency FB" pitchFamily="34" charset="0"/>
            </a:endParaRPr>
          </a:p>
          <a:p>
            <a:pPr>
              <a:buNone/>
            </a:pPr>
            <a:r>
              <a:rPr lang="it-IT" sz="2000" dirty="0" smtClean="0">
                <a:latin typeface="Agency FB" pitchFamily="34" charset="0"/>
              </a:rPr>
              <a:t>Stesso ragionamento per far fronte ai risultati che l’utente potesse ricevere, riuscita o fallimento della verifica del file per mano di diversi fattori.</a:t>
            </a:r>
          </a:p>
          <a:p>
            <a:pPr>
              <a:buNone/>
            </a:pPr>
            <a:endParaRPr lang="it-IT" sz="2000" dirty="0" smtClean="0">
              <a:latin typeface="Agency FB" pitchFamily="34" charset="0"/>
            </a:endParaRPr>
          </a:p>
          <a:p>
            <a:pPr>
              <a:buNone/>
            </a:pPr>
            <a:r>
              <a:rPr lang="it-IT" sz="2000" dirty="0" smtClean="0">
                <a:latin typeface="Agency FB" pitchFamily="34" charset="0"/>
              </a:rPr>
              <a:t>L’utente viene guidato da sinistra verso destra con un angolo dedicato al “promemoria o diario” dove può accorgersi dei risultati della verifica effettuata. In caso di errori, l’utente viene guidato per, eventualmente, correggersi.</a:t>
            </a:r>
          </a:p>
          <a:p>
            <a:pPr>
              <a:buNone/>
            </a:pPr>
            <a:endParaRPr lang="it-IT" u="sng" dirty="0" smtClean="0"/>
          </a:p>
          <a:p>
            <a:pPr>
              <a:buNone/>
            </a:pPr>
            <a:endParaRPr lang="it-IT" u="sng" dirty="0" smtClean="0"/>
          </a:p>
        </p:txBody>
      </p:sp>
      <p:pic>
        <p:nvPicPr>
          <p:cNvPr id="4" name="Immagine 3" descr="interfaccia-300x115-removebg-preview.png"/>
          <p:cNvPicPr>
            <a:picLocks noChangeAspect="1"/>
          </p:cNvPicPr>
          <p:nvPr/>
        </p:nvPicPr>
        <p:blipFill>
          <a:blip r:embed="rId2" cstate="print"/>
          <a:stretch>
            <a:fillRect/>
          </a:stretch>
        </p:blipFill>
        <p:spPr>
          <a:xfrm>
            <a:off x="5004048" y="1412776"/>
            <a:ext cx="3240360" cy="1128114"/>
          </a:xfrm>
          <a:prstGeom prst="rect">
            <a:avLst/>
          </a:prstGeom>
        </p:spPr>
      </p:pic>
      <p:sp>
        <p:nvSpPr>
          <p:cNvPr id="5" name="CasellaDiTesto 4"/>
          <p:cNvSpPr txBox="1"/>
          <p:nvPr/>
        </p:nvSpPr>
        <p:spPr>
          <a:xfrm>
            <a:off x="5652120" y="1412776"/>
            <a:ext cx="1440160" cy="338554"/>
          </a:xfrm>
          <a:prstGeom prst="rect">
            <a:avLst/>
          </a:prstGeom>
          <a:noFill/>
        </p:spPr>
        <p:txBody>
          <a:bodyPr wrap="square" rtlCol="0">
            <a:spAutoFit/>
          </a:bodyPr>
          <a:lstStyle/>
          <a:p>
            <a:r>
              <a:rPr lang="it-IT" sz="1600" dirty="0" smtClean="0">
                <a:solidFill>
                  <a:srgbClr val="FF0000"/>
                </a:solidFill>
                <a:latin typeface="Agency FB" pitchFamily="34" charset="0"/>
              </a:rPr>
              <a:t>strumento</a:t>
            </a:r>
            <a:endParaRPr lang="it-IT" dirty="0">
              <a:solidFill>
                <a:srgbClr val="FF0000"/>
              </a:solidFill>
              <a:latin typeface="Agency FB"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Risoluzione: Difficoltà Riscontrate.</a:t>
            </a:r>
            <a:endParaRPr lang="it-IT" dirty="0"/>
          </a:p>
        </p:txBody>
      </p:sp>
      <p:sp>
        <p:nvSpPr>
          <p:cNvPr id="3" name="Segnaposto contenuto 2"/>
          <p:cNvSpPr>
            <a:spLocks noGrp="1"/>
          </p:cNvSpPr>
          <p:nvPr>
            <p:ph sz="quarter" idx="1"/>
          </p:nvPr>
        </p:nvSpPr>
        <p:spPr/>
        <p:txBody>
          <a:bodyPr/>
          <a:lstStyle/>
          <a:p>
            <a:pPr>
              <a:buNone/>
            </a:pPr>
            <a:r>
              <a:rPr lang="it-IT" dirty="0" smtClean="0">
                <a:latin typeface="Agency FB" pitchFamily="34" charset="0"/>
              </a:rPr>
              <a:t>Capitolo 2.  </a:t>
            </a:r>
            <a:r>
              <a:rPr lang="it-IT" u="sng" dirty="0" smtClean="0">
                <a:latin typeface="Agency FB" pitchFamily="34" charset="0"/>
              </a:rPr>
              <a:t>Chiavi Pubbliche</a:t>
            </a:r>
          </a:p>
          <a:p>
            <a:pPr>
              <a:buNone/>
            </a:pPr>
            <a:endParaRPr lang="it-IT" u="sng" dirty="0" smtClean="0">
              <a:latin typeface="Agency FB" pitchFamily="34" charset="0"/>
            </a:endParaRPr>
          </a:p>
          <a:p>
            <a:pPr>
              <a:buNone/>
            </a:pPr>
            <a:r>
              <a:rPr lang="it-IT" sz="2000" dirty="0" smtClean="0">
                <a:latin typeface="Agency FB" pitchFamily="34" charset="0"/>
              </a:rPr>
              <a:t>Passando alle chiavi pubbliche, per importarle nel programma in esecuzione abbiamo utilizzato dei processi, i quali venivano automaticamente lanciati al click di un bottone, direttamente dall’ambiente di sviluppo.</a:t>
            </a:r>
          </a:p>
          <a:p>
            <a:pPr>
              <a:buNone/>
            </a:pPr>
            <a:endParaRPr lang="it-IT" sz="2000" dirty="0" smtClean="0">
              <a:latin typeface="Agency FB" pitchFamily="34" charset="0"/>
            </a:endParaRPr>
          </a:p>
          <a:p>
            <a:pPr>
              <a:buNone/>
            </a:pPr>
            <a:r>
              <a:rPr lang="it-IT" sz="2000" dirty="0" smtClean="0">
                <a:latin typeface="Agency FB" pitchFamily="34" charset="0"/>
              </a:rPr>
              <a:t>Le chiavi inoltre, una volta inseriti e importati correttamente vengono salvate nell’applicazione </a:t>
            </a:r>
            <a:r>
              <a:rPr lang="it-IT" sz="2000" u="sng" dirty="0" smtClean="0">
                <a:latin typeface="Agency FB" pitchFamily="34" charset="0"/>
              </a:rPr>
              <a:t>Kleopatra</a:t>
            </a:r>
            <a:r>
              <a:rPr lang="it-IT" sz="2000" dirty="0" smtClean="0">
                <a:latin typeface="Agency FB" pitchFamily="34" charset="0"/>
              </a:rPr>
              <a:t>, qual’ora quest’ultima fosse installata sul dispositivo dell’utente.</a:t>
            </a:r>
          </a:p>
          <a:p>
            <a:pPr>
              <a:buNone/>
            </a:pPr>
            <a:endParaRPr lang="it-IT" u="sng" dirty="0" smtClean="0">
              <a:latin typeface="Agency FB" pitchFamily="34" charset="0"/>
            </a:endParaRPr>
          </a:p>
        </p:txBody>
      </p:sp>
      <p:pic>
        <p:nvPicPr>
          <p:cNvPr id="4" name="Immagine 3" descr="private-public-ssh-key-1200x538-removebg-preview.png"/>
          <p:cNvPicPr>
            <a:picLocks noChangeAspect="1"/>
          </p:cNvPicPr>
          <p:nvPr/>
        </p:nvPicPr>
        <p:blipFill>
          <a:blip r:embed="rId2" cstate="print"/>
          <a:stretch>
            <a:fillRect/>
          </a:stretch>
        </p:blipFill>
        <p:spPr>
          <a:xfrm>
            <a:off x="1619672" y="4117642"/>
            <a:ext cx="6120680" cy="27403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Risoluzione: Difficoltà Riscontrate.</a:t>
            </a:r>
            <a:endParaRPr lang="it-IT" dirty="0"/>
          </a:p>
        </p:txBody>
      </p:sp>
      <p:sp>
        <p:nvSpPr>
          <p:cNvPr id="3" name="Segnaposto contenuto 2"/>
          <p:cNvSpPr>
            <a:spLocks noGrp="1"/>
          </p:cNvSpPr>
          <p:nvPr>
            <p:ph sz="quarter" idx="1"/>
          </p:nvPr>
        </p:nvSpPr>
        <p:spPr/>
        <p:txBody>
          <a:bodyPr/>
          <a:lstStyle/>
          <a:p>
            <a:pPr>
              <a:buNone/>
            </a:pPr>
            <a:r>
              <a:rPr lang="it-IT" sz="2800" dirty="0" smtClean="0">
                <a:latin typeface="Agency FB" pitchFamily="34" charset="0"/>
              </a:rPr>
              <a:t>Capitolo 3.  </a:t>
            </a:r>
            <a:r>
              <a:rPr lang="it-IT" sz="2800" u="sng" dirty="0" smtClean="0">
                <a:latin typeface="Agency FB" pitchFamily="34" charset="0"/>
              </a:rPr>
              <a:t>Firma </a:t>
            </a:r>
            <a:r>
              <a:rPr lang="it-IT" u="sng" dirty="0" smtClean="0">
                <a:latin typeface="Agency FB" pitchFamily="34" charset="0"/>
              </a:rPr>
              <a:t>Digitale</a:t>
            </a:r>
            <a:r>
              <a:rPr lang="it-IT" sz="2800" u="sng" dirty="0" smtClean="0">
                <a:latin typeface="Agency FB" pitchFamily="34" charset="0"/>
              </a:rPr>
              <a:t> PGP</a:t>
            </a:r>
          </a:p>
          <a:p>
            <a:pPr>
              <a:buNone/>
            </a:pPr>
            <a:endParaRPr lang="it-IT" sz="2800" u="sng" dirty="0" smtClean="0">
              <a:latin typeface="Agency FB" pitchFamily="34" charset="0"/>
            </a:endParaRPr>
          </a:p>
          <a:p>
            <a:pPr>
              <a:buNone/>
            </a:pPr>
            <a:r>
              <a:rPr lang="it-IT" sz="2000" dirty="0" smtClean="0">
                <a:latin typeface="Agency FB" pitchFamily="34" charset="0"/>
              </a:rPr>
              <a:t>La firma digitale PGP è indubbiamente l’ostacolo che ha reso l’esperienza di laboratorio molto difficoltosa. Si tratta della verifica della firma digitale lasciata dal Creatore del file in questione, verificabile solo tramite lettura della chiave pubblica PGP. </a:t>
            </a:r>
          </a:p>
          <a:p>
            <a:pPr>
              <a:buNone/>
            </a:pPr>
            <a:endParaRPr lang="it-IT" sz="2000" dirty="0" smtClean="0">
              <a:latin typeface="Agency FB" pitchFamily="34" charset="0"/>
            </a:endParaRPr>
          </a:p>
          <a:p>
            <a:pPr>
              <a:buNone/>
            </a:pPr>
            <a:r>
              <a:rPr lang="it-IT" sz="2000" dirty="0" smtClean="0">
                <a:latin typeface="Agency FB" pitchFamily="34" charset="0"/>
              </a:rPr>
              <a:t>Abbiamo risolto il problema sempre tramite processi lanciati dall’ambiente di sviluppo tramite bottone apposito. Processi che questa volta sono visibili proprio dall’utente, e devono essere chiusi proprio da esso.</a:t>
            </a:r>
          </a:p>
          <a:p>
            <a:pPr>
              <a:buNone/>
            </a:pPr>
            <a:endParaRPr lang="it-IT" sz="2000" dirty="0" smtClean="0">
              <a:latin typeface="Agency FB" pitchFamily="34" charset="0"/>
            </a:endParaRPr>
          </a:p>
          <a:p>
            <a:pPr>
              <a:buNone/>
            </a:pPr>
            <a:r>
              <a:rPr lang="it-IT" sz="2000" dirty="0" smtClean="0">
                <a:latin typeface="Agency FB" pitchFamily="34" charset="0"/>
              </a:rPr>
              <a:t>In conclusione per la verifica finale del file, l’utente dovrà confermare o smentire la data della firma da parte del produttore del file verificato.</a:t>
            </a:r>
          </a:p>
          <a:p>
            <a:pPr>
              <a:buNone/>
            </a:pPr>
            <a:endParaRPr lang="it-IT" u="sng" dirty="0" smtClean="0"/>
          </a:p>
          <a:p>
            <a:pPr>
              <a:buNone/>
            </a:pPr>
            <a:endParaRPr lang="it-IT" u="sng" dirty="0" smtClean="0"/>
          </a:p>
        </p:txBody>
      </p:sp>
      <p:pic>
        <p:nvPicPr>
          <p:cNvPr id="4" name="Immagine 3" descr="firma-elettronica.jpg"/>
          <p:cNvPicPr>
            <a:picLocks noChangeAspect="1"/>
          </p:cNvPicPr>
          <p:nvPr/>
        </p:nvPicPr>
        <p:blipFill>
          <a:blip r:embed="rId2" cstate="print"/>
          <a:stretch>
            <a:fillRect/>
          </a:stretch>
        </p:blipFill>
        <p:spPr>
          <a:xfrm>
            <a:off x="6084168" y="1484784"/>
            <a:ext cx="1800200" cy="9176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Fine.</a:t>
            </a:r>
            <a:endParaRPr lang="it-IT" dirty="0"/>
          </a:p>
        </p:txBody>
      </p:sp>
      <p:sp>
        <p:nvSpPr>
          <p:cNvPr id="7" name="Segnaposto contenuto 6"/>
          <p:cNvSpPr>
            <a:spLocks noGrp="1"/>
          </p:cNvSpPr>
          <p:nvPr>
            <p:ph sz="quarter" idx="1"/>
          </p:nvPr>
        </p:nvSpPr>
        <p:spPr/>
        <p:txBody>
          <a:bodyPr>
            <a:normAutofit fontScale="92500" lnSpcReduction="20000"/>
          </a:bodyPr>
          <a:lstStyle/>
          <a:p>
            <a:pPr algn="ctr">
              <a:buNone/>
            </a:pPr>
            <a:endParaRPr lang="it-IT" dirty="0" smtClean="0">
              <a:latin typeface="Agency FB" pitchFamily="34" charset="0"/>
            </a:endParaRPr>
          </a:p>
          <a:p>
            <a:pPr algn="ctr">
              <a:buNone/>
            </a:pPr>
            <a:endParaRPr lang="it-IT" dirty="0" smtClean="0">
              <a:latin typeface="Agency FB" pitchFamily="34" charset="0"/>
            </a:endParaRPr>
          </a:p>
          <a:p>
            <a:pPr algn="ctr">
              <a:buNone/>
            </a:pPr>
            <a:r>
              <a:rPr lang="it-IT" dirty="0" smtClean="0">
                <a:latin typeface="Agency FB" pitchFamily="34" charset="0"/>
              </a:rPr>
              <a:t>Ringraziamo per la revisione di tale diapositive.</a:t>
            </a:r>
          </a:p>
          <a:p>
            <a:pPr>
              <a:buNone/>
            </a:pPr>
            <a:endParaRPr lang="it-IT" dirty="0" smtClean="0"/>
          </a:p>
          <a:p>
            <a:pPr>
              <a:buNone/>
            </a:pPr>
            <a:endParaRPr lang="it-IT" dirty="0" smtClean="0"/>
          </a:p>
          <a:p>
            <a:pPr>
              <a:buNone/>
            </a:pPr>
            <a:endParaRPr lang="it-IT" dirty="0" smtClean="0"/>
          </a:p>
          <a:p>
            <a:pPr>
              <a:buNone/>
            </a:pPr>
            <a:endParaRPr lang="it-IT" dirty="0" smtClean="0"/>
          </a:p>
          <a:p>
            <a:pPr>
              <a:buNone/>
            </a:pPr>
            <a:endParaRPr lang="it-IT" dirty="0" smtClean="0"/>
          </a:p>
          <a:p>
            <a:pPr>
              <a:buNone/>
            </a:pPr>
            <a:endParaRPr lang="it-IT" dirty="0" smtClean="0"/>
          </a:p>
          <a:p>
            <a:pPr>
              <a:buNone/>
            </a:pPr>
            <a:r>
              <a:rPr lang="it-IT" sz="2000" dirty="0" smtClean="0">
                <a:latin typeface="Agency FB" pitchFamily="34" charset="0"/>
              </a:rPr>
              <a:t>Matteo Decisi, Andrea Franco, Marco De Filippis</a:t>
            </a:r>
            <a:br>
              <a:rPr lang="it-IT" sz="2000" dirty="0" smtClean="0">
                <a:latin typeface="Agency FB" pitchFamily="34" charset="0"/>
              </a:rPr>
            </a:br>
            <a:endParaRPr lang="it-IT" sz="2000" dirty="0" smtClean="0">
              <a:latin typeface="Agency FB" pitchFamily="34" charset="0"/>
            </a:endParaRPr>
          </a:p>
          <a:p>
            <a:pPr>
              <a:buNone/>
            </a:pPr>
            <a:r>
              <a:rPr lang="it-IT" sz="2000" dirty="0" smtClean="0">
                <a:latin typeface="Agency FB" pitchFamily="34" charset="0"/>
              </a:rPr>
              <a:t>Vi augurano una buona continuazione!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ttà">
  <a:themeElements>
    <a:clrScheme name="Città">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ttà">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ttà">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69</TotalTime>
  <Words>443</Words>
  <Application>Microsoft Office PowerPoint</Application>
  <PresentationFormat>Presentazione su schermo (4:3)</PresentationFormat>
  <Paragraphs>66</Paragraphs>
  <Slides>7</Slides>
  <Notes>0</Notes>
  <HiddenSlides>0</HiddenSlides>
  <MMClips>0</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Città</vt:lpstr>
      <vt:lpstr>Progetto Valida Download</vt:lpstr>
      <vt:lpstr>Analisi.</vt:lpstr>
      <vt:lpstr>Difficoltà Riscontrate.</vt:lpstr>
      <vt:lpstr>Risoluzione: Difficoltà Riscontrate.</vt:lpstr>
      <vt:lpstr>Risoluzione: Difficoltà Riscontrate.</vt:lpstr>
      <vt:lpstr>Risoluzione: Difficoltà Riscontrate.</vt:lpstr>
      <vt:lpstr>Fine.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Valida Download</dc:title>
  <dc:creator>Utente</dc:creator>
  <cp:lastModifiedBy>Utente</cp:lastModifiedBy>
  <cp:revision>9</cp:revision>
  <dcterms:created xsi:type="dcterms:W3CDTF">2022-05-18T10:42:45Z</dcterms:created>
  <dcterms:modified xsi:type="dcterms:W3CDTF">2022-05-19T10:20:46Z</dcterms:modified>
</cp:coreProperties>
</file>