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002D66-2597-413D-9232-F9EF2931FB20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A9C4DD-EE3C-4217-B2C0-47D59AA3A209}" type="slidenum">
              <a:t>‹N›</a:t>
            </a:fld>
            <a:endParaRPr lang="de-DE" dirty="0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A48B1C-33D5-4A25-AD3C-0D9D51C728EF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8A9DD2-2A2E-4ED9-BF11-03E1EA7BB4D1}" type="slidenum"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757652-EE6B-4DFA-BA1F-0A3BA0596C92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7F3B2-FC13-49D8-9C54-627360B8D937}" type="slidenum"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88C1FA-E154-4F71-AA8C-FAAB5B13214F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9E0C23-BAF7-4707-86D2-226DEF293D9D}" type="slidenum">
              <a:t>‹N›</a:t>
            </a:fld>
            <a:endParaRPr lang="de-DE" dirty="0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F397E6-6D16-40E6-8E83-38BA17B2124E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BDE2E1-C135-4CC4-8194-9255ECA3A08C}" type="slidenum"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3889A9-364F-461E-8A62-A3805B809AD6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B32AAD-87A4-4A04-BDBC-78D7E5688789}" type="slidenum"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1D641C-486E-4AE5-A032-6EEDC98675D0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8" name="Segnaposto piè di pa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9" name="Segnaposto numero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9D0BC6-6CC2-4B66-A728-A0273DAD4DC1}" type="slidenum"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008AE2-CA24-4251-A9D5-CB2DBB86AA10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B74DF4-940A-45A7-840F-38B163899161}" type="slidenum"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C8C084-5496-481E-B9C4-D8430DE9CCC8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3" name="Segnaposto piè di pa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4" name="Segnaposto numero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FE139F-56B0-4E02-B196-90C3B5B03D3E}" type="slidenum"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1BF4FB-2C42-40E8-90FC-9325A3D61330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DC9C07-3207-4A35-8ED2-0154673FC190}" type="slidenum"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de-DE" sz="3200"/>
            </a:lvl1pPr>
          </a:lstStyle>
          <a:p>
            <a:pPr lvl="0"/>
            <a:endParaRPr lang="de-DE" dirty="0"/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C5FAED-5361-4D40-A484-4A0C7E78B9A3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C37018-B72B-4CA3-BBF8-4EE8B678EF49}" type="slidenum"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B65BC3E-438C-4D93-BC64-C95ECD83764F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EAD3ABA-ABFF-457D-A270-C0FA281BA6F3}" type="slidenum">
              <a:t>‹N›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it-IT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it-IT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Move="1" noResize="1"/>
          </p:cNvSpPr>
          <p:nvPr/>
        </p:nvSpPr>
        <p:spPr>
          <a:xfrm flipV="1">
            <a:off x="0" y="0"/>
            <a:ext cx="12191996" cy="4006845"/>
          </a:xfrm>
          <a:prstGeom prst="rect">
            <a:avLst/>
          </a:prstGeom>
          <a:solidFill>
            <a:srgbClr val="4472C4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olo 1"/>
          <p:cNvSpPr txBox="1">
            <a:spLocks noGrp="1"/>
          </p:cNvSpPr>
          <p:nvPr>
            <p:ph type="ctrTitle"/>
          </p:nvPr>
        </p:nvSpPr>
        <p:spPr>
          <a:xfrm>
            <a:off x="838203" y="728328"/>
            <a:ext cx="10515600" cy="2659953"/>
          </a:xfrm>
        </p:spPr>
        <p:txBody>
          <a:bodyPr/>
          <a:lstStyle/>
          <a:p>
            <a:pPr lvl="0"/>
            <a:r>
              <a:rPr lang="it-IT" sz="7400" dirty="0">
                <a:solidFill>
                  <a:srgbClr val="FFFFFF"/>
                </a:solidFill>
                <a:latin typeface="Arial"/>
                <a:cs typeface="Calibri Light"/>
              </a:rPr>
              <a:t>i</a:t>
            </a:r>
            <a:r>
              <a:rPr lang="it-IT" sz="7400" dirty="0" smtClean="0">
                <a:solidFill>
                  <a:srgbClr val="FFFFFF"/>
                </a:solidFill>
                <a:latin typeface="Arial"/>
                <a:cs typeface="Calibri Light"/>
              </a:rPr>
              <a:t>Nutellary™</a:t>
            </a:r>
            <a:r>
              <a:rPr lang="de-DE" sz="7400" dirty="0" smtClean="0">
                <a:solidFill>
                  <a:srgbClr val="FFFFFF"/>
                </a:solidFill>
                <a:latin typeface="Arial"/>
                <a:cs typeface="Calibri Light"/>
              </a:rPr>
              <a:t> </a:t>
            </a:r>
            <a:r>
              <a:rPr lang="de-DE" sz="7400" dirty="0">
                <a:solidFill>
                  <a:srgbClr val="FFFFFF"/>
                </a:solidFill>
                <a:latin typeface="Arial"/>
                <a:cs typeface="Calibri Light"/>
              </a:rPr>
              <a:t>resoconto progetto valida-download</a:t>
            </a:r>
            <a:endParaRPr lang="de-DE" sz="7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Sottotitolo 2"/>
          <p:cNvSpPr txBox="1">
            <a:spLocks noGrp="1"/>
          </p:cNvSpPr>
          <p:nvPr>
            <p:ph type="subTitle" idx="1"/>
          </p:nvPr>
        </p:nvSpPr>
        <p:spPr>
          <a:xfrm>
            <a:off x="838203" y="4368802"/>
            <a:ext cx="10515600" cy="1390646"/>
          </a:xfrm>
        </p:spPr>
        <p:txBody>
          <a:bodyPr/>
          <a:lstStyle/>
          <a:p>
            <a:pPr lvl="0"/>
            <a:r>
              <a:rPr lang="de-DE" sz="3200" dirty="0">
                <a:latin typeface="Consolas"/>
                <a:cs typeface="Calibri"/>
              </a:rPr>
              <a:t>Andreotti Eric (autore presentazione), Gioele Tisi (creatore del codice), Gabriele Tocchio (addetto all'interfaccia).</a:t>
            </a:r>
            <a:endParaRPr lang="de-DE" sz="3200" dirty="0">
              <a:latin typeface="Consola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Move="1" noResize="1"/>
          </p:cNvSpPr>
          <p:nvPr/>
        </p:nvSpPr>
        <p:spPr>
          <a:xfrm>
            <a:off x="-10003" y="0"/>
            <a:ext cx="4069939" cy="6858000"/>
          </a:xfrm>
          <a:prstGeom prst="rect">
            <a:avLst/>
          </a:prstGeom>
          <a:solidFill>
            <a:srgbClr val="4472C4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olo 1"/>
          <p:cNvSpPr txBox="1">
            <a:spLocks noGrp="1"/>
          </p:cNvSpPr>
          <p:nvPr>
            <p:ph type="title"/>
          </p:nvPr>
        </p:nvSpPr>
        <p:spPr>
          <a:xfrm>
            <a:off x="71963" y="640080"/>
            <a:ext cx="3982248" cy="5613236"/>
          </a:xfrm>
        </p:spPr>
        <p:txBody>
          <a:bodyPr/>
          <a:lstStyle/>
          <a:p>
            <a:pPr lvl="0"/>
            <a:r>
              <a:rPr lang="it-IT" dirty="0">
                <a:solidFill>
                  <a:srgbClr val="FFFFFF"/>
                </a:solidFill>
                <a:latin typeface="Arial"/>
                <a:cs typeface="Calibri Light"/>
              </a:rPr>
              <a:t>1) PUNTI </a:t>
            </a:r>
            <a:r>
              <a:rPr lang="it-IT" b="1" dirty="0">
                <a:solidFill>
                  <a:srgbClr val="FFFFFF"/>
                </a:solidFill>
                <a:latin typeface="Arial"/>
                <a:cs typeface="Calibri Light"/>
              </a:rPr>
              <a:t>SODDISFATTI</a:t>
            </a:r>
          </a:p>
        </p:txBody>
      </p:sp>
      <p:sp>
        <p:nvSpPr>
          <p:cNvPr id="4" name="Segnaposto contenuto 2"/>
          <p:cNvSpPr txBox="1">
            <a:spLocks noGrp="1"/>
          </p:cNvSpPr>
          <p:nvPr>
            <p:ph idx="1"/>
          </p:nvPr>
        </p:nvSpPr>
        <p:spPr>
          <a:xfrm>
            <a:off x="4671239" y="716286"/>
            <a:ext cx="6848718" cy="2484882"/>
          </a:xfrm>
        </p:spPr>
        <p:txBody>
          <a:bodyPr anchor="ctr"/>
          <a:lstStyle/>
          <a:p>
            <a:pPr lvl="0"/>
            <a:r>
              <a:rPr lang="it-IT" sz="2400" dirty="0">
                <a:latin typeface="Consolas"/>
                <a:cs typeface="Calibri"/>
              </a:rPr>
              <a:t>L'</a:t>
            </a:r>
            <a:r>
              <a:rPr lang="it-IT" sz="2400" b="1" dirty="0">
                <a:latin typeface="Consolas"/>
                <a:cs typeface="Calibri"/>
              </a:rPr>
              <a:t>applicazione</a:t>
            </a:r>
            <a:r>
              <a:rPr lang="it-IT" sz="2400" dirty="0">
                <a:latin typeface="Consolas"/>
                <a:cs typeface="Calibri"/>
              </a:rPr>
              <a:t> esegue correttamente la conversione del file iso, scelto dall'</a:t>
            </a:r>
            <a:r>
              <a:rPr lang="it-IT" sz="2400" b="1" dirty="0">
                <a:latin typeface="Consolas"/>
                <a:cs typeface="Calibri"/>
              </a:rPr>
              <a:t>utente</a:t>
            </a:r>
            <a:r>
              <a:rPr lang="it-IT" sz="2400" dirty="0">
                <a:latin typeface="Consolas"/>
                <a:cs typeface="Calibri"/>
              </a:rPr>
              <a:t> tramite un </a:t>
            </a:r>
            <a:r>
              <a:rPr lang="it-IT" sz="2400" b="1" dirty="0">
                <a:latin typeface="Consolas"/>
                <a:cs typeface="Calibri"/>
              </a:rPr>
              <a:t>OpenFileDialog</a:t>
            </a:r>
            <a:r>
              <a:rPr lang="it-IT" sz="2400" dirty="0">
                <a:latin typeface="Consolas"/>
                <a:cs typeface="Calibri"/>
              </a:rPr>
              <a:t>, e all'importazione del file .asc della </a:t>
            </a:r>
            <a:r>
              <a:rPr lang="it-IT" sz="2400" b="1" dirty="0">
                <a:latin typeface="Consolas"/>
                <a:cs typeface="Calibri"/>
              </a:rPr>
              <a:t>chiave pubblica</a:t>
            </a:r>
            <a:r>
              <a:rPr lang="it-IT" sz="2400" dirty="0">
                <a:latin typeface="Consolas"/>
                <a:cs typeface="Calibri"/>
              </a:rPr>
              <a:t>.</a:t>
            </a:r>
          </a:p>
        </p:txBody>
      </p:sp>
      <p:pic>
        <p:nvPicPr>
          <p:cNvPr id="5" name="Immagine 5" descr="Immagine che contiene testo&#10;&#10;Descrizione generata automaticament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7396" y="3446693"/>
            <a:ext cx="4608027" cy="248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Immagine 4" descr="Immagine che contiene testo&#10;&#10;Descrizione generata automaticament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376" y="1412776"/>
            <a:ext cx="5134145" cy="9258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7"/>
          <p:cNvSpPr>
            <a:spLocks noMove="1" noResize="1"/>
          </p:cNvSpPr>
          <p:nvPr/>
        </p:nvSpPr>
        <p:spPr>
          <a:xfrm>
            <a:off x="6096003" y="0"/>
            <a:ext cx="6096003" cy="6858000"/>
          </a:xfrm>
          <a:prstGeom prst="rect">
            <a:avLst/>
          </a:prstGeom>
          <a:solidFill>
            <a:srgbClr val="40512D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>
          <a:xfrm>
            <a:off x="6528048" y="2060848"/>
            <a:ext cx="4821201" cy="1984787"/>
          </a:xfrm>
        </p:spPr>
        <p:txBody>
          <a:bodyPr anchor="b"/>
          <a:lstStyle/>
          <a:p>
            <a:pPr lvl="0"/>
            <a:r>
              <a:rPr lang="it-IT" sz="4000" dirty="0">
                <a:solidFill>
                  <a:srgbClr val="FFFFFF"/>
                </a:solidFill>
                <a:latin typeface="Arial"/>
                <a:cs typeface="Calibri Light"/>
              </a:rPr>
              <a:t>2) PUNTI </a:t>
            </a:r>
            <a:r>
              <a:rPr lang="it-IT" sz="4000" b="1" dirty="0">
                <a:solidFill>
                  <a:srgbClr val="FFFFFF"/>
                </a:solidFill>
                <a:latin typeface="Arial"/>
                <a:cs typeface="Calibri Light"/>
              </a:rPr>
              <a:t>NON SODDISFATTI</a:t>
            </a:r>
          </a:p>
        </p:txBody>
      </p:sp>
      <p:sp>
        <p:nvSpPr>
          <p:cNvPr id="6" name="Segnaposto contenuto 2"/>
          <p:cNvSpPr txBox="1">
            <a:spLocks noGrp="1"/>
          </p:cNvSpPr>
          <p:nvPr>
            <p:ph idx="1"/>
          </p:nvPr>
        </p:nvSpPr>
        <p:spPr>
          <a:xfrm>
            <a:off x="0" y="2924944"/>
            <a:ext cx="6097100" cy="2045860"/>
          </a:xfrm>
        </p:spPr>
        <p:txBody>
          <a:bodyPr/>
          <a:lstStyle/>
          <a:p>
            <a:pPr lvl="0"/>
            <a:r>
              <a:rPr lang="it-IT" sz="2400" dirty="0">
                <a:latin typeface="Consolas"/>
                <a:cs typeface="Calibri"/>
              </a:rPr>
              <a:t>L'applicazione, </a:t>
            </a:r>
            <a:r>
              <a:rPr lang="it-IT" sz="2400" b="1" dirty="0">
                <a:latin typeface="Consolas"/>
                <a:cs typeface="Calibri"/>
              </a:rPr>
              <a:t>nonostante</a:t>
            </a:r>
            <a:r>
              <a:rPr lang="it-IT" sz="2400" dirty="0">
                <a:latin typeface="Consolas"/>
                <a:cs typeface="Calibri"/>
              </a:rPr>
              <a:t> la chiave pubblica .asc e il file .sha256 </a:t>
            </a:r>
            <a:r>
              <a:rPr lang="it-IT" sz="2400" b="1" dirty="0">
                <a:latin typeface="Consolas"/>
                <a:cs typeface="Calibri"/>
              </a:rPr>
              <a:t>fossero implementati</a:t>
            </a:r>
            <a:r>
              <a:rPr lang="it-IT" sz="2400" dirty="0">
                <a:latin typeface="Consolas"/>
                <a:cs typeface="Calibri"/>
              </a:rPr>
              <a:t> nell'applicazione, </a:t>
            </a:r>
            <a:r>
              <a:rPr lang="it-IT" sz="2400" dirty="0" smtClean="0">
                <a:latin typeface="Consolas"/>
                <a:cs typeface="Calibri"/>
              </a:rPr>
              <a:t>quest’ultima non </a:t>
            </a:r>
            <a:r>
              <a:rPr lang="it-IT" sz="2400" dirty="0">
                <a:latin typeface="Consolas"/>
                <a:cs typeface="Calibri"/>
              </a:rPr>
              <a:t>riusciva a verificare l</a:t>
            </a:r>
            <a:r>
              <a:rPr lang="it-IT" sz="2400" b="1" dirty="0">
                <a:latin typeface="Consolas"/>
                <a:cs typeface="Calibri"/>
              </a:rPr>
              <a:t>'integrità del file</a:t>
            </a:r>
            <a:r>
              <a:rPr lang="it-IT" sz="2400" dirty="0">
                <a:latin typeface="Consolas"/>
                <a:cs typeface="Calibri"/>
              </a:rPr>
              <a:t> scaricato, in</a:t>
            </a:r>
            <a:r>
              <a:rPr lang="it-IT" sz="2400" b="1" dirty="0">
                <a:latin typeface="Consolas"/>
                <a:cs typeface="Calibri"/>
              </a:rPr>
              <a:t> conclusione</a:t>
            </a:r>
            <a:r>
              <a:rPr lang="it-IT" sz="2400" dirty="0">
                <a:latin typeface="Consolas"/>
                <a:cs typeface="Calibri"/>
              </a:rPr>
              <a:t> </a:t>
            </a:r>
            <a:r>
              <a:rPr lang="it-IT" sz="2400" dirty="0" smtClean="0">
                <a:latin typeface="Consolas"/>
                <a:cs typeface="Calibri"/>
              </a:rPr>
              <a:t>l’applicazione </a:t>
            </a:r>
            <a:r>
              <a:rPr lang="it-IT" sz="2400" dirty="0" smtClean="0">
                <a:latin typeface="Consolas"/>
                <a:cs typeface="Calibri"/>
              </a:rPr>
              <a:t>non </a:t>
            </a:r>
            <a:r>
              <a:rPr lang="it-IT" sz="2400" dirty="0">
                <a:latin typeface="Consolas"/>
                <a:cs typeface="Calibri"/>
              </a:rPr>
              <a:t>eseguiva quello per </a:t>
            </a:r>
            <a:r>
              <a:rPr lang="it-IT" sz="2400" dirty="0" smtClean="0">
                <a:latin typeface="Consolas"/>
                <a:cs typeface="Calibri"/>
              </a:rPr>
              <a:t>cui </a:t>
            </a:r>
            <a:r>
              <a:rPr lang="it-IT" sz="2400" dirty="0">
                <a:latin typeface="Consolas"/>
                <a:cs typeface="Calibri"/>
              </a:rPr>
              <a:t>è stata </a:t>
            </a:r>
            <a:r>
              <a:rPr lang="it-IT" sz="2400" b="1" dirty="0">
                <a:latin typeface="Consolas"/>
                <a:cs typeface="Calibri"/>
              </a:rPr>
              <a:t>ideata</a:t>
            </a:r>
            <a:r>
              <a:rPr lang="it-IT" sz="2400" dirty="0">
                <a:latin typeface="Consolas"/>
                <a:cs typeface="Calibri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Move="1" noResize="1"/>
          </p:cNvSpPr>
          <p:nvPr/>
        </p:nvSpPr>
        <p:spPr>
          <a:xfrm>
            <a:off x="0" y="0"/>
            <a:ext cx="6013451" cy="6858000"/>
          </a:xfrm>
          <a:prstGeom prst="rect">
            <a:avLst/>
          </a:prstGeom>
          <a:solidFill>
            <a:srgbClr val="40404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olo 1"/>
          <p:cNvSpPr txBox="1">
            <a:spLocks noGrp="1"/>
          </p:cNvSpPr>
          <p:nvPr>
            <p:ph type="title"/>
          </p:nvPr>
        </p:nvSpPr>
        <p:spPr>
          <a:xfrm>
            <a:off x="933446" y="717045"/>
            <a:ext cx="5595259" cy="5413248"/>
          </a:xfrm>
        </p:spPr>
        <p:txBody>
          <a:bodyPr/>
          <a:lstStyle/>
          <a:p>
            <a:pPr lvl="0"/>
            <a:r>
              <a:rPr lang="it-IT" sz="5200" dirty="0">
                <a:solidFill>
                  <a:srgbClr val="FFFFFF"/>
                </a:solidFill>
                <a:latin typeface="Arial"/>
                <a:cs typeface="Calibri Light"/>
              </a:rPr>
              <a:t>3) STRUMENTI UTILIZZATI</a:t>
            </a:r>
          </a:p>
        </p:txBody>
      </p:sp>
      <p:sp>
        <p:nvSpPr>
          <p:cNvPr id="4" name="Segnaposto contenuto 2"/>
          <p:cNvSpPr txBox="1">
            <a:spLocks noGrp="1"/>
          </p:cNvSpPr>
          <p:nvPr>
            <p:ph idx="1"/>
          </p:nvPr>
        </p:nvSpPr>
        <p:spPr>
          <a:xfrm>
            <a:off x="6384032" y="692696"/>
            <a:ext cx="5191179" cy="5708526"/>
          </a:xfrm>
        </p:spPr>
        <p:txBody>
          <a:bodyPr anchor="ctr"/>
          <a:lstStyle/>
          <a:p>
            <a:pPr lvl="0"/>
            <a:r>
              <a:rPr lang="it-IT" sz="2200" dirty="0">
                <a:latin typeface="Consolas"/>
                <a:cs typeface="Calibri"/>
              </a:rPr>
              <a:t>Grazie ai suggerimenti del </a:t>
            </a:r>
            <a:r>
              <a:rPr lang="it-IT" sz="2200" b="1" dirty="0">
                <a:latin typeface="Consolas"/>
                <a:cs typeface="Calibri"/>
              </a:rPr>
              <a:t>professor Bozzi</a:t>
            </a:r>
            <a:r>
              <a:rPr lang="it-IT" sz="2200" dirty="0">
                <a:latin typeface="Consolas"/>
                <a:cs typeface="Calibri"/>
              </a:rPr>
              <a:t>, il nostro gruppo ha utilizzato alcune funzioni della libreria </a:t>
            </a:r>
            <a:r>
              <a:rPr lang="it-IT" sz="2200" b="1" dirty="0">
                <a:latin typeface="Consolas"/>
                <a:cs typeface="Calibri"/>
              </a:rPr>
              <a:t>GitHub</a:t>
            </a:r>
            <a:r>
              <a:rPr lang="it-IT" sz="2200" dirty="0">
                <a:latin typeface="Consolas"/>
                <a:cs typeface="Calibri"/>
              </a:rPr>
              <a:t> di mattosaurus "</a:t>
            </a:r>
            <a:r>
              <a:rPr lang="it-IT" sz="2200" i="1" dirty="0">
                <a:solidFill>
                  <a:srgbClr val="00B050"/>
                </a:solidFill>
                <a:latin typeface="Consolas"/>
                <a:cs typeface="Calibri"/>
              </a:rPr>
              <a:t>PgpCore</a:t>
            </a:r>
            <a:r>
              <a:rPr lang="it-IT" sz="2200" dirty="0">
                <a:latin typeface="Consolas"/>
                <a:cs typeface="Calibri"/>
              </a:rPr>
              <a:t>", che ha reso il lavoro molto più </a:t>
            </a:r>
            <a:r>
              <a:rPr lang="it-IT" sz="2200" b="1" dirty="0">
                <a:latin typeface="Consolas"/>
                <a:cs typeface="Calibri"/>
              </a:rPr>
              <a:t>semplice</a:t>
            </a:r>
            <a:r>
              <a:rPr lang="it-IT" sz="2200" dirty="0">
                <a:latin typeface="Consolas"/>
                <a:cs typeface="Calibri"/>
              </a:rPr>
              <a:t>.</a:t>
            </a:r>
          </a:p>
          <a:p>
            <a:pPr lvl="0"/>
            <a:r>
              <a:rPr lang="it-IT" sz="2200" dirty="0">
                <a:latin typeface="Consolas"/>
                <a:cs typeface="Calibri"/>
              </a:rPr>
              <a:t>Il nostro gruppo ha utilizzato la </a:t>
            </a:r>
            <a:r>
              <a:rPr lang="it-IT" sz="2200" b="1" dirty="0">
                <a:latin typeface="Consolas"/>
                <a:cs typeface="Calibri"/>
              </a:rPr>
              <a:t>direttiva "</a:t>
            </a:r>
            <a:r>
              <a:rPr lang="it-IT" sz="2200" i="1" dirty="0">
                <a:solidFill>
                  <a:srgbClr val="2F5597"/>
                </a:solidFill>
                <a:latin typeface="Consolas"/>
                <a:cs typeface="Calibri"/>
              </a:rPr>
              <a:t>System.Security.Criptography</a:t>
            </a:r>
            <a:r>
              <a:rPr lang="it-IT" sz="2200" dirty="0">
                <a:latin typeface="Consolas"/>
                <a:cs typeface="Calibri"/>
              </a:rPr>
              <a:t>", per la conversione del file </a:t>
            </a:r>
            <a:r>
              <a:rPr lang="it-IT" sz="2200" b="1" dirty="0">
                <a:latin typeface="Consolas"/>
                <a:cs typeface="Calibri"/>
              </a:rPr>
              <a:t>iso</a:t>
            </a:r>
            <a:r>
              <a:rPr lang="it-IT" sz="2200" dirty="0">
                <a:latin typeface="Consolas"/>
                <a:cs typeface="Calibri"/>
              </a:rPr>
              <a:t> in un file </a:t>
            </a:r>
            <a:r>
              <a:rPr lang="it-IT" sz="2200" b="1" dirty="0">
                <a:latin typeface="Consolas"/>
                <a:cs typeface="Calibri"/>
              </a:rPr>
              <a:t>sha256</a:t>
            </a:r>
            <a:r>
              <a:rPr lang="it-IT" sz="2200" dirty="0">
                <a:latin typeface="Consolas"/>
                <a:cs typeface="Calibri"/>
              </a:rPr>
              <a:t>.</a:t>
            </a:r>
          </a:p>
          <a:p>
            <a:pPr lvl="0"/>
            <a:r>
              <a:rPr lang="it-IT" sz="2200" dirty="0">
                <a:latin typeface="Consolas"/>
                <a:cs typeface="Calibri"/>
              </a:rPr>
              <a:t>Per l'interfaccia, abbiamo preso spunto dai </a:t>
            </a:r>
            <a:r>
              <a:rPr lang="it-IT" sz="2200" b="1" dirty="0">
                <a:latin typeface="Consolas"/>
                <a:cs typeface="Calibri"/>
              </a:rPr>
              <a:t>colori</a:t>
            </a:r>
            <a:r>
              <a:rPr lang="it-IT" sz="2200" dirty="0">
                <a:latin typeface="Consolas"/>
                <a:cs typeface="Calibri"/>
              </a:rPr>
              <a:t> della </a:t>
            </a:r>
            <a:r>
              <a:rPr lang="it-IT" sz="2200" b="1" dirty="0">
                <a:solidFill>
                  <a:schemeClr val="tx1"/>
                </a:solidFill>
                <a:latin typeface="Consolas"/>
                <a:cs typeface="Calibri"/>
              </a:rPr>
              <a:t>N</a:t>
            </a:r>
            <a:r>
              <a:rPr lang="it-IT" sz="2200" b="1" dirty="0">
                <a:solidFill>
                  <a:srgbClr val="FF0000"/>
                </a:solidFill>
                <a:latin typeface="Consolas"/>
                <a:cs typeface="Calibri"/>
              </a:rPr>
              <a:t>utella</a:t>
            </a:r>
            <a:r>
              <a:rPr lang="it-IT" sz="2200" dirty="0">
                <a:solidFill>
                  <a:srgbClr val="FF0000"/>
                </a:solidFill>
                <a:latin typeface="Consolas"/>
                <a:cs typeface="Calibri"/>
              </a:rPr>
              <a:t>®</a:t>
            </a:r>
            <a:r>
              <a:rPr lang="it-IT" sz="2200" dirty="0">
                <a:latin typeface="Consolas"/>
                <a:cs typeface="Calibri"/>
              </a:rPr>
              <a:t> (Il gruppo si chiama </a:t>
            </a:r>
            <a:r>
              <a:rPr lang="it-IT" sz="2200" b="1" dirty="0" smtClean="0">
                <a:latin typeface="Consolas"/>
                <a:cs typeface="Calibri"/>
              </a:rPr>
              <a:t>iN</a:t>
            </a:r>
            <a:r>
              <a:rPr lang="it-IT" sz="2200" b="1" dirty="0" smtClean="0">
                <a:solidFill>
                  <a:srgbClr val="FF0000"/>
                </a:solidFill>
                <a:latin typeface="Consolas"/>
                <a:cs typeface="Calibri"/>
              </a:rPr>
              <a:t>utellary™</a:t>
            </a:r>
            <a:r>
              <a:rPr lang="it-IT" sz="2200" dirty="0" smtClean="0">
                <a:latin typeface="Consolas"/>
                <a:cs typeface="Calibri"/>
              </a:rPr>
              <a:t>) </a:t>
            </a:r>
            <a:r>
              <a:rPr lang="it-IT" sz="2200" dirty="0">
                <a:latin typeface="Consolas"/>
                <a:cs typeface="Calibri"/>
              </a:rPr>
              <a:t>e abbiamo modificato il </a:t>
            </a:r>
            <a:r>
              <a:rPr lang="it-IT" sz="2200" b="1" dirty="0">
                <a:latin typeface="Consolas"/>
                <a:cs typeface="Calibri"/>
              </a:rPr>
              <a:t>logo</a:t>
            </a:r>
            <a:r>
              <a:rPr lang="it-IT" sz="2200" dirty="0">
                <a:latin typeface="Consolas"/>
                <a:cs typeface="Calibri"/>
              </a:rPr>
              <a:t> per rendere il tutto molto più carino e simpatico ma soprattutto </a:t>
            </a:r>
            <a:r>
              <a:rPr lang="it-IT" sz="2200" b="1" dirty="0">
                <a:latin typeface="Consolas"/>
                <a:cs typeface="Calibri"/>
              </a:rPr>
              <a:t>intuitivo</a:t>
            </a:r>
            <a:r>
              <a:rPr lang="it-IT" sz="2200" dirty="0">
                <a:latin typeface="Consolas"/>
                <a:cs typeface="Calibri"/>
              </a:rPr>
              <a:t>.</a:t>
            </a:r>
          </a:p>
          <a:p>
            <a:pPr lvl="0"/>
            <a:endParaRPr lang="it-IT" sz="2200" dirty="0">
              <a:latin typeface="Consolas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40404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olo 1"/>
          <p:cNvSpPr txBox="1">
            <a:spLocks noGrp="1"/>
          </p:cNvSpPr>
          <p:nvPr>
            <p:ph type="title"/>
          </p:nvPr>
        </p:nvSpPr>
        <p:spPr>
          <a:xfrm>
            <a:off x="6096000" y="1268760"/>
            <a:ext cx="5976664" cy="2889110"/>
          </a:xfrm>
        </p:spPr>
        <p:txBody>
          <a:bodyPr anchor="b"/>
          <a:lstStyle/>
          <a:p>
            <a:pPr lvl="0"/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GRAZIE PER L’ATTENZIONE!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240016" y="4077072"/>
            <a:ext cx="5328592" cy="11478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chemeClr val="bg1"/>
                </a:solidFill>
                <a:uFillTx/>
                <a:latin typeface="Consolas"/>
              </a:rPr>
              <a:t>Andreotti</a:t>
            </a:r>
            <a:r>
              <a:rPr lang="en-US" sz="2000" b="0" i="0" u="none" strike="noStrike" kern="1200" cap="none" spc="0" baseline="0" dirty="0">
                <a:solidFill>
                  <a:schemeClr val="bg1"/>
                </a:solidFill>
                <a:uFillTx/>
                <a:latin typeface="Consolas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chemeClr val="bg1"/>
                </a:solidFill>
                <a:uFillTx/>
                <a:latin typeface="Consolas"/>
              </a:rPr>
              <a:t>Tisi</a:t>
            </a:r>
            <a:r>
              <a:rPr lang="en-US" sz="2000" b="0" i="0" u="none" strike="noStrike" kern="1200" cap="none" spc="0" baseline="0" dirty="0">
                <a:solidFill>
                  <a:schemeClr val="bg1"/>
                </a:solidFill>
                <a:uFillTx/>
                <a:latin typeface="Consolas"/>
              </a:rPr>
              <a:t> &amp; </a:t>
            </a:r>
            <a:r>
              <a:rPr lang="en-US" sz="2000" b="0" i="0" u="none" strike="noStrike" kern="1200" cap="none" spc="0" baseline="0" dirty="0">
                <a:solidFill>
                  <a:schemeClr val="bg1"/>
                </a:solidFill>
                <a:uFillTx/>
                <a:latin typeface="Consolas"/>
              </a:rPr>
              <a:t>Tocchio</a:t>
            </a:r>
            <a:r>
              <a:rPr lang="en-US" sz="2000" b="0" i="0" u="none" strike="noStrike" kern="1200" cap="none" spc="0" baseline="0" dirty="0">
                <a:solidFill>
                  <a:schemeClr val="bg1"/>
                </a:solidFill>
                <a:uFillTx/>
                <a:latin typeface="Consolas"/>
              </a:rPr>
              <a:t> 4°DInfo</a:t>
            </a:r>
          </a:p>
        </p:txBody>
      </p:sp>
      <p:sp>
        <p:nvSpPr>
          <p:cNvPr id="5" name="Freeform: Shape 16"/>
          <p:cNvSpPr>
            <a:spLocks noMove="1" noResize="1"/>
          </p:cNvSpPr>
          <p:nvPr/>
        </p:nvSpPr>
        <p:spPr>
          <a:xfrm flipH="1">
            <a:off x="0" y="0"/>
            <a:ext cx="6172785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72782"/>
              <a:gd name="f7" fmla="val 6858000"/>
              <a:gd name="f8" fmla="val 69075"/>
              <a:gd name="f9" fmla="val 35131"/>
              <a:gd name="f10" fmla="val 267128"/>
              <a:gd name="f11" fmla="val 11901"/>
              <a:gd name="f12" fmla="val 495874"/>
              <a:gd name="f13" fmla="val 727970"/>
              <a:gd name="f14" fmla="val 962845"/>
              <a:gd name="f15" fmla="val 3429034"/>
              <a:gd name="f16" fmla="val 1312002"/>
              <a:gd name="f17" fmla="val 5588789"/>
              <a:gd name="f18" fmla="val 3276103"/>
              <a:gd name="f19" fmla="val 6782205"/>
              <a:gd name="f20" fmla="val 3407923"/>
              <a:gd name="f21" fmla="+- 0 0 -90"/>
              <a:gd name="f22" fmla="*/ f3 1 6172782"/>
              <a:gd name="f23" fmla="*/ f4 1 6858000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6172782"/>
              <a:gd name="f32" fmla="*/ f28 1 6858000"/>
              <a:gd name="f33" fmla="*/ 6172782 f29 1"/>
              <a:gd name="f34" fmla="*/ 0 f28 1"/>
              <a:gd name="f35" fmla="*/ 69075 f29 1"/>
              <a:gd name="f36" fmla="*/ 35131 f29 1"/>
              <a:gd name="f37" fmla="*/ 267128 f28 1"/>
              <a:gd name="f38" fmla="*/ 0 f29 1"/>
              <a:gd name="f39" fmla="*/ 962845 f28 1"/>
              <a:gd name="f40" fmla="*/ 3276103 f29 1"/>
              <a:gd name="f41" fmla="*/ 6782205 f28 1"/>
              <a:gd name="f42" fmla="*/ 3407923 f29 1"/>
              <a:gd name="f43" fmla="*/ 6858000 f28 1"/>
              <a:gd name="f44" fmla="+- f30 0 f1"/>
              <a:gd name="f45" fmla="*/ f33 1 6172782"/>
              <a:gd name="f46" fmla="*/ f34 1 6858000"/>
              <a:gd name="f47" fmla="*/ f35 1 6172782"/>
              <a:gd name="f48" fmla="*/ f36 1 6172782"/>
              <a:gd name="f49" fmla="*/ f37 1 6858000"/>
              <a:gd name="f50" fmla="*/ f38 1 6172782"/>
              <a:gd name="f51" fmla="*/ f39 1 6858000"/>
              <a:gd name="f52" fmla="*/ f40 1 6172782"/>
              <a:gd name="f53" fmla="*/ f41 1 6858000"/>
              <a:gd name="f54" fmla="*/ f42 1 6172782"/>
              <a:gd name="f55" fmla="*/ f43 1 6858000"/>
              <a:gd name="f56" fmla="*/ f24 1 f31"/>
              <a:gd name="f57" fmla="*/ f25 1 f31"/>
              <a:gd name="f58" fmla="*/ f24 1 f32"/>
              <a:gd name="f59" fmla="*/ f26 1 f32"/>
              <a:gd name="f60" fmla="*/ f45 1 f31"/>
              <a:gd name="f61" fmla="*/ f46 1 f32"/>
              <a:gd name="f62" fmla="*/ f47 1 f31"/>
              <a:gd name="f63" fmla="*/ f48 1 f31"/>
              <a:gd name="f64" fmla="*/ f49 1 f32"/>
              <a:gd name="f65" fmla="*/ f50 1 f31"/>
              <a:gd name="f66" fmla="*/ f51 1 f32"/>
              <a:gd name="f67" fmla="*/ f52 1 f31"/>
              <a:gd name="f68" fmla="*/ f53 1 f32"/>
              <a:gd name="f69" fmla="*/ f54 1 f31"/>
              <a:gd name="f70" fmla="*/ f55 1 f32"/>
              <a:gd name="f71" fmla="*/ f56 f22 1"/>
              <a:gd name="f72" fmla="*/ f57 f22 1"/>
              <a:gd name="f73" fmla="*/ f59 f23 1"/>
              <a:gd name="f74" fmla="*/ f58 f23 1"/>
              <a:gd name="f75" fmla="*/ f60 f22 1"/>
              <a:gd name="f76" fmla="*/ f61 f23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2 1"/>
              <a:gd name="f83" fmla="*/ f68 f23 1"/>
              <a:gd name="f84" fmla="*/ f69 f22 1"/>
              <a:gd name="f85" fmla="*/ f7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5" y="f76"/>
              </a:cxn>
              <a:cxn ang="f44">
                <a:pos x="f77" y="f76"/>
              </a:cxn>
              <a:cxn ang="f44">
                <a:pos x="f78" y="f79"/>
              </a:cxn>
              <a:cxn ang="f44">
                <a:pos x="f80" y="f81"/>
              </a:cxn>
              <a:cxn ang="f44">
                <a:pos x="f82" y="f83"/>
              </a:cxn>
              <a:cxn ang="f44">
                <a:pos x="f84" y="f85"/>
              </a:cxn>
              <a:cxn ang="f44">
                <a:pos x="f75" y="f85"/>
              </a:cxn>
            </a:cxnLst>
            <a:rect l="f71" t="f74" r="f72" b="f73"/>
            <a:pathLst>
              <a:path w="6172782" h="6858000">
                <a:moveTo>
                  <a:pt x="f6" y="f5"/>
                </a:moveTo>
                <a:lnTo>
                  <a:pt x="f8" y="f5"/>
                </a:lnTo>
                <a:lnTo>
                  <a:pt x="f9" y="f10"/>
                </a:lnTo>
                <a:cubicBezTo>
                  <a:pt x="f11" y="f12"/>
                  <a:pt x="f5" y="f13"/>
                  <a:pt x="f5" y="f14"/>
                </a:cubicBezTo>
                <a:cubicBezTo>
                  <a:pt x="f5" y="f15"/>
                  <a:pt x="f16" y="f17"/>
                  <a:pt x="f18" y="f19"/>
                </a:cubicBezTo>
                <a:lnTo>
                  <a:pt x="f20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Freeform: Shape 18"/>
          <p:cNvSpPr>
            <a:spLocks noMove="1" noResize="1"/>
          </p:cNvSpPr>
          <p:nvPr/>
        </p:nvSpPr>
        <p:spPr>
          <a:xfrm>
            <a:off x="0" y="0"/>
            <a:ext cx="6024149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24154"/>
              <a:gd name="f7" fmla="val 6858000"/>
              <a:gd name="f8" fmla="val 5953780"/>
              <a:gd name="f9" fmla="val 5989880"/>
              <a:gd name="f10" fmla="val 284091"/>
              <a:gd name="f11" fmla="val 6012544"/>
              <a:gd name="f12" fmla="val 507260"/>
              <a:gd name="f13" fmla="val 733696"/>
              <a:gd name="f14" fmla="val 962844"/>
              <a:gd name="f15" fmla="val 3483472"/>
              <a:gd name="f16" fmla="val 4619336"/>
              <a:gd name="f17" fmla="val 5675986"/>
              <a:gd name="f18" fmla="val 2549934"/>
              <a:gd name="f19" fmla="val 6800152"/>
              <a:gd name="f20" fmla="val 2436987"/>
              <a:gd name="f21" fmla="+- 0 0 -90"/>
              <a:gd name="f22" fmla="*/ f3 1 6024154"/>
              <a:gd name="f23" fmla="*/ f4 1 6858000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6024154"/>
              <a:gd name="f32" fmla="*/ f28 1 6858000"/>
              <a:gd name="f33" fmla="*/ 0 f29 1"/>
              <a:gd name="f34" fmla="*/ 0 f28 1"/>
              <a:gd name="f35" fmla="*/ 5953780 f29 1"/>
              <a:gd name="f36" fmla="*/ 5989880 f29 1"/>
              <a:gd name="f37" fmla="*/ 284091 f28 1"/>
              <a:gd name="f38" fmla="*/ 6024154 f29 1"/>
              <a:gd name="f39" fmla="*/ 962844 f28 1"/>
              <a:gd name="f40" fmla="*/ 2549934 f29 1"/>
              <a:gd name="f41" fmla="*/ 6800152 f28 1"/>
              <a:gd name="f42" fmla="*/ 2436987 f29 1"/>
              <a:gd name="f43" fmla="*/ 6858000 f28 1"/>
              <a:gd name="f44" fmla="+- f30 0 f1"/>
              <a:gd name="f45" fmla="*/ f33 1 6024154"/>
              <a:gd name="f46" fmla="*/ f34 1 6858000"/>
              <a:gd name="f47" fmla="*/ f35 1 6024154"/>
              <a:gd name="f48" fmla="*/ f36 1 6024154"/>
              <a:gd name="f49" fmla="*/ f37 1 6858000"/>
              <a:gd name="f50" fmla="*/ f38 1 6024154"/>
              <a:gd name="f51" fmla="*/ f39 1 6858000"/>
              <a:gd name="f52" fmla="*/ f40 1 6024154"/>
              <a:gd name="f53" fmla="*/ f41 1 6858000"/>
              <a:gd name="f54" fmla="*/ f42 1 6024154"/>
              <a:gd name="f55" fmla="*/ f43 1 6858000"/>
              <a:gd name="f56" fmla="*/ f24 1 f31"/>
              <a:gd name="f57" fmla="*/ f25 1 f31"/>
              <a:gd name="f58" fmla="*/ f24 1 f32"/>
              <a:gd name="f59" fmla="*/ f26 1 f32"/>
              <a:gd name="f60" fmla="*/ f45 1 f31"/>
              <a:gd name="f61" fmla="*/ f46 1 f32"/>
              <a:gd name="f62" fmla="*/ f47 1 f31"/>
              <a:gd name="f63" fmla="*/ f48 1 f31"/>
              <a:gd name="f64" fmla="*/ f49 1 f32"/>
              <a:gd name="f65" fmla="*/ f50 1 f31"/>
              <a:gd name="f66" fmla="*/ f51 1 f32"/>
              <a:gd name="f67" fmla="*/ f52 1 f31"/>
              <a:gd name="f68" fmla="*/ f53 1 f32"/>
              <a:gd name="f69" fmla="*/ f54 1 f31"/>
              <a:gd name="f70" fmla="*/ f55 1 f32"/>
              <a:gd name="f71" fmla="*/ f56 f22 1"/>
              <a:gd name="f72" fmla="*/ f57 f22 1"/>
              <a:gd name="f73" fmla="*/ f59 f23 1"/>
              <a:gd name="f74" fmla="*/ f58 f23 1"/>
              <a:gd name="f75" fmla="*/ f60 f22 1"/>
              <a:gd name="f76" fmla="*/ f61 f23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2 1"/>
              <a:gd name="f83" fmla="*/ f68 f23 1"/>
              <a:gd name="f84" fmla="*/ f69 f22 1"/>
              <a:gd name="f85" fmla="*/ f7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5" y="f76"/>
              </a:cxn>
              <a:cxn ang="f44">
                <a:pos x="f77" y="f76"/>
              </a:cxn>
              <a:cxn ang="f44">
                <a:pos x="f78" y="f79"/>
              </a:cxn>
              <a:cxn ang="f44">
                <a:pos x="f80" y="f81"/>
              </a:cxn>
              <a:cxn ang="f44">
                <a:pos x="f82" y="f83"/>
              </a:cxn>
              <a:cxn ang="f44">
                <a:pos x="f84" y="f85"/>
              </a:cxn>
              <a:cxn ang="f44">
                <a:pos x="f75" y="f85"/>
              </a:cxn>
            </a:cxnLst>
            <a:rect l="f71" t="f74" r="f72" b="f73"/>
            <a:pathLst>
              <a:path w="6024154" h="6858000">
                <a:moveTo>
                  <a:pt x="f5" y="f5"/>
                </a:moveTo>
                <a:lnTo>
                  <a:pt x="f8" y="f5"/>
                </a:ln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6" y="f17"/>
                  <a:pt x="f18" y="f19"/>
                </a:cubicBezTo>
                <a:lnTo>
                  <a:pt x="f20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magin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380" y="1267449"/>
            <a:ext cx="4047838" cy="295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200</Words>
  <Application>Microsoft Office PowerPoint</Application>
  <PresentationFormat>Presentazione su schermo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iNutellary™ resoconto progetto valida-download</vt:lpstr>
      <vt:lpstr>1) PUNTI SODDISFATTI</vt:lpstr>
      <vt:lpstr>2) PUNTI NON SODDISFATTI</vt:lpstr>
      <vt:lpstr>3) STRUMENTI UTILIZZATI</vt:lpstr>
      <vt:lpstr>GRAZIE PER L’ATTENZIONE!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Utente</cp:lastModifiedBy>
  <cp:revision>255</cp:revision>
  <dcterms:created xsi:type="dcterms:W3CDTF">2022-05-18T14:21:43Z</dcterms:created>
  <dcterms:modified xsi:type="dcterms:W3CDTF">2022-05-19T09:58:43Z</dcterms:modified>
</cp:coreProperties>
</file>