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rimo" panose="020B0604020202020204" charset="0"/>
      <p:regular r:id="rId17"/>
    </p:embeddedFont>
    <p:embeddedFont>
      <p:font typeface="DM Sans" pitchFamily="2" charset="0"/>
      <p:regular r:id="rId18"/>
      <p:bold r:id="rId19"/>
      <p:italic r:id="rId20"/>
    </p:embeddedFont>
    <p:embeddedFont>
      <p:font typeface="DM Sans Bold" pitchFamily="2" charset="0"/>
      <p:regular r:id="rId21"/>
      <p:bold r:id="rId22"/>
    </p:embeddedFont>
    <p:embeddedFont>
      <p:font typeface="Space Mono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14.09.2025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ItisPratham/finance-hackovate/tree/dev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amma.app/?utm_source=made-with-gamma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s://gamma.app/?utm_source=made-with-gamma" TargetMode="Externa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60E14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2293B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049019" y="9686925"/>
            <a:ext cx="2153256" cy="514350"/>
            <a:chOff x="0" y="0"/>
            <a:chExt cx="2871008" cy="685800"/>
          </a:xfrm>
        </p:grpSpPr>
        <p:sp>
          <p:nvSpPr>
            <p:cNvPr id="7" name="Freeform 7" descr="preencoded.png">
              <a:hlinkClick r:id="rId3" tooltip="https://gamma.app/?utm_source=made-with-gamma"/>
            </p:cNvPr>
            <p:cNvSpPr/>
            <p:nvPr/>
          </p:nvSpPr>
          <p:spPr>
            <a:xfrm>
              <a:off x="0" y="0"/>
              <a:ext cx="2870962" cy="685800"/>
            </a:xfrm>
            <a:custGeom>
              <a:avLst/>
              <a:gdLst/>
              <a:ahLst/>
              <a:cxnLst/>
              <a:rect l="l" t="t" r="r" b="b"/>
              <a:pathLst>
                <a:path w="2870962" h="685800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-22860"/>
            <a:ext cx="18917744" cy="10688525"/>
          </a:xfrm>
          <a:custGeom>
            <a:avLst/>
            <a:gdLst/>
            <a:ahLst/>
            <a:cxnLst/>
            <a:rect l="l" t="t" r="r" b="b"/>
            <a:pathLst>
              <a:path w="18917744" h="10688525">
                <a:moveTo>
                  <a:pt x="0" y="0"/>
                </a:moveTo>
                <a:lnTo>
                  <a:pt x="18917744" y="0"/>
                </a:lnTo>
                <a:lnTo>
                  <a:pt x="18917744" y="10688525"/>
                </a:lnTo>
                <a:lnTo>
                  <a:pt x="0" y="10688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3524090" y="1667767"/>
            <a:ext cx="11239819" cy="4859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375"/>
              </a:lnSpc>
            </a:pPr>
            <a:r>
              <a:rPr lang="en-US" sz="15538" b="1">
                <a:solidFill>
                  <a:srgbClr val="2FD6A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FinanceAI </a:t>
            </a:r>
          </a:p>
          <a:p>
            <a:pPr algn="l">
              <a:lnSpc>
                <a:spcPts val="19378"/>
              </a:lnSpc>
            </a:pPr>
            <a:endParaRPr lang="en-US" sz="15538" b="1">
              <a:solidFill>
                <a:srgbClr val="2FD6AE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513706" y="5982385"/>
            <a:ext cx="13640693" cy="1625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40"/>
              </a:lnSpc>
            </a:pPr>
            <a:r>
              <a:rPr lang="en-US" sz="4079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Hackathon Project:</a:t>
            </a:r>
          </a:p>
          <a:p>
            <a:pPr algn="ctr">
              <a:lnSpc>
                <a:spcPts val="6643"/>
              </a:lnSpc>
            </a:pPr>
            <a:r>
              <a:rPr lang="en-US" sz="4079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Problem Statement 1 – “Let AI Speak to Your Money”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27744" y="4107217"/>
            <a:ext cx="8250256" cy="7643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33"/>
              </a:lnSpc>
            </a:pPr>
            <a:r>
              <a:rPr lang="en-US" sz="4917" b="1" dirty="0">
                <a:solidFill>
                  <a:srgbClr val="2FD6A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- By </a:t>
            </a:r>
            <a:r>
              <a:rPr lang="en-US" sz="4917" b="1" dirty="0" err="1">
                <a:solidFill>
                  <a:srgbClr val="2FD6A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QuadSquad</a:t>
            </a:r>
            <a:r>
              <a:rPr lang="en-US" sz="4917" b="1" dirty="0">
                <a:solidFill>
                  <a:srgbClr val="2FD6A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Coders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60E14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2293B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049019" y="9686925"/>
            <a:ext cx="2153256" cy="514350"/>
            <a:chOff x="0" y="0"/>
            <a:chExt cx="2871008" cy="685800"/>
          </a:xfrm>
        </p:grpSpPr>
        <p:sp>
          <p:nvSpPr>
            <p:cNvPr id="7" name="Freeform 7" descr="preencoded.png">
              <a:hlinkClick r:id="rId3" tooltip="https://gamma.app/?utm_source=made-with-gamma"/>
            </p:cNvPr>
            <p:cNvSpPr/>
            <p:nvPr/>
          </p:nvSpPr>
          <p:spPr>
            <a:xfrm>
              <a:off x="0" y="0"/>
              <a:ext cx="2870962" cy="685800"/>
            </a:xfrm>
            <a:custGeom>
              <a:avLst/>
              <a:gdLst/>
              <a:ahLst/>
              <a:cxnLst/>
              <a:rect l="l" t="t" r="r" b="b"/>
              <a:pathLst>
                <a:path w="2870962" h="685800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-22860"/>
            <a:ext cx="18917744" cy="10688525"/>
          </a:xfrm>
          <a:custGeom>
            <a:avLst/>
            <a:gdLst/>
            <a:ahLst/>
            <a:cxnLst/>
            <a:rect l="l" t="t" r="r" b="b"/>
            <a:pathLst>
              <a:path w="18917744" h="10688525">
                <a:moveTo>
                  <a:pt x="0" y="0"/>
                </a:moveTo>
                <a:lnTo>
                  <a:pt x="18917744" y="0"/>
                </a:lnTo>
                <a:lnTo>
                  <a:pt x="18917744" y="10688525"/>
                </a:lnTo>
                <a:lnTo>
                  <a:pt x="0" y="10688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028700" y="1919742"/>
            <a:ext cx="7386872" cy="105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67"/>
              </a:lnSpc>
            </a:pPr>
            <a:r>
              <a:rPr lang="en-US" sz="6789" b="1">
                <a:solidFill>
                  <a:srgbClr val="2FD6A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FinanceAI APIs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87475" y="3843932"/>
            <a:ext cx="5254973" cy="2115890"/>
            <a:chOff x="0" y="0"/>
            <a:chExt cx="7006630" cy="2821187"/>
          </a:xfrm>
        </p:grpSpPr>
        <p:sp>
          <p:nvSpPr>
            <p:cNvPr id="11" name="Freeform 11"/>
            <p:cNvSpPr/>
            <p:nvPr/>
          </p:nvSpPr>
          <p:spPr>
            <a:xfrm>
              <a:off x="6350" y="6350"/>
              <a:ext cx="6993890" cy="2808478"/>
            </a:xfrm>
            <a:custGeom>
              <a:avLst/>
              <a:gdLst/>
              <a:ahLst/>
              <a:cxnLst/>
              <a:rect l="l" t="t" r="r" b="b"/>
              <a:pathLst>
                <a:path w="6993890" h="2808478">
                  <a:moveTo>
                    <a:pt x="0" y="907288"/>
                  </a:moveTo>
                  <a:cubicBezTo>
                    <a:pt x="0" y="406273"/>
                    <a:pt x="407289" y="0"/>
                    <a:pt x="909701" y="0"/>
                  </a:cubicBezTo>
                  <a:lnTo>
                    <a:pt x="6084189" y="0"/>
                  </a:lnTo>
                  <a:cubicBezTo>
                    <a:pt x="6586601" y="0"/>
                    <a:pt x="6993890" y="406273"/>
                    <a:pt x="6993890" y="907288"/>
                  </a:cubicBezTo>
                  <a:lnTo>
                    <a:pt x="6993890" y="1901190"/>
                  </a:lnTo>
                  <a:cubicBezTo>
                    <a:pt x="6993890" y="2402332"/>
                    <a:pt x="6586601" y="2808478"/>
                    <a:pt x="6084189" y="2808478"/>
                  </a:cubicBezTo>
                  <a:lnTo>
                    <a:pt x="909701" y="2808478"/>
                  </a:lnTo>
                  <a:cubicBezTo>
                    <a:pt x="407289" y="2808478"/>
                    <a:pt x="0" y="2402332"/>
                    <a:pt x="0" y="1901190"/>
                  </a:cubicBezTo>
                  <a:close/>
                </a:path>
              </a:pathLst>
            </a:custGeom>
            <a:solidFill>
              <a:srgbClr val="156B5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06590" cy="2821178"/>
            </a:xfrm>
            <a:custGeom>
              <a:avLst/>
              <a:gdLst/>
              <a:ahLst/>
              <a:cxnLst/>
              <a:rect l="l" t="t" r="r" b="b"/>
              <a:pathLst>
                <a:path w="7006590" h="2821178">
                  <a:moveTo>
                    <a:pt x="0" y="913638"/>
                  </a:moveTo>
                  <a:cubicBezTo>
                    <a:pt x="0" y="409067"/>
                    <a:pt x="410210" y="0"/>
                    <a:pt x="916051" y="0"/>
                  </a:cubicBezTo>
                  <a:lnTo>
                    <a:pt x="6090539" y="0"/>
                  </a:lnTo>
                  <a:lnTo>
                    <a:pt x="6090539" y="6350"/>
                  </a:lnTo>
                  <a:lnTo>
                    <a:pt x="6090539" y="0"/>
                  </a:lnTo>
                  <a:cubicBezTo>
                    <a:pt x="6596507" y="0"/>
                    <a:pt x="7006590" y="409067"/>
                    <a:pt x="7006590" y="913638"/>
                  </a:cubicBezTo>
                  <a:lnTo>
                    <a:pt x="7000240" y="913638"/>
                  </a:lnTo>
                  <a:lnTo>
                    <a:pt x="7006590" y="913638"/>
                  </a:lnTo>
                  <a:lnTo>
                    <a:pt x="7006590" y="1907540"/>
                  </a:lnTo>
                  <a:lnTo>
                    <a:pt x="7000240" y="1907540"/>
                  </a:lnTo>
                  <a:lnTo>
                    <a:pt x="7006590" y="1907540"/>
                  </a:lnTo>
                  <a:cubicBezTo>
                    <a:pt x="7006590" y="2412111"/>
                    <a:pt x="6596380" y="2821178"/>
                    <a:pt x="6090539" y="2821178"/>
                  </a:cubicBezTo>
                  <a:lnTo>
                    <a:pt x="6090539" y="2814828"/>
                  </a:lnTo>
                  <a:lnTo>
                    <a:pt x="6090539" y="2821178"/>
                  </a:lnTo>
                  <a:lnTo>
                    <a:pt x="916051" y="2821178"/>
                  </a:lnTo>
                  <a:lnTo>
                    <a:pt x="916051" y="2814828"/>
                  </a:lnTo>
                  <a:lnTo>
                    <a:pt x="916051" y="2821178"/>
                  </a:lnTo>
                  <a:cubicBezTo>
                    <a:pt x="410210" y="2821178"/>
                    <a:pt x="0" y="2412111"/>
                    <a:pt x="0" y="1907540"/>
                  </a:cubicBezTo>
                  <a:lnTo>
                    <a:pt x="0" y="913638"/>
                  </a:lnTo>
                  <a:lnTo>
                    <a:pt x="6350" y="913638"/>
                  </a:lnTo>
                  <a:lnTo>
                    <a:pt x="0" y="913638"/>
                  </a:lnTo>
                  <a:moveTo>
                    <a:pt x="12700" y="913638"/>
                  </a:moveTo>
                  <a:lnTo>
                    <a:pt x="12700" y="1907540"/>
                  </a:lnTo>
                  <a:lnTo>
                    <a:pt x="6350" y="1907540"/>
                  </a:lnTo>
                  <a:lnTo>
                    <a:pt x="12700" y="1907540"/>
                  </a:lnTo>
                  <a:cubicBezTo>
                    <a:pt x="12700" y="2405126"/>
                    <a:pt x="417195" y="2808478"/>
                    <a:pt x="916051" y="2808478"/>
                  </a:cubicBezTo>
                  <a:lnTo>
                    <a:pt x="6090539" y="2808478"/>
                  </a:lnTo>
                  <a:cubicBezTo>
                    <a:pt x="6589522" y="2808478"/>
                    <a:pt x="6993890" y="2405126"/>
                    <a:pt x="6993890" y="1907540"/>
                  </a:cubicBezTo>
                  <a:lnTo>
                    <a:pt x="6993890" y="913638"/>
                  </a:lnTo>
                  <a:cubicBezTo>
                    <a:pt x="6993890" y="416052"/>
                    <a:pt x="6589522" y="12700"/>
                    <a:pt x="6090539" y="12700"/>
                  </a:cubicBezTo>
                  <a:lnTo>
                    <a:pt x="916051" y="12700"/>
                  </a:lnTo>
                  <a:lnTo>
                    <a:pt x="916051" y="6350"/>
                  </a:lnTo>
                  <a:lnTo>
                    <a:pt x="916051" y="12700"/>
                  </a:lnTo>
                  <a:cubicBezTo>
                    <a:pt x="417195" y="12700"/>
                    <a:pt x="12700" y="416052"/>
                    <a:pt x="12700" y="913638"/>
                  </a:cubicBezTo>
                  <a:close/>
                </a:path>
              </a:pathLst>
            </a:custGeom>
            <a:solidFill>
              <a:srgbClr val="2E846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85280" y="4122688"/>
            <a:ext cx="3544044" cy="43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🔐</a:t>
            </a:r>
            <a:r>
              <a:rPr lang="en-US" sz="2750" b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Permissions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85280" y="4659511"/>
            <a:ext cx="4659362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Grant or revoke data access categories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6516440" y="3843932"/>
            <a:ext cx="5254973" cy="2115890"/>
            <a:chOff x="0" y="0"/>
            <a:chExt cx="7006630" cy="2821187"/>
          </a:xfrm>
        </p:grpSpPr>
        <p:sp>
          <p:nvSpPr>
            <p:cNvPr id="16" name="Freeform 16"/>
            <p:cNvSpPr/>
            <p:nvPr/>
          </p:nvSpPr>
          <p:spPr>
            <a:xfrm>
              <a:off x="6350" y="6350"/>
              <a:ext cx="6993890" cy="2808478"/>
            </a:xfrm>
            <a:custGeom>
              <a:avLst/>
              <a:gdLst/>
              <a:ahLst/>
              <a:cxnLst/>
              <a:rect l="l" t="t" r="r" b="b"/>
              <a:pathLst>
                <a:path w="6993890" h="2808478">
                  <a:moveTo>
                    <a:pt x="0" y="907288"/>
                  </a:moveTo>
                  <a:cubicBezTo>
                    <a:pt x="0" y="406273"/>
                    <a:pt x="407289" y="0"/>
                    <a:pt x="909701" y="0"/>
                  </a:cubicBezTo>
                  <a:lnTo>
                    <a:pt x="6084189" y="0"/>
                  </a:lnTo>
                  <a:cubicBezTo>
                    <a:pt x="6586601" y="0"/>
                    <a:pt x="6993890" y="406273"/>
                    <a:pt x="6993890" y="907288"/>
                  </a:cubicBezTo>
                  <a:lnTo>
                    <a:pt x="6993890" y="1901190"/>
                  </a:lnTo>
                  <a:cubicBezTo>
                    <a:pt x="6993890" y="2402332"/>
                    <a:pt x="6586601" y="2808478"/>
                    <a:pt x="6084189" y="2808478"/>
                  </a:cubicBezTo>
                  <a:lnTo>
                    <a:pt x="909701" y="2808478"/>
                  </a:lnTo>
                  <a:cubicBezTo>
                    <a:pt x="407289" y="2808478"/>
                    <a:pt x="0" y="2402332"/>
                    <a:pt x="0" y="1901190"/>
                  </a:cubicBezTo>
                  <a:close/>
                </a:path>
              </a:pathLst>
            </a:custGeom>
            <a:solidFill>
              <a:srgbClr val="156B5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7006590" cy="2821178"/>
            </a:xfrm>
            <a:custGeom>
              <a:avLst/>
              <a:gdLst/>
              <a:ahLst/>
              <a:cxnLst/>
              <a:rect l="l" t="t" r="r" b="b"/>
              <a:pathLst>
                <a:path w="7006590" h="2821178">
                  <a:moveTo>
                    <a:pt x="0" y="913638"/>
                  </a:moveTo>
                  <a:cubicBezTo>
                    <a:pt x="0" y="409067"/>
                    <a:pt x="410210" y="0"/>
                    <a:pt x="916051" y="0"/>
                  </a:cubicBezTo>
                  <a:lnTo>
                    <a:pt x="6090539" y="0"/>
                  </a:lnTo>
                  <a:lnTo>
                    <a:pt x="6090539" y="6350"/>
                  </a:lnTo>
                  <a:lnTo>
                    <a:pt x="6090539" y="0"/>
                  </a:lnTo>
                  <a:cubicBezTo>
                    <a:pt x="6596507" y="0"/>
                    <a:pt x="7006590" y="409067"/>
                    <a:pt x="7006590" y="913638"/>
                  </a:cubicBezTo>
                  <a:lnTo>
                    <a:pt x="7000240" y="913638"/>
                  </a:lnTo>
                  <a:lnTo>
                    <a:pt x="7006590" y="913638"/>
                  </a:lnTo>
                  <a:lnTo>
                    <a:pt x="7006590" y="1907540"/>
                  </a:lnTo>
                  <a:lnTo>
                    <a:pt x="7000240" y="1907540"/>
                  </a:lnTo>
                  <a:lnTo>
                    <a:pt x="7006590" y="1907540"/>
                  </a:lnTo>
                  <a:cubicBezTo>
                    <a:pt x="7006590" y="2412111"/>
                    <a:pt x="6596380" y="2821178"/>
                    <a:pt x="6090539" y="2821178"/>
                  </a:cubicBezTo>
                  <a:lnTo>
                    <a:pt x="6090539" y="2814828"/>
                  </a:lnTo>
                  <a:lnTo>
                    <a:pt x="6090539" y="2821178"/>
                  </a:lnTo>
                  <a:lnTo>
                    <a:pt x="916051" y="2821178"/>
                  </a:lnTo>
                  <a:lnTo>
                    <a:pt x="916051" y="2814828"/>
                  </a:lnTo>
                  <a:lnTo>
                    <a:pt x="916051" y="2821178"/>
                  </a:lnTo>
                  <a:cubicBezTo>
                    <a:pt x="410210" y="2821178"/>
                    <a:pt x="0" y="2412111"/>
                    <a:pt x="0" y="1907540"/>
                  </a:cubicBezTo>
                  <a:lnTo>
                    <a:pt x="0" y="913638"/>
                  </a:lnTo>
                  <a:lnTo>
                    <a:pt x="6350" y="913638"/>
                  </a:lnTo>
                  <a:lnTo>
                    <a:pt x="0" y="913638"/>
                  </a:lnTo>
                  <a:moveTo>
                    <a:pt x="12700" y="913638"/>
                  </a:moveTo>
                  <a:lnTo>
                    <a:pt x="12700" y="1907540"/>
                  </a:lnTo>
                  <a:lnTo>
                    <a:pt x="6350" y="1907540"/>
                  </a:lnTo>
                  <a:lnTo>
                    <a:pt x="12700" y="1907540"/>
                  </a:lnTo>
                  <a:cubicBezTo>
                    <a:pt x="12700" y="2405126"/>
                    <a:pt x="417195" y="2808478"/>
                    <a:pt x="916051" y="2808478"/>
                  </a:cubicBezTo>
                  <a:lnTo>
                    <a:pt x="6090539" y="2808478"/>
                  </a:lnTo>
                  <a:cubicBezTo>
                    <a:pt x="6589522" y="2808478"/>
                    <a:pt x="6993890" y="2405126"/>
                    <a:pt x="6993890" y="1907540"/>
                  </a:cubicBezTo>
                  <a:lnTo>
                    <a:pt x="6993890" y="913638"/>
                  </a:lnTo>
                  <a:cubicBezTo>
                    <a:pt x="6993890" y="416052"/>
                    <a:pt x="6589522" y="12700"/>
                    <a:pt x="6090539" y="12700"/>
                  </a:cubicBezTo>
                  <a:lnTo>
                    <a:pt x="916051" y="12700"/>
                  </a:lnTo>
                  <a:lnTo>
                    <a:pt x="916051" y="6350"/>
                  </a:lnTo>
                  <a:lnTo>
                    <a:pt x="916051" y="12700"/>
                  </a:lnTo>
                  <a:cubicBezTo>
                    <a:pt x="417195" y="12700"/>
                    <a:pt x="12700" y="416052"/>
                    <a:pt x="12700" y="913638"/>
                  </a:cubicBezTo>
                  <a:close/>
                </a:path>
              </a:pathLst>
            </a:custGeom>
            <a:solidFill>
              <a:srgbClr val="2E846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814245" y="4122688"/>
            <a:ext cx="3860411" cy="43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📊</a:t>
            </a:r>
            <a:r>
              <a:rPr lang="en-US" sz="2750" b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Financial Data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814245" y="4659511"/>
            <a:ext cx="4659362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Fetch summaries or drill into specific data types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2045404" y="3843932"/>
            <a:ext cx="5254973" cy="2115890"/>
            <a:chOff x="0" y="0"/>
            <a:chExt cx="7006630" cy="2821187"/>
          </a:xfrm>
        </p:grpSpPr>
        <p:sp>
          <p:nvSpPr>
            <p:cNvPr id="21" name="Freeform 21"/>
            <p:cNvSpPr/>
            <p:nvPr/>
          </p:nvSpPr>
          <p:spPr>
            <a:xfrm>
              <a:off x="6350" y="6350"/>
              <a:ext cx="6993890" cy="2808478"/>
            </a:xfrm>
            <a:custGeom>
              <a:avLst/>
              <a:gdLst/>
              <a:ahLst/>
              <a:cxnLst/>
              <a:rect l="l" t="t" r="r" b="b"/>
              <a:pathLst>
                <a:path w="6993890" h="2808478">
                  <a:moveTo>
                    <a:pt x="0" y="907288"/>
                  </a:moveTo>
                  <a:cubicBezTo>
                    <a:pt x="0" y="406273"/>
                    <a:pt x="407289" y="0"/>
                    <a:pt x="909701" y="0"/>
                  </a:cubicBezTo>
                  <a:lnTo>
                    <a:pt x="6084189" y="0"/>
                  </a:lnTo>
                  <a:cubicBezTo>
                    <a:pt x="6586601" y="0"/>
                    <a:pt x="6993890" y="406273"/>
                    <a:pt x="6993890" y="907288"/>
                  </a:cubicBezTo>
                  <a:lnTo>
                    <a:pt x="6993890" y="1901190"/>
                  </a:lnTo>
                  <a:cubicBezTo>
                    <a:pt x="6993890" y="2402332"/>
                    <a:pt x="6586601" y="2808478"/>
                    <a:pt x="6084189" y="2808478"/>
                  </a:cubicBezTo>
                  <a:lnTo>
                    <a:pt x="909701" y="2808478"/>
                  </a:lnTo>
                  <a:cubicBezTo>
                    <a:pt x="407289" y="2808478"/>
                    <a:pt x="0" y="2402332"/>
                    <a:pt x="0" y="1901190"/>
                  </a:cubicBezTo>
                  <a:close/>
                </a:path>
              </a:pathLst>
            </a:custGeom>
            <a:solidFill>
              <a:srgbClr val="156B5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006590" cy="2821178"/>
            </a:xfrm>
            <a:custGeom>
              <a:avLst/>
              <a:gdLst/>
              <a:ahLst/>
              <a:cxnLst/>
              <a:rect l="l" t="t" r="r" b="b"/>
              <a:pathLst>
                <a:path w="7006590" h="2821178">
                  <a:moveTo>
                    <a:pt x="0" y="913638"/>
                  </a:moveTo>
                  <a:cubicBezTo>
                    <a:pt x="0" y="409067"/>
                    <a:pt x="410210" y="0"/>
                    <a:pt x="916051" y="0"/>
                  </a:cubicBezTo>
                  <a:lnTo>
                    <a:pt x="6090539" y="0"/>
                  </a:lnTo>
                  <a:lnTo>
                    <a:pt x="6090539" y="6350"/>
                  </a:lnTo>
                  <a:lnTo>
                    <a:pt x="6090539" y="0"/>
                  </a:lnTo>
                  <a:cubicBezTo>
                    <a:pt x="6596507" y="0"/>
                    <a:pt x="7006590" y="409067"/>
                    <a:pt x="7006590" y="913638"/>
                  </a:cubicBezTo>
                  <a:lnTo>
                    <a:pt x="7000240" y="913638"/>
                  </a:lnTo>
                  <a:lnTo>
                    <a:pt x="7006590" y="913638"/>
                  </a:lnTo>
                  <a:lnTo>
                    <a:pt x="7006590" y="1907540"/>
                  </a:lnTo>
                  <a:lnTo>
                    <a:pt x="7000240" y="1907540"/>
                  </a:lnTo>
                  <a:lnTo>
                    <a:pt x="7006590" y="1907540"/>
                  </a:lnTo>
                  <a:cubicBezTo>
                    <a:pt x="7006590" y="2412111"/>
                    <a:pt x="6596380" y="2821178"/>
                    <a:pt x="6090539" y="2821178"/>
                  </a:cubicBezTo>
                  <a:lnTo>
                    <a:pt x="6090539" y="2814828"/>
                  </a:lnTo>
                  <a:lnTo>
                    <a:pt x="6090539" y="2821178"/>
                  </a:lnTo>
                  <a:lnTo>
                    <a:pt x="916051" y="2821178"/>
                  </a:lnTo>
                  <a:lnTo>
                    <a:pt x="916051" y="2814828"/>
                  </a:lnTo>
                  <a:lnTo>
                    <a:pt x="916051" y="2821178"/>
                  </a:lnTo>
                  <a:cubicBezTo>
                    <a:pt x="410210" y="2821178"/>
                    <a:pt x="0" y="2412111"/>
                    <a:pt x="0" y="1907540"/>
                  </a:cubicBezTo>
                  <a:lnTo>
                    <a:pt x="0" y="913638"/>
                  </a:lnTo>
                  <a:lnTo>
                    <a:pt x="6350" y="913638"/>
                  </a:lnTo>
                  <a:lnTo>
                    <a:pt x="0" y="913638"/>
                  </a:lnTo>
                  <a:moveTo>
                    <a:pt x="12700" y="913638"/>
                  </a:moveTo>
                  <a:lnTo>
                    <a:pt x="12700" y="1907540"/>
                  </a:lnTo>
                  <a:lnTo>
                    <a:pt x="6350" y="1907540"/>
                  </a:lnTo>
                  <a:lnTo>
                    <a:pt x="12700" y="1907540"/>
                  </a:lnTo>
                  <a:cubicBezTo>
                    <a:pt x="12700" y="2405126"/>
                    <a:pt x="417195" y="2808478"/>
                    <a:pt x="916051" y="2808478"/>
                  </a:cubicBezTo>
                  <a:lnTo>
                    <a:pt x="6090539" y="2808478"/>
                  </a:lnTo>
                  <a:cubicBezTo>
                    <a:pt x="6589522" y="2808478"/>
                    <a:pt x="6993890" y="2405126"/>
                    <a:pt x="6993890" y="1907540"/>
                  </a:cubicBezTo>
                  <a:lnTo>
                    <a:pt x="6993890" y="913638"/>
                  </a:lnTo>
                  <a:cubicBezTo>
                    <a:pt x="6993890" y="416052"/>
                    <a:pt x="6589522" y="12700"/>
                    <a:pt x="6090539" y="12700"/>
                  </a:cubicBezTo>
                  <a:lnTo>
                    <a:pt x="916051" y="12700"/>
                  </a:lnTo>
                  <a:lnTo>
                    <a:pt x="916051" y="6350"/>
                  </a:lnTo>
                  <a:lnTo>
                    <a:pt x="916051" y="12700"/>
                  </a:lnTo>
                  <a:cubicBezTo>
                    <a:pt x="417195" y="12700"/>
                    <a:pt x="12700" y="416052"/>
                    <a:pt x="12700" y="913638"/>
                  </a:cubicBezTo>
                  <a:close/>
                </a:path>
              </a:pathLst>
            </a:custGeom>
            <a:solidFill>
              <a:srgbClr val="2E846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2343210" y="4122688"/>
            <a:ext cx="3544044" cy="43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🤖</a:t>
            </a:r>
            <a:r>
              <a:rPr lang="en-US" sz="2750" b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AI Query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343210" y="4659511"/>
            <a:ext cx="4659362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Natural language questions → instant answers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987475" y="6233815"/>
            <a:ext cx="8019455" cy="1662261"/>
            <a:chOff x="0" y="0"/>
            <a:chExt cx="10692607" cy="2216348"/>
          </a:xfrm>
        </p:grpSpPr>
        <p:sp>
          <p:nvSpPr>
            <p:cNvPr id="26" name="Freeform 26"/>
            <p:cNvSpPr/>
            <p:nvPr/>
          </p:nvSpPr>
          <p:spPr>
            <a:xfrm>
              <a:off x="6350" y="6350"/>
              <a:ext cx="10679938" cy="2203704"/>
            </a:xfrm>
            <a:custGeom>
              <a:avLst/>
              <a:gdLst/>
              <a:ahLst/>
              <a:cxnLst/>
              <a:rect l="l" t="t" r="r" b="b"/>
              <a:pathLst>
                <a:path w="10679938" h="2203704">
                  <a:moveTo>
                    <a:pt x="0" y="907288"/>
                  </a:moveTo>
                  <a:cubicBezTo>
                    <a:pt x="0" y="406273"/>
                    <a:pt x="408051" y="0"/>
                    <a:pt x="911479" y="0"/>
                  </a:cubicBezTo>
                  <a:lnTo>
                    <a:pt x="9768460" y="0"/>
                  </a:lnTo>
                  <a:cubicBezTo>
                    <a:pt x="10271887" y="0"/>
                    <a:pt x="10679938" y="406273"/>
                    <a:pt x="10679938" y="907288"/>
                  </a:cubicBezTo>
                  <a:lnTo>
                    <a:pt x="10679938" y="1296289"/>
                  </a:lnTo>
                  <a:cubicBezTo>
                    <a:pt x="10679938" y="1797431"/>
                    <a:pt x="10271887" y="2203577"/>
                    <a:pt x="9768460" y="2203577"/>
                  </a:cubicBezTo>
                  <a:lnTo>
                    <a:pt x="911479" y="2203577"/>
                  </a:lnTo>
                  <a:cubicBezTo>
                    <a:pt x="408051" y="2203704"/>
                    <a:pt x="0" y="1797431"/>
                    <a:pt x="0" y="1296289"/>
                  </a:cubicBezTo>
                  <a:close/>
                </a:path>
              </a:pathLst>
            </a:custGeom>
            <a:solidFill>
              <a:srgbClr val="156B5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0" y="0"/>
              <a:ext cx="10692638" cy="2216404"/>
            </a:xfrm>
            <a:custGeom>
              <a:avLst/>
              <a:gdLst/>
              <a:ahLst/>
              <a:cxnLst/>
              <a:rect l="l" t="t" r="r" b="b"/>
              <a:pathLst>
                <a:path w="10692638" h="2216404">
                  <a:moveTo>
                    <a:pt x="0" y="913638"/>
                  </a:moveTo>
                  <a:cubicBezTo>
                    <a:pt x="0" y="409067"/>
                    <a:pt x="410972" y="0"/>
                    <a:pt x="917829" y="0"/>
                  </a:cubicBezTo>
                  <a:lnTo>
                    <a:pt x="9774810" y="0"/>
                  </a:lnTo>
                  <a:lnTo>
                    <a:pt x="9774810" y="6350"/>
                  </a:lnTo>
                  <a:lnTo>
                    <a:pt x="9774810" y="0"/>
                  </a:lnTo>
                  <a:cubicBezTo>
                    <a:pt x="10281666" y="0"/>
                    <a:pt x="10692638" y="409067"/>
                    <a:pt x="10692638" y="913638"/>
                  </a:cubicBezTo>
                  <a:lnTo>
                    <a:pt x="10686288" y="913638"/>
                  </a:lnTo>
                  <a:lnTo>
                    <a:pt x="10692638" y="913638"/>
                  </a:lnTo>
                  <a:lnTo>
                    <a:pt x="10692638" y="1302639"/>
                  </a:lnTo>
                  <a:lnTo>
                    <a:pt x="10686288" y="1302639"/>
                  </a:lnTo>
                  <a:lnTo>
                    <a:pt x="10692638" y="1302639"/>
                  </a:lnTo>
                  <a:cubicBezTo>
                    <a:pt x="10692638" y="1807210"/>
                    <a:pt x="10281666" y="2216277"/>
                    <a:pt x="9774810" y="2216277"/>
                  </a:cubicBezTo>
                  <a:lnTo>
                    <a:pt x="9774810" y="2209927"/>
                  </a:lnTo>
                  <a:lnTo>
                    <a:pt x="9774810" y="2216277"/>
                  </a:lnTo>
                  <a:lnTo>
                    <a:pt x="917829" y="2216277"/>
                  </a:lnTo>
                  <a:lnTo>
                    <a:pt x="917829" y="2209927"/>
                  </a:lnTo>
                  <a:lnTo>
                    <a:pt x="917829" y="2216277"/>
                  </a:lnTo>
                  <a:cubicBezTo>
                    <a:pt x="410972" y="2216404"/>
                    <a:pt x="0" y="1807337"/>
                    <a:pt x="0" y="1302639"/>
                  </a:cubicBezTo>
                  <a:lnTo>
                    <a:pt x="0" y="913638"/>
                  </a:lnTo>
                  <a:lnTo>
                    <a:pt x="6350" y="913638"/>
                  </a:lnTo>
                  <a:lnTo>
                    <a:pt x="0" y="913638"/>
                  </a:lnTo>
                  <a:moveTo>
                    <a:pt x="12700" y="913638"/>
                  </a:moveTo>
                  <a:lnTo>
                    <a:pt x="12700" y="1302639"/>
                  </a:lnTo>
                  <a:lnTo>
                    <a:pt x="6350" y="1302639"/>
                  </a:lnTo>
                  <a:lnTo>
                    <a:pt x="12700" y="1302639"/>
                  </a:lnTo>
                  <a:cubicBezTo>
                    <a:pt x="12700" y="1800225"/>
                    <a:pt x="417957" y="2203577"/>
                    <a:pt x="917829" y="2203577"/>
                  </a:cubicBezTo>
                  <a:lnTo>
                    <a:pt x="9774810" y="2203577"/>
                  </a:lnTo>
                  <a:cubicBezTo>
                    <a:pt x="10274681" y="2203577"/>
                    <a:pt x="10679938" y="1800225"/>
                    <a:pt x="10679938" y="1302639"/>
                  </a:cubicBezTo>
                  <a:lnTo>
                    <a:pt x="10679938" y="913638"/>
                  </a:lnTo>
                  <a:cubicBezTo>
                    <a:pt x="10679938" y="416052"/>
                    <a:pt x="10274681" y="12700"/>
                    <a:pt x="9774809" y="12700"/>
                  </a:cubicBezTo>
                  <a:lnTo>
                    <a:pt x="917829" y="12700"/>
                  </a:lnTo>
                  <a:lnTo>
                    <a:pt x="917829" y="6350"/>
                  </a:lnTo>
                  <a:lnTo>
                    <a:pt x="917829" y="12700"/>
                  </a:lnTo>
                  <a:cubicBezTo>
                    <a:pt x="417957" y="12700"/>
                    <a:pt x="12700" y="416052"/>
                    <a:pt x="12700" y="913638"/>
                  </a:cubicBezTo>
                  <a:close/>
                </a:path>
              </a:pathLst>
            </a:custGeom>
            <a:solidFill>
              <a:srgbClr val="2E846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285280" y="6512570"/>
            <a:ext cx="3544044" cy="43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📈</a:t>
            </a:r>
            <a:r>
              <a:rPr lang="en-US" sz="2750" b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Analytics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85280" y="7049392"/>
            <a:ext cx="7423845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Detect anomalies, predict trends, optimize budgets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9280922" y="6233815"/>
            <a:ext cx="8019455" cy="1662261"/>
            <a:chOff x="0" y="0"/>
            <a:chExt cx="10692607" cy="2216348"/>
          </a:xfrm>
        </p:grpSpPr>
        <p:sp>
          <p:nvSpPr>
            <p:cNvPr id="31" name="Freeform 31"/>
            <p:cNvSpPr/>
            <p:nvPr/>
          </p:nvSpPr>
          <p:spPr>
            <a:xfrm>
              <a:off x="6350" y="6350"/>
              <a:ext cx="10679938" cy="2203704"/>
            </a:xfrm>
            <a:custGeom>
              <a:avLst/>
              <a:gdLst/>
              <a:ahLst/>
              <a:cxnLst/>
              <a:rect l="l" t="t" r="r" b="b"/>
              <a:pathLst>
                <a:path w="10679938" h="2203704">
                  <a:moveTo>
                    <a:pt x="0" y="907288"/>
                  </a:moveTo>
                  <a:cubicBezTo>
                    <a:pt x="0" y="406273"/>
                    <a:pt x="408051" y="0"/>
                    <a:pt x="911479" y="0"/>
                  </a:cubicBezTo>
                  <a:lnTo>
                    <a:pt x="9768460" y="0"/>
                  </a:lnTo>
                  <a:cubicBezTo>
                    <a:pt x="10271887" y="0"/>
                    <a:pt x="10679938" y="406273"/>
                    <a:pt x="10679938" y="907288"/>
                  </a:cubicBezTo>
                  <a:lnTo>
                    <a:pt x="10679938" y="1296289"/>
                  </a:lnTo>
                  <a:cubicBezTo>
                    <a:pt x="10679938" y="1797431"/>
                    <a:pt x="10271887" y="2203577"/>
                    <a:pt x="9768460" y="2203577"/>
                  </a:cubicBezTo>
                  <a:lnTo>
                    <a:pt x="911479" y="2203577"/>
                  </a:lnTo>
                  <a:cubicBezTo>
                    <a:pt x="408051" y="2203704"/>
                    <a:pt x="0" y="1797431"/>
                    <a:pt x="0" y="1296289"/>
                  </a:cubicBezTo>
                  <a:close/>
                </a:path>
              </a:pathLst>
            </a:custGeom>
            <a:solidFill>
              <a:srgbClr val="156B5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0" y="0"/>
              <a:ext cx="10692638" cy="2216404"/>
            </a:xfrm>
            <a:custGeom>
              <a:avLst/>
              <a:gdLst/>
              <a:ahLst/>
              <a:cxnLst/>
              <a:rect l="l" t="t" r="r" b="b"/>
              <a:pathLst>
                <a:path w="10692638" h="2216404">
                  <a:moveTo>
                    <a:pt x="0" y="913638"/>
                  </a:moveTo>
                  <a:cubicBezTo>
                    <a:pt x="0" y="409067"/>
                    <a:pt x="410972" y="0"/>
                    <a:pt x="917829" y="0"/>
                  </a:cubicBezTo>
                  <a:lnTo>
                    <a:pt x="9774810" y="0"/>
                  </a:lnTo>
                  <a:lnTo>
                    <a:pt x="9774810" y="6350"/>
                  </a:lnTo>
                  <a:lnTo>
                    <a:pt x="9774810" y="0"/>
                  </a:lnTo>
                  <a:cubicBezTo>
                    <a:pt x="10281666" y="0"/>
                    <a:pt x="10692638" y="409067"/>
                    <a:pt x="10692638" y="913638"/>
                  </a:cubicBezTo>
                  <a:lnTo>
                    <a:pt x="10686288" y="913638"/>
                  </a:lnTo>
                  <a:lnTo>
                    <a:pt x="10692638" y="913638"/>
                  </a:lnTo>
                  <a:lnTo>
                    <a:pt x="10692638" y="1302639"/>
                  </a:lnTo>
                  <a:lnTo>
                    <a:pt x="10686288" y="1302639"/>
                  </a:lnTo>
                  <a:lnTo>
                    <a:pt x="10692638" y="1302639"/>
                  </a:lnTo>
                  <a:cubicBezTo>
                    <a:pt x="10692638" y="1807210"/>
                    <a:pt x="10281666" y="2216277"/>
                    <a:pt x="9774810" y="2216277"/>
                  </a:cubicBezTo>
                  <a:lnTo>
                    <a:pt x="9774810" y="2209927"/>
                  </a:lnTo>
                  <a:lnTo>
                    <a:pt x="9774810" y="2216277"/>
                  </a:lnTo>
                  <a:lnTo>
                    <a:pt x="917829" y="2216277"/>
                  </a:lnTo>
                  <a:lnTo>
                    <a:pt x="917829" y="2209927"/>
                  </a:lnTo>
                  <a:lnTo>
                    <a:pt x="917829" y="2216277"/>
                  </a:lnTo>
                  <a:cubicBezTo>
                    <a:pt x="410972" y="2216404"/>
                    <a:pt x="0" y="1807337"/>
                    <a:pt x="0" y="1302639"/>
                  </a:cubicBezTo>
                  <a:lnTo>
                    <a:pt x="0" y="913638"/>
                  </a:lnTo>
                  <a:lnTo>
                    <a:pt x="6350" y="913638"/>
                  </a:lnTo>
                  <a:lnTo>
                    <a:pt x="0" y="913638"/>
                  </a:lnTo>
                  <a:moveTo>
                    <a:pt x="12700" y="913638"/>
                  </a:moveTo>
                  <a:lnTo>
                    <a:pt x="12700" y="1302639"/>
                  </a:lnTo>
                  <a:lnTo>
                    <a:pt x="6350" y="1302639"/>
                  </a:lnTo>
                  <a:lnTo>
                    <a:pt x="12700" y="1302639"/>
                  </a:lnTo>
                  <a:cubicBezTo>
                    <a:pt x="12700" y="1800225"/>
                    <a:pt x="417957" y="2203577"/>
                    <a:pt x="917829" y="2203577"/>
                  </a:cubicBezTo>
                  <a:lnTo>
                    <a:pt x="9774810" y="2203577"/>
                  </a:lnTo>
                  <a:cubicBezTo>
                    <a:pt x="10274681" y="2203577"/>
                    <a:pt x="10679938" y="1800225"/>
                    <a:pt x="10679938" y="1302639"/>
                  </a:cubicBezTo>
                  <a:lnTo>
                    <a:pt x="10679938" y="913638"/>
                  </a:lnTo>
                  <a:cubicBezTo>
                    <a:pt x="10679938" y="416052"/>
                    <a:pt x="10274681" y="12700"/>
                    <a:pt x="9774809" y="12700"/>
                  </a:cubicBezTo>
                  <a:lnTo>
                    <a:pt x="917829" y="12700"/>
                  </a:lnTo>
                  <a:lnTo>
                    <a:pt x="917829" y="6350"/>
                  </a:lnTo>
                  <a:lnTo>
                    <a:pt x="917829" y="12700"/>
                  </a:lnTo>
                  <a:cubicBezTo>
                    <a:pt x="417957" y="12700"/>
                    <a:pt x="12700" y="416052"/>
                    <a:pt x="12700" y="913638"/>
                  </a:cubicBezTo>
                  <a:close/>
                </a:path>
              </a:pathLst>
            </a:custGeom>
            <a:solidFill>
              <a:srgbClr val="2E846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9578727" y="6512570"/>
            <a:ext cx="6786438" cy="43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🔄</a:t>
            </a:r>
            <a:r>
              <a:rPr lang="en-US" sz="2750" b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Sessions &amp; Conversations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9578728" y="7049392"/>
            <a:ext cx="7423845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Track history, enable context-aware insights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60E14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2293B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049019" y="9686925"/>
            <a:ext cx="2153256" cy="514350"/>
            <a:chOff x="0" y="0"/>
            <a:chExt cx="2871008" cy="685800"/>
          </a:xfrm>
        </p:grpSpPr>
        <p:sp>
          <p:nvSpPr>
            <p:cNvPr id="7" name="Freeform 7" descr="preencoded.png">
              <a:hlinkClick r:id="rId3" tooltip="https://gamma.app/?utm_source=made-with-gamma"/>
            </p:cNvPr>
            <p:cNvSpPr/>
            <p:nvPr/>
          </p:nvSpPr>
          <p:spPr>
            <a:xfrm>
              <a:off x="0" y="0"/>
              <a:ext cx="2870962" cy="685800"/>
            </a:xfrm>
            <a:custGeom>
              <a:avLst/>
              <a:gdLst/>
              <a:ahLst/>
              <a:cxnLst/>
              <a:rect l="l" t="t" r="r" b="b"/>
              <a:pathLst>
                <a:path w="2870962" h="685800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-22860"/>
            <a:ext cx="18917744" cy="10688525"/>
          </a:xfrm>
          <a:custGeom>
            <a:avLst/>
            <a:gdLst/>
            <a:ahLst/>
            <a:cxnLst/>
            <a:rect l="l" t="t" r="r" b="b"/>
            <a:pathLst>
              <a:path w="18917744" h="10688525">
                <a:moveTo>
                  <a:pt x="0" y="0"/>
                </a:moveTo>
                <a:lnTo>
                  <a:pt x="18917744" y="0"/>
                </a:lnTo>
                <a:lnTo>
                  <a:pt x="18917744" y="10688525"/>
                </a:lnTo>
                <a:lnTo>
                  <a:pt x="0" y="10688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899922" y="1662389"/>
            <a:ext cx="14122990" cy="1453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72"/>
              </a:lnSpc>
            </a:pPr>
            <a:r>
              <a:rPr lang="en-US" sz="9278" b="1">
                <a:solidFill>
                  <a:srgbClr val="2FD6A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How Users Interact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09190" y="4179792"/>
            <a:ext cx="15046586" cy="899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0302" lvl="1" indent="-275151" algn="l">
              <a:lnSpc>
                <a:spcPts val="5942"/>
              </a:lnSpc>
              <a:buFont typeface="Arial"/>
              <a:buChar char="•"/>
            </a:pPr>
            <a:r>
              <a:rPr lang="en-US" sz="364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“What’s my net worth today?”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09190" y="5101817"/>
            <a:ext cx="15046586" cy="899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0302" lvl="1" indent="-275151" algn="l">
              <a:lnSpc>
                <a:spcPts val="5942"/>
              </a:lnSpc>
              <a:buFont typeface="Arial"/>
              <a:buChar char="•"/>
            </a:pPr>
            <a:r>
              <a:rPr lang="en-US" sz="364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“Why did expenses rise last month?”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09190" y="6023842"/>
            <a:ext cx="15046586" cy="899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0302" lvl="1" indent="-275151" algn="l">
              <a:lnSpc>
                <a:spcPts val="5942"/>
              </a:lnSpc>
              <a:buFont typeface="Arial"/>
              <a:buChar char="•"/>
            </a:pPr>
            <a:r>
              <a:rPr lang="en-US" sz="364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“Can I afford a new laptop next week?”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09190" y="6945867"/>
            <a:ext cx="15046586" cy="899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0302" lvl="1" indent="-275151" algn="l">
              <a:lnSpc>
                <a:spcPts val="5942"/>
              </a:lnSpc>
              <a:buFont typeface="Arial"/>
              <a:buChar char="•"/>
            </a:pPr>
            <a:r>
              <a:rPr lang="en-US" sz="364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“Show unusual transactions this month.”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09190" y="7867892"/>
            <a:ext cx="15046586" cy="899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0302" lvl="1" indent="-275151" algn="l">
              <a:lnSpc>
                <a:spcPts val="5942"/>
              </a:lnSpc>
              <a:buFont typeface="Arial"/>
              <a:buChar char="•"/>
            </a:pPr>
            <a:r>
              <a:rPr lang="en-US" sz="364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“Compare my investment returns vs. market trends.”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28700" y="3897154"/>
            <a:ext cx="63554" cy="5035638"/>
            <a:chOff x="0" y="0"/>
            <a:chExt cx="50800" cy="402510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0800" cy="4025138"/>
            </a:xfrm>
            <a:custGeom>
              <a:avLst/>
              <a:gdLst/>
              <a:ahLst/>
              <a:cxnLst/>
              <a:rect l="l" t="t" r="r" b="b"/>
              <a:pathLst>
                <a:path w="50800" h="4025138">
                  <a:moveTo>
                    <a:pt x="0" y="0"/>
                  </a:moveTo>
                  <a:lnTo>
                    <a:pt x="50800" y="0"/>
                  </a:lnTo>
                  <a:lnTo>
                    <a:pt x="50800" y="4025138"/>
                  </a:lnTo>
                  <a:lnTo>
                    <a:pt x="0" y="4025138"/>
                  </a:lnTo>
                  <a:close/>
                </a:path>
              </a:pathLst>
            </a:custGeom>
            <a:solidFill>
              <a:srgbClr val="2FD6AE"/>
            </a:solid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60E14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2293B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049019" y="9686925"/>
            <a:ext cx="2153256" cy="514350"/>
            <a:chOff x="0" y="0"/>
            <a:chExt cx="2871008" cy="685800"/>
          </a:xfrm>
        </p:grpSpPr>
        <p:sp>
          <p:nvSpPr>
            <p:cNvPr id="7" name="Freeform 7" descr="preencoded.png">
              <a:hlinkClick r:id="rId3" tooltip="https://gamma.app/?utm_source=made-with-gamma"/>
            </p:cNvPr>
            <p:cNvSpPr/>
            <p:nvPr/>
          </p:nvSpPr>
          <p:spPr>
            <a:xfrm>
              <a:off x="0" y="0"/>
              <a:ext cx="2870962" cy="685800"/>
            </a:xfrm>
            <a:custGeom>
              <a:avLst/>
              <a:gdLst/>
              <a:ahLst/>
              <a:cxnLst/>
              <a:rect l="l" t="t" r="r" b="b"/>
              <a:pathLst>
                <a:path w="2870962" h="685800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-22860"/>
            <a:ext cx="18917744" cy="10688525"/>
          </a:xfrm>
          <a:custGeom>
            <a:avLst/>
            <a:gdLst/>
            <a:ahLst/>
            <a:cxnLst/>
            <a:rect l="l" t="t" r="r" b="b"/>
            <a:pathLst>
              <a:path w="18917744" h="10688525">
                <a:moveTo>
                  <a:pt x="0" y="0"/>
                </a:moveTo>
                <a:lnTo>
                  <a:pt x="18917744" y="0"/>
                </a:lnTo>
                <a:lnTo>
                  <a:pt x="18917744" y="10688525"/>
                </a:lnTo>
                <a:lnTo>
                  <a:pt x="0" y="10688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028700" y="2171554"/>
            <a:ext cx="14175361" cy="253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95"/>
              </a:lnSpc>
            </a:pPr>
            <a:r>
              <a:rPr lang="en-US" sz="8094" b="1">
                <a:solidFill>
                  <a:srgbClr val="2FD6A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Reliable &amp; Scalable</a:t>
            </a:r>
          </a:p>
          <a:p>
            <a:pPr algn="l">
              <a:lnSpc>
                <a:spcPts val="10094"/>
              </a:lnSpc>
            </a:pPr>
            <a:endParaRPr lang="en-US" sz="8094" b="1">
              <a:solidFill>
                <a:srgbClr val="2FD6AE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15478" y="4071427"/>
            <a:ext cx="15233541" cy="3670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8898" lvl="1" indent="-274449" algn="l">
              <a:lnSpc>
                <a:spcPts val="5927"/>
              </a:lnSpc>
              <a:buFont typeface="Arial"/>
              <a:buChar char="•"/>
            </a:pPr>
            <a:r>
              <a:rPr lang="en-US" sz="364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Health Check endpoint (/health).</a:t>
            </a:r>
          </a:p>
          <a:p>
            <a:pPr marL="548898" lvl="1" indent="-274449" algn="l">
              <a:lnSpc>
                <a:spcPts val="5927"/>
              </a:lnSpc>
              <a:buFont typeface="Arial"/>
              <a:buChar char="•"/>
            </a:pPr>
            <a:r>
              <a:rPr lang="en-US" sz="364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Structured logging for system monitoring.</a:t>
            </a:r>
          </a:p>
          <a:p>
            <a:pPr marL="548898" lvl="1" indent="-274449" algn="l">
              <a:lnSpc>
                <a:spcPts val="5927"/>
              </a:lnSpc>
              <a:buFont typeface="Arial"/>
              <a:buChar char="•"/>
            </a:pPr>
            <a:r>
              <a:rPr lang="en-US" sz="364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Response caching for faster user experience.</a:t>
            </a:r>
          </a:p>
          <a:p>
            <a:pPr marL="548898" lvl="1" indent="-274449" algn="l">
              <a:lnSpc>
                <a:spcPts val="5927"/>
              </a:lnSpc>
              <a:buFont typeface="Arial"/>
              <a:buChar char="•"/>
            </a:pPr>
            <a:r>
              <a:rPr lang="en-US" sz="364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Error recovery &amp; fallback logic for service stability.</a:t>
            </a:r>
          </a:p>
          <a:p>
            <a:pPr marL="548898" lvl="1" indent="-274449" algn="l">
              <a:lnSpc>
                <a:spcPts val="5929"/>
              </a:lnSpc>
              <a:buFont typeface="Arial"/>
              <a:buChar char="•"/>
            </a:pPr>
            <a:r>
              <a:rPr lang="en-US" sz="364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Built for scaling to real-world finance apps.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60E14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2293B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049019" y="9686925"/>
            <a:ext cx="2153256" cy="514350"/>
            <a:chOff x="0" y="0"/>
            <a:chExt cx="2871008" cy="685800"/>
          </a:xfrm>
        </p:grpSpPr>
        <p:sp>
          <p:nvSpPr>
            <p:cNvPr id="7" name="Freeform 7" descr="preencoded.png">
              <a:hlinkClick r:id="rId3" tooltip="https://gamma.app/?utm_source=made-with-gamma"/>
            </p:cNvPr>
            <p:cNvSpPr/>
            <p:nvPr/>
          </p:nvSpPr>
          <p:spPr>
            <a:xfrm>
              <a:off x="0" y="0"/>
              <a:ext cx="2870962" cy="685800"/>
            </a:xfrm>
            <a:custGeom>
              <a:avLst/>
              <a:gdLst/>
              <a:ahLst/>
              <a:cxnLst/>
              <a:rect l="l" t="t" r="r" b="b"/>
              <a:pathLst>
                <a:path w="2870962" h="685800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-22860"/>
            <a:ext cx="18917744" cy="10688525"/>
          </a:xfrm>
          <a:custGeom>
            <a:avLst/>
            <a:gdLst/>
            <a:ahLst/>
            <a:cxnLst/>
            <a:rect l="l" t="t" r="r" b="b"/>
            <a:pathLst>
              <a:path w="18917744" h="10688525">
                <a:moveTo>
                  <a:pt x="0" y="0"/>
                </a:moveTo>
                <a:lnTo>
                  <a:pt x="18917744" y="0"/>
                </a:lnTo>
                <a:lnTo>
                  <a:pt x="18917744" y="10688525"/>
                </a:lnTo>
                <a:lnTo>
                  <a:pt x="0" y="10688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028700" y="2171554"/>
            <a:ext cx="14175361" cy="253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95"/>
              </a:lnSpc>
            </a:pPr>
            <a:r>
              <a:rPr lang="en-US" sz="8094" b="1">
                <a:solidFill>
                  <a:srgbClr val="2FD6A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Acknowledgments</a:t>
            </a:r>
          </a:p>
          <a:p>
            <a:pPr algn="l">
              <a:lnSpc>
                <a:spcPts val="10094"/>
              </a:lnSpc>
            </a:pPr>
            <a:endParaRPr lang="en-US" sz="8094" b="1">
              <a:solidFill>
                <a:srgbClr val="2FD6AE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15478" y="4042852"/>
            <a:ext cx="16443822" cy="2415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44" lvl="1" indent="-302272" algn="l">
              <a:lnSpc>
                <a:spcPts val="6528"/>
              </a:lnSpc>
              <a:buFont typeface="Arial"/>
              <a:buChar char="•"/>
            </a:pPr>
            <a:r>
              <a:rPr lang="en-US" sz="401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Google Gemini AI – powering the conversational interface.</a:t>
            </a:r>
          </a:p>
          <a:p>
            <a:pPr marL="604544" lvl="1" indent="-302272" algn="l">
              <a:lnSpc>
                <a:spcPts val="6528"/>
              </a:lnSpc>
              <a:buFont typeface="Arial"/>
              <a:buChar char="•"/>
            </a:pPr>
            <a:r>
              <a:rPr lang="en-US" sz="401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Flask Community – backend framework support.</a:t>
            </a:r>
          </a:p>
          <a:p>
            <a:pPr marL="604544" lvl="1" indent="-302272" algn="l">
              <a:lnSpc>
                <a:spcPts val="6531"/>
              </a:lnSpc>
              <a:buFont typeface="Arial"/>
              <a:buChar char="•"/>
            </a:pPr>
            <a:r>
              <a:rPr lang="en-US" sz="401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Hackathon Organizers – challenging &amp; inspiring problem statement.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60E14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2293B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049019" y="9686925"/>
            <a:ext cx="2153256" cy="514350"/>
            <a:chOff x="0" y="0"/>
            <a:chExt cx="2871008" cy="685800"/>
          </a:xfrm>
        </p:grpSpPr>
        <p:sp>
          <p:nvSpPr>
            <p:cNvPr id="7" name="Freeform 7" descr="preencoded.png">
              <a:hlinkClick r:id="rId3" tooltip="https://gamma.app/?utm_source=made-with-gamma"/>
            </p:cNvPr>
            <p:cNvSpPr/>
            <p:nvPr/>
          </p:nvSpPr>
          <p:spPr>
            <a:xfrm>
              <a:off x="0" y="0"/>
              <a:ext cx="2870962" cy="685800"/>
            </a:xfrm>
            <a:custGeom>
              <a:avLst/>
              <a:gdLst/>
              <a:ahLst/>
              <a:cxnLst/>
              <a:rect l="l" t="t" r="r" b="b"/>
              <a:pathLst>
                <a:path w="2870962" h="685800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-22860"/>
            <a:ext cx="18917744" cy="10688525"/>
          </a:xfrm>
          <a:custGeom>
            <a:avLst/>
            <a:gdLst/>
            <a:ahLst/>
            <a:cxnLst/>
            <a:rect l="l" t="t" r="r" b="b"/>
            <a:pathLst>
              <a:path w="18917744" h="10688525">
                <a:moveTo>
                  <a:pt x="0" y="0"/>
                </a:moveTo>
                <a:lnTo>
                  <a:pt x="18917744" y="0"/>
                </a:lnTo>
                <a:lnTo>
                  <a:pt x="18917744" y="10688525"/>
                </a:lnTo>
                <a:lnTo>
                  <a:pt x="0" y="10688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4137792" y="2000967"/>
            <a:ext cx="10492608" cy="2258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7850"/>
              </a:lnSpc>
            </a:pPr>
            <a:r>
              <a:rPr lang="en-US" sz="14314" b="1" dirty="0">
                <a:solidFill>
                  <a:srgbClr val="2FD6A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Thank You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180201" y="6249250"/>
            <a:ext cx="18648402" cy="597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1"/>
              </a:lnSpc>
            </a:pPr>
            <a:r>
              <a:rPr lang="en-US" sz="3401" u="sng">
                <a:solidFill>
                  <a:srgbClr val="2FD6AE"/>
                </a:solidFill>
                <a:latin typeface="Arimo"/>
                <a:ea typeface="Arimo"/>
                <a:cs typeface="Arimo"/>
                <a:sym typeface="Arimo"/>
                <a:hlinkClick r:id="rId6" tooltip="https://github.com/ItisPratham/finance-hackovate/tree/dev"/>
              </a:rPr>
              <a:t>https://github.com/ItisPratham/finance-hackovate/tree/dev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60E14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2293B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049019" y="9686925"/>
            <a:ext cx="2153256" cy="514350"/>
            <a:chOff x="0" y="0"/>
            <a:chExt cx="2871008" cy="685800"/>
          </a:xfrm>
        </p:grpSpPr>
        <p:sp>
          <p:nvSpPr>
            <p:cNvPr id="7" name="Freeform 7" descr="preencoded.png">
              <a:hlinkClick r:id="rId3" tooltip="https://gamma.app/?utm_source=made-with-gamma"/>
            </p:cNvPr>
            <p:cNvSpPr/>
            <p:nvPr/>
          </p:nvSpPr>
          <p:spPr>
            <a:xfrm>
              <a:off x="0" y="0"/>
              <a:ext cx="2870962" cy="685800"/>
            </a:xfrm>
            <a:custGeom>
              <a:avLst/>
              <a:gdLst/>
              <a:ahLst/>
              <a:cxnLst/>
              <a:rect l="l" t="t" r="r" b="b"/>
              <a:pathLst>
                <a:path w="2870962" h="685800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-22860"/>
            <a:ext cx="18917744" cy="10688525"/>
          </a:xfrm>
          <a:custGeom>
            <a:avLst/>
            <a:gdLst/>
            <a:ahLst/>
            <a:cxnLst/>
            <a:rect l="l" t="t" r="r" b="b"/>
            <a:pathLst>
              <a:path w="18917744" h="10688525">
                <a:moveTo>
                  <a:pt x="0" y="0"/>
                </a:moveTo>
                <a:lnTo>
                  <a:pt x="18917744" y="0"/>
                </a:lnTo>
                <a:lnTo>
                  <a:pt x="18917744" y="10688525"/>
                </a:lnTo>
                <a:lnTo>
                  <a:pt x="0" y="10688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725270" y="1789823"/>
            <a:ext cx="15049023" cy="3531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55"/>
              </a:lnSpc>
            </a:pPr>
            <a:r>
              <a:rPr lang="en-US" sz="11271" b="1">
                <a:solidFill>
                  <a:srgbClr val="2FD6A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QuadSquad Coders</a:t>
            </a:r>
          </a:p>
          <a:p>
            <a:pPr algn="l">
              <a:lnSpc>
                <a:spcPts val="14057"/>
              </a:lnSpc>
            </a:pPr>
            <a:endParaRPr lang="en-US" sz="11271" b="1">
              <a:solidFill>
                <a:srgbClr val="2FD6AE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25270" y="4448594"/>
            <a:ext cx="14895730" cy="3323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4022" lvl="1" indent="-307011" algn="l">
              <a:lnSpc>
                <a:spcPts val="6631"/>
              </a:lnSpc>
              <a:buFont typeface="Arial"/>
              <a:buChar char="•"/>
            </a:pPr>
            <a:r>
              <a:rPr lang="en-US" sz="4073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Pratham Shah – Team Leader, Backend &amp; Architecture</a:t>
            </a:r>
          </a:p>
          <a:p>
            <a:pPr marL="614022" lvl="1" indent="-307011" algn="l">
              <a:lnSpc>
                <a:spcPts val="6631"/>
              </a:lnSpc>
              <a:buFont typeface="Arial"/>
              <a:buChar char="•"/>
            </a:pPr>
            <a:r>
              <a:rPr lang="en-US" sz="4073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Bhoomi Shah – Frontend</a:t>
            </a:r>
          </a:p>
          <a:p>
            <a:pPr marL="614022" lvl="1" indent="-307011" algn="l">
              <a:lnSpc>
                <a:spcPts val="6631"/>
              </a:lnSpc>
              <a:buFont typeface="Arial"/>
              <a:buChar char="•"/>
            </a:pPr>
            <a:r>
              <a:rPr lang="en-US" sz="4073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Jaiveer Trivedi – AI &amp; API Integration</a:t>
            </a:r>
          </a:p>
          <a:p>
            <a:pPr marL="614021" lvl="1" indent="-307011" algn="l">
              <a:lnSpc>
                <a:spcPts val="6633"/>
              </a:lnSpc>
              <a:buFont typeface="Arial"/>
              <a:buChar char="•"/>
            </a:pPr>
            <a:r>
              <a:rPr lang="en-US" sz="4073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Ridham Kothari – UI/UX &amp; Presentation 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60E14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2293B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049019" y="9686925"/>
            <a:ext cx="2153256" cy="514350"/>
            <a:chOff x="0" y="0"/>
            <a:chExt cx="2871008" cy="685800"/>
          </a:xfrm>
        </p:grpSpPr>
        <p:sp>
          <p:nvSpPr>
            <p:cNvPr id="7" name="Freeform 7" descr="preencoded.png">
              <a:hlinkClick r:id="rId3" tooltip="https://gamma.app/?utm_source=made-with-gamma"/>
            </p:cNvPr>
            <p:cNvSpPr/>
            <p:nvPr/>
          </p:nvSpPr>
          <p:spPr>
            <a:xfrm>
              <a:off x="0" y="0"/>
              <a:ext cx="2870962" cy="685800"/>
            </a:xfrm>
            <a:custGeom>
              <a:avLst/>
              <a:gdLst/>
              <a:ahLst/>
              <a:cxnLst/>
              <a:rect l="l" t="t" r="r" b="b"/>
              <a:pathLst>
                <a:path w="2870962" h="685800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-22860"/>
            <a:ext cx="18917744" cy="10688525"/>
          </a:xfrm>
          <a:custGeom>
            <a:avLst/>
            <a:gdLst/>
            <a:ahLst/>
            <a:cxnLst/>
            <a:rect l="l" t="t" r="r" b="b"/>
            <a:pathLst>
              <a:path w="18917744" h="10688525">
                <a:moveTo>
                  <a:pt x="0" y="0"/>
                </a:moveTo>
                <a:lnTo>
                  <a:pt x="18917744" y="0"/>
                </a:lnTo>
                <a:lnTo>
                  <a:pt x="18917744" y="10688525"/>
                </a:lnTo>
                <a:lnTo>
                  <a:pt x="0" y="10688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>
            <a:off x="705592" y="4914473"/>
            <a:ext cx="14871529" cy="4772452"/>
            <a:chOff x="0" y="0"/>
            <a:chExt cx="19828706" cy="6363270"/>
          </a:xfrm>
        </p:grpSpPr>
        <p:sp>
          <p:nvSpPr>
            <p:cNvPr id="10" name="TextBox 10"/>
            <p:cNvSpPr txBox="1"/>
            <p:nvPr/>
          </p:nvSpPr>
          <p:spPr>
            <a:xfrm>
              <a:off x="183720" y="-28575"/>
              <a:ext cx="9498956" cy="13205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94"/>
                </a:lnSpc>
              </a:pPr>
              <a:r>
                <a:rPr lang="en-US" sz="6409" b="1">
                  <a:solidFill>
                    <a:srgbClr val="2FD6AE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Why FinanceAI?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146373"/>
              <a:ext cx="19828706" cy="8087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08532" lvl="1" indent="-254266" algn="l">
                <a:lnSpc>
                  <a:spcPts val="5491"/>
                </a:lnSpc>
                <a:buFont typeface="Arial"/>
                <a:buChar char="•"/>
              </a:pPr>
              <a:r>
                <a:rPr lang="en-US" sz="3371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Managing money is complex &amp; time-consuming.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282425"/>
              <a:ext cx="19828706" cy="8087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08532" lvl="1" indent="-254266" algn="l">
                <a:lnSpc>
                  <a:spcPts val="5491"/>
                </a:lnSpc>
                <a:buFont typeface="Arial"/>
                <a:buChar char="•"/>
              </a:pPr>
              <a:r>
                <a:rPr lang="en-US" sz="3371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Existing tools are either too generic or too technical.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418477"/>
              <a:ext cx="19828706" cy="8087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08532" lvl="1" indent="-254266" algn="l">
                <a:lnSpc>
                  <a:spcPts val="5491"/>
                </a:lnSpc>
                <a:buFont typeface="Arial"/>
                <a:buChar char="•"/>
              </a:pPr>
              <a:r>
                <a:rPr lang="en-US" sz="3371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Lack of </a:t>
              </a:r>
              <a:r>
                <a:rPr lang="en-US" sz="3371" b="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personalized insights</a:t>
              </a:r>
              <a:r>
                <a:rPr lang="en-US" sz="3371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 for day-to-day finance.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554529"/>
              <a:ext cx="19828706" cy="8087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08532" lvl="1" indent="-254266" algn="l">
                <a:lnSpc>
                  <a:spcPts val="5491"/>
                </a:lnSpc>
                <a:buFont typeface="Arial"/>
                <a:buChar char="•"/>
              </a:pPr>
              <a:r>
                <a:rPr lang="en-US" sz="3371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Users need a </a:t>
              </a:r>
              <a:r>
                <a:rPr lang="en-US" sz="3371" b="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secure, AI-driven assistant</a:t>
              </a:r>
              <a:r>
                <a:rPr lang="en-US" sz="3371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 that speaks in plain language.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791317" y="623340"/>
            <a:ext cx="8195247" cy="3974695"/>
          </a:xfrm>
          <a:custGeom>
            <a:avLst/>
            <a:gdLst/>
            <a:ahLst/>
            <a:cxnLst/>
            <a:rect l="l" t="t" r="r" b="b"/>
            <a:pathLst>
              <a:path w="8195247" h="3974695">
                <a:moveTo>
                  <a:pt x="0" y="0"/>
                </a:moveTo>
                <a:lnTo>
                  <a:pt x="8195247" y="0"/>
                </a:lnTo>
                <a:lnTo>
                  <a:pt x="8195247" y="3974694"/>
                </a:lnTo>
                <a:lnTo>
                  <a:pt x="0" y="39746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60E14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2293B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049019" y="9686925"/>
            <a:ext cx="2153256" cy="514350"/>
            <a:chOff x="0" y="0"/>
            <a:chExt cx="2871008" cy="685800"/>
          </a:xfrm>
        </p:grpSpPr>
        <p:sp>
          <p:nvSpPr>
            <p:cNvPr id="7" name="Freeform 7" descr="preencoded.png">
              <a:hlinkClick r:id="rId3" tooltip="https://gamma.app/?utm_source=made-with-gamma"/>
            </p:cNvPr>
            <p:cNvSpPr/>
            <p:nvPr/>
          </p:nvSpPr>
          <p:spPr>
            <a:xfrm>
              <a:off x="0" y="0"/>
              <a:ext cx="2870962" cy="685800"/>
            </a:xfrm>
            <a:custGeom>
              <a:avLst/>
              <a:gdLst/>
              <a:ahLst/>
              <a:cxnLst/>
              <a:rect l="l" t="t" r="r" b="b"/>
              <a:pathLst>
                <a:path w="2870962" h="685800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-22860"/>
            <a:ext cx="18917744" cy="10688525"/>
          </a:xfrm>
          <a:custGeom>
            <a:avLst/>
            <a:gdLst/>
            <a:ahLst/>
            <a:cxnLst/>
            <a:rect l="l" t="t" r="r" b="b"/>
            <a:pathLst>
              <a:path w="18917744" h="10688525">
                <a:moveTo>
                  <a:pt x="0" y="0"/>
                </a:moveTo>
                <a:lnTo>
                  <a:pt x="18917744" y="0"/>
                </a:lnTo>
                <a:lnTo>
                  <a:pt x="18917744" y="10688525"/>
                </a:lnTo>
                <a:lnTo>
                  <a:pt x="0" y="10688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592563" y="1727241"/>
            <a:ext cx="16666737" cy="1990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54"/>
              </a:lnSpc>
            </a:pPr>
            <a:r>
              <a:rPr lang="en-US" sz="6377" b="1">
                <a:solidFill>
                  <a:srgbClr val="2FD6A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FinanceAI – Your AI-Powered Finance Companion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2563" y="4591787"/>
            <a:ext cx="10791200" cy="611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9806" lvl="1" indent="-244903" algn="l">
              <a:lnSpc>
                <a:spcPts val="5289"/>
              </a:lnSpc>
              <a:buFont typeface="Arial"/>
              <a:buChar char="•"/>
            </a:pPr>
            <a:r>
              <a:rPr lang="en-US" sz="324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Conversational platform for personal finance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2563" y="5412450"/>
            <a:ext cx="10791200" cy="611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9806" lvl="1" indent="-244903" algn="l">
              <a:lnSpc>
                <a:spcPts val="5289"/>
              </a:lnSpc>
              <a:buFont typeface="Arial"/>
              <a:buChar char="•"/>
            </a:pPr>
            <a:r>
              <a:rPr lang="en-US" sz="324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Unified view of accounts, assets, and liabilities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92563" y="6233114"/>
            <a:ext cx="10791200" cy="611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9806" lvl="1" indent="-244903" algn="l">
              <a:lnSpc>
                <a:spcPts val="5289"/>
              </a:lnSpc>
              <a:buFont typeface="Arial"/>
              <a:buChar char="•"/>
            </a:pPr>
            <a:r>
              <a:rPr lang="en-US" sz="324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Detects unusual activity &amp; spending patterns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92563" y="7053777"/>
            <a:ext cx="10791200" cy="611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9806" lvl="1" indent="-244903" algn="l">
              <a:lnSpc>
                <a:spcPts val="5289"/>
              </a:lnSpc>
              <a:buFont typeface="Arial"/>
              <a:buChar char="•"/>
            </a:pPr>
            <a:r>
              <a:rPr lang="en-US" sz="324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Provides personalized budget &amp; investment advice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92563" y="7874442"/>
            <a:ext cx="10791200" cy="611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9806" lvl="1" indent="-244903" algn="l">
              <a:lnSpc>
                <a:spcPts val="5289"/>
              </a:lnSpc>
              <a:buFont typeface="Arial"/>
              <a:buChar char="•"/>
            </a:pPr>
            <a:r>
              <a:rPr lang="en-US" sz="324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Built with </a:t>
            </a:r>
            <a:r>
              <a:rPr lang="en-US" sz="324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security, privacy &amp; trust</a:t>
            </a:r>
            <a:r>
              <a:rPr lang="en-US" sz="324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at the core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60E14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2293B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049019" y="9686925"/>
            <a:ext cx="2153256" cy="514350"/>
            <a:chOff x="0" y="0"/>
            <a:chExt cx="2871008" cy="685800"/>
          </a:xfrm>
        </p:grpSpPr>
        <p:sp>
          <p:nvSpPr>
            <p:cNvPr id="7" name="Freeform 7" descr="preencoded.png">
              <a:hlinkClick r:id="rId3" tooltip="https://gamma.app/?utm_source=made-with-gamma"/>
            </p:cNvPr>
            <p:cNvSpPr/>
            <p:nvPr/>
          </p:nvSpPr>
          <p:spPr>
            <a:xfrm>
              <a:off x="0" y="0"/>
              <a:ext cx="2870962" cy="685800"/>
            </a:xfrm>
            <a:custGeom>
              <a:avLst/>
              <a:gdLst/>
              <a:ahLst/>
              <a:cxnLst/>
              <a:rect l="l" t="t" r="r" b="b"/>
              <a:pathLst>
                <a:path w="2870962" h="685800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-22860"/>
            <a:ext cx="18917744" cy="10688525"/>
          </a:xfrm>
          <a:custGeom>
            <a:avLst/>
            <a:gdLst/>
            <a:ahLst/>
            <a:cxnLst/>
            <a:rect l="l" t="t" r="r" b="b"/>
            <a:pathLst>
              <a:path w="18917744" h="10688525">
                <a:moveTo>
                  <a:pt x="0" y="0"/>
                </a:moveTo>
                <a:lnTo>
                  <a:pt x="18917744" y="0"/>
                </a:lnTo>
                <a:lnTo>
                  <a:pt x="18917744" y="10688525"/>
                </a:lnTo>
                <a:lnTo>
                  <a:pt x="0" y="10688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992237" y="1144092"/>
            <a:ext cx="9582739" cy="918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22"/>
              </a:lnSpc>
            </a:pPr>
            <a:r>
              <a:rPr lang="en-US" sz="5871" b="1">
                <a:solidFill>
                  <a:srgbClr val="2FD6A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What FinanceAI Offers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92238" y="3182987"/>
            <a:ext cx="5245447" cy="2993529"/>
            <a:chOff x="0" y="0"/>
            <a:chExt cx="6993930" cy="399137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993890" cy="3991356"/>
            </a:xfrm>
            <a:custGeom>
              <a:avLst/>
              <a:gdLst/>
              <a:ahLst/>
              <a:cxnLst/>
              <a:rect l="l" t="t" r="r" b="b"/>
              <a:pathLst>
                <a:path w="6993890" h="3991356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6750050" y="0"/>
                  </a:lnTo>
                  <a:cubicBezTo>
                    <a:pt x="6884670" y="0"/>
                    <a:pt x="6993890" y="109220"/>
                    <a:pt x="6993890" y="243840"/>
                  </a:cubicBezTo>
                  <a:lnTo>
                    <a:pt x="6993890" y="3747516"/>
                  </a:lnTo>
                  <a:cubicBezTo>
                    <a:pt x="6993890" y="3882136"/>
                    <a:pt x="6884670" y="3991356"/>
                    <a:pt x="6750050" y="3991356"/>
                  </a:cubicBezTo>
                  <a:lnTo>
                    <a:pt x="243840" y="3991356"/>
                  </a:lnTo>
                  <a:cubicBezTo>
                    <a:pt x="109220" y="3991356"/>
                    <a:pt x="0" y="3882136"/>
                    <a:pt x="0" y="3747516"/>
                  </a:cubicBezTo>
                  <a:close/>
                </a:path>
              </a:pathLst>
            </a:custGeom>
            <a:solidFill>
              <a:srgbClr val="12293B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92238" y="3144887"/>
            <a:ext cx="5245447" cy="152400"/>
            <a:chOff x="0" y="0"/>
            <a:chExt cx="6993930" cy="203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993890" cy="203200"/>
            </a:xfrm>
            <a:custGeom>
              <a:avLst/>
              <a:gdLst/>
              <a:ahLst/>
              <a:cxnLst/>
              <a:rect l="l" t="t" r="r" b="b"/>
              <a:pathLst>
                <a:path w="6993890" h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lnTo>
                    <a:pt x="6892290" y="0"/>
                  </a:lnTo>
                  <a:cubicBezTo>
                    <a:pt x="6948424" y="0"/>
                    <a:pt x="6993890" y="45466"/>
                    <a:pt x="6993890" y="101600"/>
                  </a:cubicBezTo>
                  <a:cubicBezTo>
                    <a:pt x="6993890" y="157734"/>
                    <a:pt x="6948424" y="203200"/>
                    <a:pt x="6892290" y="203200"/>
                  </a:cubicBezTo>
                  <a:lnTo>
                    <a:pt x="101600" y="203200"/>
                  </a:lnTo>
                  <a:cubicBezTo>
                    <a:pt x="45466" y="203200"/>
                    <a:pt x="0" y="157734"/>
                    <a:pt x="0" y="101600"/>
                  </a:cubicBezTo>
                  <a:close/>
                </a:path>
              </a:pathLst>
            </a:custGeom>
            <a:solidFill>
              <a:srgbClr val="2FD6AE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189610" y="2757785"/>
            <a:ext cx="850552" cy="850552"/>
            <a:chOff x="0" y="0"/>
            <a:chExt cx="1134070" cy="113407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34110" cy="1134110"/>
            </a:xfrm>
            <a:custGeom>
              <a:avLst/>
              <a:gdLst/>
              <a:ahLst/>
              <a:cxnLst/>
              <a:rect l="l" t="t" r="r" b="b"/>
              <a:pathLst>
                <a:path w="1134110" h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2FD6AE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3444701" y="2970460"/>
            <a:ext cx="340221" cy="425203"/>
            <a:chOff x="0" y="0"/>
            <a:chExt cx="453628" cy="566937"/>
          </a:xfrm>
        </p:grpSpPr>
        <p:sp>
          <p:nvSpPr>
            <p:cNvPr id="17" name="Freeform 17" descr="preencoded.png"/>
            <p:cNvSpPr/>
            <p:nvPr/>
          </p:nvSpPr>
          <p:spPr>
            <a:xfrm>
              <a:off x="0" y="0"/>
              <a:ext cx="453644" cy="566928"/>
            </a:xfrm>
            <a:custGeom>
              <a:avLst/>
              <a:gdLst/>
              <a:ahLst/>
              <a:cxnLst/>
              <a:rect l="l" t="t" r="r" b="b"/>
              <a:pathLst>
                <a:path w="453644" h="566928">
                  <a:moveTo>
                    <a:pt x="0" y="0"/>
                  </a:moveTo>
                  <a:lnTo>
                    <a:pt x="453644" y="0"/>
                  </a:lnTo>
                  <a:lnTo>
                    <a:pt x="453644" y="566928"/>
                  </a:lnTo>
                  <a:lnTo>
                    <a:pt x="0" y="566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8" r="3" b="-1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313855" y="3872656"/>
            <a:ext cx="4272962" cy="858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AI-Powered Conversations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13855" y="4852392"/>
            <a:ext cx="4602212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Ask financial questions in natural language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6521202" y="3182987"/>
            <a:ext cx="5245447" cy="2993529"/>
            <a:chOff x="0" y="0"/>
            <a:chExt cx="6993930" cy="399137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993890" cy="3991356"/>
            </a:xfrm>
            <a:custGeom>
              <a:avLst/>
              <a:gdLst/>
              <a:ahLst/>
              <a:cxnLst/>
              <a:rect l="l" t="t" r="r" b="b"/>
              <a:pathLst>
                <a:path w="6993890" h="3991356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6750050" y="0"/>
                  </a:lnTo>
                  <a:cubicBezTo>
                    <a:pt x="6884670" y="0"/>
                    <a:pt x="6993890" y="109220"/>
                    <a:pt x="6993890" y="243840"/>
                  </a:cubicBezTo>
                  <a:lnTo>
                    <a:pt x="6993890" y="3747516"/>
                  </a:lnTo>
                  <a:cubicBezTo>
                    <a:pt x="6993890" y="3882136"/>
                    <a:pt x="6884670" y="3991356"/>
                    <a:pt x="6750050" y="3991356"/>
                  </a:cubicBezTo>
                  <a:lnTo>
                    <a:pt x="243840" y="3991356"/>
                  </a:lnTo>
                  <a:cubicBezTo>
                    <a:pt x="109220" y="3991356"/>
                    <a:pt x="0" y="3882136"/>
                    <a:pt x="0" y="3747516"/>
                  </a:cubicBezTo>
                  <a:close/>
                </a:path>
              </a:pathLst>
            </a:custGeom>
            <a:solidFill>
              <a:srgbClr val="12293B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521202" y="3144887"/>
            <a:ext cx="5245447" cy="152400"/>
            <a:chOff x="0" y="0"/>
            <a:chExt cx="6993930" cy="2032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993890" cy="203200"/>
            </a:xfrm>
            <a:custGeom>
              <a:avLst/>
              <a:gdLst/>
              <a:ahLst/>
              <a:cxnLst/>
              <a:rect l="l" t="t" r="r" b="b"/>
              <a:pathLst>
                <a:path w="6993890" h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lnTo>
                    <a:pt x="6892290" y="0"/>
                  </a:lnTo>
                  <a:cubicBezTo>
                    <a:pt x="6948424" y="0"/>
                    <a:pt x="6993890" y="45466"/>
                    <a:pt x="6993890" y="101600"/>
                  </a:cubicBezTo>
                  <a:cubicBezTo>
                    <a:pt x="6993890" y="157734"/>
                    <a:pt x="6948424" y="203200"/>
                    <a:pt x="6892290" y="203200"/>
                  </a:cubicBezTo>
                  <a:lnTo>
                    <a:pt x="101600" y="203200"/>
                  </a:lnTo>
                  <a:cubicBezTo>
                    <a:pt x="45466" y="203200"/>
                    <a:pt x="0" y="157734"/>
                    <a:pt x="0" y="101600"/>
                  </a:cubicBezTo>
                  <a:close/>
                </a:path>
              </a:pathLst>
            </a:custGeom>
            <a:solidFill>
              <a:srgbClr val="2FD6AE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8718575" y="2757785"/>
            <a:ext cx="850552" cy="850552"/>
            <a:chOff x="0" y="0"/>
            <a:chExt cx="1134070" cy="113407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134110" cy="1134110"/>
            </a:xfrm>
            <a:custGeom>
              <a:avLst/>
              <a:gdLst/>
              <a:ahLst/>
              <a:cxnLst/>
              <a:rect l="l" t="t" r="r" b="b"/>
              <a:pathLst>
                <a:path w="1134110" h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2FD6AE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8973666" y="2970460"/>
            <a:ext cx="340221" cy="425203"/>
            <a:chOff x="0" y="0"/>
            <a:chExt cx="453628" cy="566937"/>
          </a:xfrm>
        </p:grpSpPr>
        <p:sp>
          <p:nvSpPr>
            <p:cNvPr id="27" name="Freeform 27" descr="preencoded.png"/>
            <p:cNvSpPr/>
            <p:nvPr/>
          </p:nvSpPr>
          <p:spPr>
            <a:xfrm>
              <a:off x="0" y="0"/>
              <a:ext cx="453644" cy="566928"/>
            </a:xfrm>
            <a:custGeom>
              <a:avLst/>
              <a:gdLst/>
              <a:ahLst/>
              <a:cxnLst/>
              <a:rect l="l" t="t" r="r" b="b"/>
              <a:pathLst>
                <a:path w="453644" h="566928">
                  <a:moveTo>
                    <a:pt x="0" y="0"/>
                  </a:moveTo>
                  <a:lnTo>
                    <a:pt x="453644" y="0"/>
                  </a:lnTo>
                  <a:lnTo>
                    <a:pt x="453644" y="566928"/>
                  </a:lnTo>
                  <a:lnTo>
                    <a:pt x="0" y="566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8" r="3" b="-1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6842820" y="3872656"/>
            <a:ext cx="5153974" cy="858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Real-Time Financial Dashboard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842820" y="4852392"/>
            <a:ext cx="4602212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Assets, liabilities, savings &amp; net worth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2050166" y="3182987"/>
            <a:ext cx="5245447" cy="2993529"/>
            <a:chOff x="0" y="0"/>
            <a:chExt cx="6993930" cy="399137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993890" cy="3991356"/>
            </a:xfrm>
            <a:custGeom>
              <a:avLst/>
              <a:gdLst/>
              <a:ahLst/>
              <a:cxnLst/>
              <a:rect l="l" t="t" r="r" b="b"/>
              <a:pathLst>
                <a:path w="6993890" h="3991356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6750050" y="0"/>
                  </a:lnTo>
                  <a:cubicBezTo>
                    <a:pt x="6884670" y="0"/>
                    <a:pt x="6993890" y="109220"/>
                    <a:pt x="6993890" y="243840"/>
                  </a:cubicBezTo>
                  <a:lnTo>
                    <a:pt x="6993890" y="3747516"/>
                  </a:lnTo>
                  <a:cubicBezTo>
                    <a:pt x="6993890" y="3882136"/>
                    <a:pt x="6884670" y="3991356"/>
                    <a:pt x="6750050" y="3991356"/>
                  </a:cubicBezTo>
                  <a:lnTo>
                    <a:pt x="243840" y="3991356"/>
                  </a:lnTo>
                  <a:cubicBezTo>
                    <a:pt x="109220" y="3991356"/>
                    <a:pt x="0" y="3882136"/>
                    <a:pt x="0" y="3747516"/>
                  </a:cubicBezTo>
                  <a:close/>
                </a:path>
              </a:pathLst>
            </a:custGeom>
            <a:solidFill>
              <a:srgbClr val="12293B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2050166" y="3144887"/>
            <a:ext cx="5245447" cy="152400"/>
            <a:chOff x="0" y="0"/>
            <a:chExt cx="6993930" cy="2032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993890" cy="203200"/>
            </a:xfrm>
            <a:custGeom>
              <a:avLst/>
              <a:gdLst/>
              <a:ahLst/>
              <a:cxnLst/>
              <a:rect l="l" t="t" r="r" b="b"/>
              <a:pathLst>
                <a:path w="6993890" h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lnTo>
                    <a:pt x="6892290" y="0"/>
                  </a:lnTo>
                  <a:cubicBezTo>
                    <a:pt x="6948424" y="0"/>
                    <a:pt x="6993890" y="45466"/>
                    <a:pt x="6993890" y="101600"/>
                  </a:cubicBezTo>
                  <a:cubicBezTo>
                    <a:pt x="6993890" y="157734"/>
                    <a:pt x="6948424" y="203200"/>
                    <a:pt x="6892290" y="203200"/>
                  </a:cubicBezTo>
                  <a:lnTo>
                    <a:pt x="101600" y="203200"/>
                  </a:lnTo>
                  <a:cubicBezTo>
                    <a:pt x="45466" y="203200"/>
                    <a:pt x="0" y="157734"/>
                    <a:pt x="0" y="101600"/>
                  </a:cubicBezTo>
                  <a:close/>
                </a:path>
              </a:pathLst>
            </a:custGeom>
            <a:solidFill>
              <a:srgbClr val="2FD6AE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4247540" y="2757785"/>
            <a:ext cx="850553" cy="850552"/>
            <a:chOff x="0" y="0"/>
            <a:chExt cx="1134070" cy="113407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134110" cy="1134110"/>
            </a:xfrm>
            <a:custGeom>
              <a:avLst/>
              <a:gdLst/>
              <a:ahLst/>
              <a:cxnLst/>
              <a:rect l="l" t="t" r="r" b="b"/>
              <a:pathLst>
                <a:path w="1134110" h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2FD6AE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6" name="Group 36"/>
          <p:cNvGrpSpPr>
            <a:grpSpLocks noChangeAspect="1"/>
          </p:cNvGrpSpPr>
          <p:nvPr/>
        </p:nvGrpSpPr>
        <p:grpSpPr>
          <a:xfrm>
            <a:off x="14502631" y="2970460"/>
            <a:ext cx="340221" cy="425203"/>
            <a:chOff x="0" y="0"/>
            <a:chExt cx="453628" cy="566937"/>
          </a:xfrm>
        </p:grpSpPr>
        <p:sp>
          <p:nvSpPr>
            <p:cNvPr id="37" name="Freeform 37" descr="preencoded.png"/>
            <p:cNvSpPr/>
            <p:nvPr/>
          </p:nvSpPr>
          <p:spPr>
            <a:xfrm>
              <a:off x="0" y="0"/>
              <a:ext cx="453644" cy="566928"/>
            </a:xfrm>
            <a:custGeom>
              <a:avLst/>
              <a:gdLst/>
              <a:ahLst/>
              <a:cxnLst/>
              <a:rect l="l" t="t" r="r" b="b"/>
              <a:pathLst>
                <a:path w="453644" h="566928">
                  <a:moveTo>
                    <a:pt x="0" y="0"/>
                  </a:moveTo>
                  <a:lnTo>
                    <a:pt x="453644" y="0"/>
                  </a:lnTo>
                  <a:lnTo>
                    <a:pt x="453644" y="566928"/>
                  </a:lnTo>
                  <a:lnTo>
                    <a:pt x="0" y="566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8" r="3" b="-1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2371784" y="3872656"/>
            <a:ext cx="4753863" cy="43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Privacy-First Controls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2371784" y="4852392"/>
            <a:ext cx="4602213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User decides which data categories AI can access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992238" y="6885235"/>
            <a:ext cx="8009930" cy="2096989"/>
            <a:chOff x="0" y="0"/>
            <a:chExt cx="10679907" cy="2795985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0679938" cy="2796032"/>
            </a:xfrm>
            <a:custGeom>
              <a:avLst/>
              <a:gdLst/>
              <a:ahLst/>
              <a:cxnLst/>
              <a:rect l="l" t="t" r="r" b="b"/>
              <a:pathLst>
                <a:path w="10679938" h="2796032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10436098" y="0"/>
                  </a:lnTo>
                  <a:cubicBezTo>
                    <a:pt x="10570718" y="0"/>
                    <a:pt x="10679938" y="109220"/>
                    <a:pt x="10679938" y="243840"/>
                  </a:cubicBezTo>
                  <a:lnTo>
                    <a:pt x="10679938" y="2552192"/>
                  </a:lnTo>
                  <a:cubicBezTo>
                    <a:pt x="10679938" y="2686812"/>
                    <a:pt x="10570718" y="2796032"/>
                    <a:pt x="10436098" y="2796032"/>
                  </a:cubicBezTo>
                  <a:lnTo>
                    <a:pt x="243840" y="2796032"/>
                  </a:lnTo>
                  <a:cubicBezTo>
                    <a:pt x="109220" y="2796032"/>
                    <a:pt x="0" y="2686812"/>
                    <a:pt x="0" y="2552192"/>
                  </a:cubicBezTo>
                  <a:close/>
                </a:path>
              </a:pathLst>
            </a:custGeom>
            <a:solidFill>
              <a:srgbClr val="12293B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992238" y="6847135"/>
            <a:ext cx="8009930" cy="152400"/>
            <a:chOff x="0" y="0"/>
            <a:chExt cx="10679907" cy="2032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0679938" cy="203200"/>
            </a:xfrm>
            <a:custGeom>
              <a:avLst/>
              <a:gdLst/>
              <a:ahLst/>
              <a:cxnLst/>
              <a:rect l="l" t="t" r="r" b="b"/>
              <a:pathLst>
                <a:path w="10679938" h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lnTo>
                    <a:pt x="10578338" y="0"/>
                  </a:lnTo>
                  <a:cubicBezTo>
                    <a:pt x="10634472" y="0"/>
                    <a:pt x="10679938" y="45466"/>
                    <a:pt x="10679938" y="101600"/>
                  </a:cubicBezTo>
                  <a:cubicBezTo>
                    <a:pt x="10679938" y="157734"/>
                    <a:pt x="10634472" y="203200"/>
                    <a:pt x="10578338" y="203200"/>
                  </a:cubicBezTo>
                  <a:lnTo>
                    <a:pt x="101600" y="203200"/>
                  </a:lnTo>
                  <a:cubicBezTo>
                    <a:pt x="45466" y="203200"/>
                    <a:pt x="0" y="157734"/>
                    <a:pt x="0" y="101600"/>
                  </a:cubicBezTo>
                  <a:close/>
                </a:path>
              </a:pathLst>
            </a:custGeom>
            <a:solidFill>
              <a:srgbClr val="2FD6AE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4571925" y="6460034"/>
            <a:ext cx="850553" cy="850552"/>
            <a:chOff x="0" y="0"/>
            <a:chExt cx="1134070" cy="113407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134110" cy="1134110"/>
            </a:xfrm>
            <a:custGeom>
              <a:avLst/>
              <a:gdLst/>
              <a:ahLst/>
              <a:cxnLst/>
              <a:rect l="l" t="t" r="r" b="b"/>
              <a:pathLst>
                <a:path w="1134110" h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2FD6AE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6" name="Group 46"/>
          <p:cNvGrpSpPr>
            <a:grpSpLocks noChangeAspect="1"/>
          </p:cNvGrpSpPr>
          <p:nvPr/>
        </p:nvGrpSpPr>
        <p:grpSpPr>
          <a:xfrm>
            <a:off x="4827018" y="6672709"/>
            <a:ext cx="340221" cy="425203"/>
            <a:chOff x="0" y="0"/>
            <a:chExt cx="453628" cy="566937"/>
          </a:xfrm>
        </p:grpSpPr>
        <p:sp>
          <p:nvSpPr>
            <p:cNvPr id="47" name="Freeform 47" descr="preencoded.png"/>
            <p:cNvSpPr/>
            <p:nvPr/>
          </p:nvSpPr>
          <p:spPr>
            <a:xfrm>
              <a:off x="0" y="0"/>
              <a:ext cx="453644" cy="566928"/>
            </a:xfrm>
            <a:custGeom>
              <a:avLst/>
              <a:gdLst/>
              <a:ahLst/>
              <a:cxnLst/>
              <a:rect l="l" t="t" r="r" b="b"/>
              <a:pathLst>
                <a:path w="453644" h="566928">
                  <a:moveTo>
                    <a:pt x="0" y="0"/>
                  </a:moveTo>
                  <a:lnTo>
                    <a:pt x="453644" y="0"/>
                  </a:lnTo>
                  <a:lnTo>
                    <a:pt x="453644" y="566928"/>
                  </a:lnTo>
                  <a:lnTo>
                    <a:pt x="0" y="566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8" r="3" b="-1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8" name="TextBox 48"/>
          <p:cNvSpPr txBox="1"/>
          <p:nvPr/>
        </p:nvSpPr>
        <p:spPr>
          <a:xfrm>
            <a:off x="1313855" y="7574905"/>
            <a:ext cx="6685420" cy="43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Smart Recommendations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313855" y="8111729"/>
            <a:ext cx="7366695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Budget, savings, and debt repayment advice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9285685" y="6885235"/>
            <a:ext cx="8009930" cy="2096989"/>
            <a:chOff x="0" y="0"/>
            <a:chExt cx="10679907" cy="2795985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10679938" cy="2796032"/>
            </a:xfrm>
            <a:custGeom>
              <a:avLst/>
              <a:gdLst/>
              <a:ahLst/>
              <a:cxnLst/>
              <a:rect l="l" t="t" r="r" b="b"/>
              <a:pathLst>
                <a:path w="10679938" h="2796032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10436098" y="0"/>
                  </a:lnTo>
                  <a:cubicBezTo>
                    <a:pt x="10570718" y="0"/>
                    <a:pt x="10679938" y="109220"/>
                    <a:pt x="10679938" y="243840"/>
                  </a:cubicBezTo>
                  <a:lnTo>
                    <a:pt x="10679938" y="2552192"/>
                  </a:lnTo>
                  <a:cubicBezTo>
                    <a:pt x="10679938" y="2686812"/>
                    <a:pt x="10570718" y="2796032"/>
                    <a:pt x="10436098" y="2796032"/>
                  </a:cubicBezTo>
                  <a:lnTo>
                    <a:pt x="243840" y="2796032"/>
                  </a:lnTo>
                  <a:cubicBezTo>
                    <a:pt x="109220" y="2796032"/>
                    <a:pt x="0" y="2686812"/>
                    <a:pt x="0" y="2552192"/>
                  </a:cubicBezTo>
                  <a:close/>
                </a:path>
              </a:pathLst>
            </a:custGeom>
            <a:solidFill>
              <a:srgbClr val="12293B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9285685" y="6847135"/>
            <a:ext cx="8009930" cy="152400"/>
            <a:chOff x="0" y="0"/>
            <a:chExt cx="10679907" cy="2032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10679938" cy="203200"/>
            </a:xfrm>
            <a:custGeom>
              <a:avLst/>
              <a:gdLst/>
              <a:ahLst/>
              <a:cxnLst/>
              <a:rect l="l" t="t" r="r" b="b"/>
              <a:pathLst>
                <a:path w="10679938" h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lnTo>
                    <a:pt x="10578338" y="0"/>
                  </a:lnTo>
                  <a:cubicBezTo>
                    <a:pt x="10634472" y="0"/>
                    <a:pt x="10679938" y="45466"/>
                    <a:pt x="10679938" y="101600"/>
                  </a:cubicBezTo>
                  <a:cubicBezTo>
                    <a:pt x="10679938" y="157734"/>
                    <a:pt x="10634472" y="203200"/>
                    <a:pt x="10578338" y="203200"/>
                  </a:cubicBezTo>
                  <a:lnTo>
                    <a:pt x="101600" y="203200"/>
                  </a:lnTo>
                  <a:cubicBezTo>
                    <a:pt x="45466" y="203200"/>
                    <a:pt x="0" y="157734"/>
                    <a:pt x="0" y="101600"/>
                  </a:cubicBezTo>
                  <a:close/>
                </a:path>
              </a:pathLst>
            </a:custGeom>
            <a:solidFill>
              <a:srgbClr val="2FD6AE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12865372" y="6460034"/>
            <a:ext cx="850553" cy="850552"/>
            <a:chOff x="0" y="0"/>
            <a:chExt cx="1134070" cy="113407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134110" cy="1134110"/>
            </a:xfrm>
            <a:custGeom>
              <a:avLst/>
              <a:gdLst/>
              <a:ahLst/>
              <a:cxnLst/>
              <a:rect l="l" t="t" r="r" b="b"/>
              <a:pathLst>
                <a:path w="1134110" h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2FD6AE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6" name="Group 56"/>
          <p:cNvGrpSpPr>
            <a:grpSpLocks noChangeAspect="1"/>
          </p:cNvGrpSpPr>
          <p:nvPr/>
        </p:nvGrpSpPr>
        <p:grpSpPr>
          <a:xfrm>
            <a:off x="13120464" y="6672709"/>
            <a:ext cx="340221" cy="425203"/>
            <a:chOff x="0" y="0"/>
            <a:chExt cx="453628" cy="566937"/>
          </a:xfrm>
        </p:grpSpPr>
        <p:sp>
          <p:nvSpPr>
            <p:cNvPr id="57" name="Freeform 57" descr="preencoded.png"/>
            <p:cNvSpPr/>
            <p:nvPr/>
          </p:nvSpPr>
          <p:spPr>
            <a:xfrm>
              <a:off x="0" y="0"/>
              <a:ext cx="453644" cy="566928"/>
            </a:xfrm>
            <a:custGeom>
              <a:avLst/>
              <a:gdLst/>
              <a:ahLst/>
              <a:cxnLst/>
              <a:rect l="l" t="t" r="r" b="b"/>
              <a:pathLst>
                <a:path w="453644" h="566928">
                  <a:moveTo>
                    <a:pt x="0" y="0"/>
                  </a:moveTo>
                  <a:lnTo>
                    <a:pt x="453644" y="0"/>
                  </a:lnTo>
                  <a:lnTo>
                    <a:pt x="453644" y="566928"/>
                  </a:lnTo>
                  <a:lnTo>
                    <a:pt x="0" y="566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t="-8" r="3" b="-1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8" name="TextBox 58"/>
          <p:cNvSpPr txBox="1"/>
          <p:nvPr/>
        </p:nvSpPr>
        <p:spPr>
          <a:xfrm>
            <a:off x="9607302" y="7574905"/>
            <a:ext cx="4778983" cy="43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Context Awareness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9607302" y="8111729"/>
            <a:ext cx="7366695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Maintains conversation history for deeper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60E14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2293B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049019" y="9686925"/>
            <a:ext cx="2153256" cy="514350"/>
            <a:chOff x="0" y="0"/>
            <a:chExt cx="2871008" cy="685800"/>
          </a:xfrm>
        </p:grpSpPr>
        <p:sp>
          <p:nvSpPr>
            <p:cNvPr id="7" name="Freeform 7" descr="preencoded.png">
              <a:hlinkClick r:id="rId3" tooltip="https://gamma.app/?utm_source=made-with-gamma"/>
            </p:cNvPr>
            <p:cNvSpPr/>
            <p:nvPr/>
          </p:nvSpPr>
          <p:spPr>
            <a:xfrm>
              <a:off x="0" y="0"/>
              <a:ext cx="2870962" cy="685800"/>
            </a:xfrm>
            <a:custGeom>
              <a:avLst/>
              <a:gdLst/>
              <a:ahLst/>
              <a:cxnLst/>
              <a:rect l="l" t="t" r="r" b="b"/>
              <a:pathLst>
                <a:path w="2870962" h="685800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-22860"/>
            <a:ext cx="18917744" cy="10688525"/>
          </a:xfrm>
          <a:custGeom>
            <a:avLst/>
            <a:gdLst/>
            <a:ahLst/>
            <a:cxnLst/>
            <a:rect l="l" t="t" r="r" b="b"/>
            <a:pathLst>
              <a:path w="18917744" h="10688525">
                <a:moveTo>
                  <a:pt x="0" y="0"/>
                </a:moveTo>
                <a:lnTo>
                  <a:pt x="18917744" y="0"/>
                </a:lnTo>
                <a:lnTo>
                  <a:pt x="18917744" y="10688525"/>
                </a:lnTo>
                <a:lnTo>
                  <a:pt x="0" y="10688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5378555" y="4816186"/>
            <a:ext cx="7530890" cy="1199542"/>
          </a:xfrm>
          <a:custGeom>
            <a:avLst/>
            <a:gdLst/>
            <a:ahLst/>
            <a:cxnLst/>
            <a:rect l="l" t="t" r="r" b="b"/>
            <a:pathLst>
              <a:path w="7530890" h="1199542">
                <a:moveTo>
                  <a:pt x="0" y="0"/>
                </a:moveTo>
                <a:lnTo>
                  <a:pt x="7530890" y="0"/>
                </a:lnTo>
                <a:lnTo>
                  <a:pt x="7530890" y="1199541"/>
                </a:lnTo>
                <a:lnTo>
                  <a:pt x="0" y="11995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2811" t="-244526" r="-50158" b="-30535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317664" y="6002681"/>
            <a:ext cx="8115621" cy="3450890"/>
          </a:xfrm>
          <a:custGeom>
            <a:avLst/>
            <a:gdLst/>
            <a:ahLst/>
            <a:cxnLst/>
            <a:rect l="l" t="t" r="r" b="b"/>
            <a:pathLst>
              <a:path w="8115621" h="3450890">
                <a:moveTo>
                  <a:pt x="0" y="0"/>
                </a:moveTo>
                <a:lnTo>
                  <a:pt x="8115622" y="0"/>
                </a:lnTo>
                <a:lnTo>
                  <a:pt x="8115622" y="3450890"/>
                </a:lnTo>
                <a:lnTo>
                  <a:pt x="0" y="34508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432" t="-14473" r="-1146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9144000" y="6002681"/>
            <a:ext cx="8979283" cy="3450890"/>
          </a:xfrm>
          <a:custGeom>
            <a:avLst/>
            <a:gdLst/>
            <a:ahLst/>
            <a:cxnLst/>
            <a:rect l="l" t="t" r="r" b="b"/>
            <a:pathLst>
              <a:path w="8979283" h="3450890">
                <a:moveTo>
                  <a:pt x="0" y="0"/>
                </a:moveTo>
                <a:lnTo>
                  <a:pt x="8979283" y="0"/>
                </a:lnTo>
                <a:lnTo>
                  <a:pt x="8979283" y="3450890"/>
                </a:lnTo>
                <a:lnTo>
                  <a:pt x="0" y="34508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14983" b="-15117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2" name="Group 12"/>
          <p:cNvGrpSpPr/>
          <p:nvPr/>
        </p:nvGrpSpPr>
        <p:grpSpPr>
          <a:xfrm>
            <a:off x="3732251" y="365022"/>
            <a:ext cx="10823497" cy="4451163"/>
            <a:chOff x="0" y="0"/>
            <a:chExt cx="14431330" cy="593488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431330" cy="5934884"/>
            </a:xfrm>
            <a:custGeom>
              <a:avLst/>
              <a:gdLst/>
              <a:ahLst/>
              <a:cxnLst/>
              <a:rect l="l" t="t" r="r" b="b"/>
              <a:pathLst>
                <a:path w="14431330" h="5934884">
                  <a:moveTo>
                    <a:pt x="0" y="0"/>
                  </a:moveTo>
                  <a:lnTo>
                    <a:pt x="14431330" y="0"/>
                  </a:lnTo>
                  <a:lnTo>
                    <a:pt x="14431330" y="5934884"/>
                  </a:lnTo>
                  <a:lnTo>
                    <a:pt x="0" y="5934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33173"/>
              <a:ext cx="4962123" cy="694531"/>
            </a:xfrm>
            <a:custGeom>
              <a:avLst/>
              <a:gdLst/>
              <a:ahLst/>
              <a:cxnLst/>
              <a:rect l="l" t="t" r="r" b="b"/>
              <a:pathLst>
                <a:path w="4962123" h="694531">
                  <a:moveTo>
                    <a:pt x="0" y="0"/>
                  </a:moveTo>
                  <a:lnTo>
                    <a:pt x="4962123" y="0"/>
                  </a:lnTo>
                  <a:lnTo>
                    <a:pt x="4962123" y="694531"/>
                  </a:lnTo>
                  <a:lnTo>
                    <a:pt x="0" y="694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r="-178179" b="-73473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60E14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2293B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049019" y="9686925"/>
            <a:ext cx="2153256" cy="514350"/>
            <a:chOff x="0" y="0"/>
            <a:chExt cx="2871008" cy="685800"/>
          </a:xfrm>
        </p:grpSpPr>
        <p:sp>
          <p:nvSpPr>
            <p:cNvPr id="7" name="Freeform 7" descr="preencoded.png">
              <a:hlinkClick r:id="rId3" tooltip="https://gamma.app/?utm_source=made-with-gamma"/>
            </p:cNvPr>
            <p:cNvSpPr/>
            <p:nvPr/>
          </p:nvSpPr>
          <p:spPr>
            <a:xfrm>
              <a:off x="0" y="0"/>
              <a:ext cx="2870962" cy="685800"/>
            </a:xfrm>
            <a:custGeom>
              <a:avLst/>
              <a:gdLst/>
              <a:ahLst/>
              <a:cxnLst/>
              <a:rect l="l" t="t" r="r" b="b"/>
              <a:pathLst>
                <a:path w="2870962" h="685800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-22860"/>
            <a:ext cx="18917744" cy="10688525"/>
          </a:xfrm>
          <a:custGeom>
            <a:avLst/>
            <a:gdLst/>
            <a:ahLst/>
            <a:cxnLst/>
            <a:rect l="l" t="t" r="r" b="b"/>
            <a:pathLst>
              <a:path w="18917744" h="10688525">
                <a:moveTo>
                  <a:pt x="0" y="0"/>
                </a:moveTo>
                <a:lnTo>
                  <a:pt x="18917744" y="0"/>
                </a:lnTo>
                <a:lnTo>
                  <a:pt x="18917744" y="10688525"/>
                </a:lnTo>
                <a:lnTo>
                  <a:pt x="0" y="10688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992237" y="2031916"/>
            <a:ext cx="11217919" cy="97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27"/>
              </a:lnSpc>
            </a:pPr>
            <a:r>
              <a:rPr lang="en-US" sz="6275" b="1">
                <a:solidFill>
                  <a:srgbClr val="2FD6A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Next-Level Intelligence</a:t>
            </a:r>
          </a:p>
        </p:txBody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992237" y="4027586"/>
            <a:ext cx="708720" cy="708720"/>
            <a:chOff x="0" y="0"/>
            <a:chExt cx="944960" cy="944960"/>
          </a:xfrm>
        </p:grpSpPr>
        <p:sp>
          <p:nvSpPr>
            <p:cNvPr id="11" name="Freeform 11" descr="preencoded.png"/>
            <p:cNvSpPr/>
            <p:nvPr/>
          </p:nvSpPr>
          <p:spPr>
            <a:xfrm>
              <a:off x="0" y="0"/>
              <a:ext cx="945007" cy="945007"/>
            </a:xfrm>
            <a:custGeom>
              <a:avLst/>
              <a:gdLst/>
              <a:ahLst/>
              <a:cxnLst/>
              <a:rect l="l" t="t" r="r" b="b"/>
              <a:pathLst>
                <a:path w="945007" h="945007">
                  <a:moveTo>
                    <a:pt x="0" y="0"/>
                  </a:moveTo>
                  <a:lnTo>
                    <a:pt x="945007" y="0"/>
                  </a:lnTo>
                  <a:lnTo>
                    <a:pt x="945007" y="945007"/>
                  </a:lnTo>
                  <a:lnTo>
                    <a:pt x="0" y="94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r="4" b="4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055316" y="4047084"/>
            <a:ext cx="4137125" cy="43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Anomaly Detection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55316" y="4583906"/>
            <a:ext cx="4135190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Flags unusual or suspicious spending</a:t>
            </a:r>
          </a:p>
        </p:txBody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6657529" y="4027586"/>
            <a:ext cx="708720" cy="708720"/>
            <a:chOff x="0" y="0"/>
            <a:chExt cx="944960" cy="944960"/>
          </a:xfrm>
        </p:grpSpPr>
        <p:sp>
          <p:nvSpPr>
            <p:cNvPr id="15" name="Freeform 15" descr="preencoded.png"/>
            <p:cNvSpPr/>
            <p:nvPr/>
          </p:nvSpPr>
          <p:spPr>
            <a:xfrm>
              <a:off x="0" y="0"/>
              <a:ext cx="945007" cy="945007"/>
            </a:xfrm>
            <a:custGeom>
              <a:avLst/>
              <a:gdLst/>
              <a:ahLst/>
              <a:cxnLst/>
              <a:rect l="l" t="t" r="r" b="b"/>
              <a:pathLst>
                <a:path w="945007" h="945007">
                  <a:moveTo>
                    <a:pt x="0" y="0"/>
                  </a:moveTo>
                  <a:lnTo>
                    <a:pt x="945007" y="0"/>
                  </a:lnTo>
                  <a:lnTo>
                    <a:pt x="945007" y="945007"/>
                  </a:lnTo>
                  <a:lnTo>
                    <a:pt x="0" y="94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r="4" b="4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607945" y="4047084"/>
            <a:ext cx="4489549" cy="43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Spending Forecasts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607945" y="4583906"/>
            <a:ext cx="4135190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Predicts future expenses based on history</a:t>
            </a:r>
          </a:p>
        </p:txBody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2210156" y="4027586"/>
            <a:ext cx="708720" cy="708720"/>
            <a:chOff x="0" y="0"/>
            <a:chExt cx="944960" cy="944960"/>
          </a:xfrm>
        </p:grpSpPr>
        <p:sp>
          <p:nvSpPr>
            <p:cNvPr id="19" name="Freeform 19" descr="preencoded.png"/>
            <p:cNvSpPr/>
            <p:nvPr/>
          </p:nvSpPr>
          <p:spPr>
            <a:xfrm>
              <a:off x="0" y="0"/>
              <a:ext cx="945007" cy="945007"/>
            </a:xfrm>
            <a:custGeom>
              <a:avLst/>
              <a:gdLst/>
              <a:ahLst/>
              <a:cxnLst/>
              <a:rect l="l" t="t" r="r" b="b"/>
              <a:pathLst>
                <a:path w="945007" h="945007">
                  <a:moveTo>
                    <a:pt x="0" y="0"/>
                  </a:moveTo>
                  <a:lnTo>
                    <a:pt x="945007" y="0"/>
                  </a:lnTo>
                  <a:lnTo>
                    <a:pt x="945007" y="945007"/>
                  </a:lnTo>
                  <a:lnTo>
                    <a:pt x="0" y="94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r="4" b="4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160574" y="4047084"/>
            <a:ext cx="3544044" cy="43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Trend Analysis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60574" y="4583906"/>
            <a:ext cx="4135190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Breaks down category-wise spending behavior</a:t>
            </a:r>
          </a:p>
        </p:txBody>
      </p: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992237" y="6283225"/>
            <a:ext cx="708720" cy="708720"/>
            <a:chOff x="0" y="0"/>
            <a:chExt cx="944960" cy="944960"/>
          </a:xfrm>
        </p:grpSpPr>
        <p:sp>
          <p:nvSpPr>
            <p:cNvPr id="23" name="Freeform 23" descr="preencoded.png"/>
            <p:cNvSpPr/>
            <p:nvPr/>
          </p:nvSpPr>
          <p:spPr>
            <a:xfrm>
              <a:off x="0" y="0"/>
              <a:ext cx="945007" cy="945007"/>
            </a:xfrm>
            <a:custGeom>
              <a:avLst/>
              <a:gdLst/>
              <a:ahLst/>
              <a:cxnLst/>
              <a:rect l="l" t="t" r="r" b="b"/>
              <a:pathLst>
                <a:path w="945007" h="945007">
                  <a:moveTo>
                    <a:pt x="0" y="0"/>
                  </a:moveTo>
                  <a:lnTo>
                    <a:pt x="945007" y="0"/>
                  </a:lnTo>
                  <a:lnTo>
                    <a:pt x="945007" y="945007"/>
                  </a:lnTo>
                  <a:lnTo>
                    <a:pt x="0" y="94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r="4" b="4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055316" y="6302722"/>
            <a:ext cx="4137125" cy="43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Budget Optimization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055316" y="6839545"/>
            <a:ext cx="4135190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Personalized advice using 50/30/20 rule</a:t>
            </a:r>
          </a:p>
        </p:txBody>
      </p: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6657529" y="6283225"/>
            <a:ext cx="708720" cy="708720"/>
            <a:chOff x="0" y="0"/>
            <a:chExt cx="944960" cy="944960"/>
          </a:xfrm>
        </p:grpSpPr>
        <p:sp>
          <p:nvSpPr>
            <p:cNvPr id="27" name="Freeform 27" descr="preencoded.png"/>
            <p:cNvSpPr/>
            <p:nvPr/>
          </p:nvSpPr>
          <p:spPr>
            <a:xfrm>
              <a:off x="0" y="0"/>
              <a:ext cx="945007" cy="945007"/>
            </a:xfrm>
            <a:custGeom>
              <a:avLst/>
              <a:gdLst/>
              <a:ahLst/>
              <a:cxnLst/>
              <a:rect l="l" t="t" r="r" b="b"/>
              <a:pathLst>
                <a:path w="945007" h="945007">
                  <a:moveTo>
                    <a:pt x="0" y="0"/>
                  </a:moveTo>
                  <a:lnTo>
                    <a:pt x="945007" y="0"/>
                  </a:lnTo>
                  <a:lnTo>
                    <a:pt x="945007" y="945007"/>
                  </a:lnTo>
                  <a:lnTo>
                    <a:pt x="0" y="94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r="4" b="4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7607945" y="6302722"/>
            <a:ext cx="5198269" cy="43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Financial Health Score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607945" y="6839545"/>
            <a:ext cx="4135190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Quick assessment of overall financial well-being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60E14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2293B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049019" y="9686925"/>
            <a:ext cx="2153256" cy="514350"/>
            <a:chOff x="0" y="0"/>
            <a:chExt cx="2871008" cy="685800"/>
          </a:xfrm>
        </p:grpSpPr>
        <p:sp>
          <p:nvSpPr>
            <p:cNvPr id="7" name="Freeform 7" descr="preencoded.png">
              <a:hlinkClick r:id="rId3" tooltip="https://gamma.app/?utm_source=made-with-gamma"/>
            </p:cNvPr>
            <p:cNvSpPr/>
            <p:nvPr/>
          </p:nvSpPr>
          <p:spPr>
            <a:xfrm>
              <a:off x="0" y="0"/>
              <a:ext cx="2870962" cy="685800"/>
            </a:xfrm>
            <a:custGeom>
              <a:avLst/>
              <a:gdLst/>
              <a:ahLst/>
              <a:cxnLst/>
              <a:rect l="l" t="t" r="r" b="b"/>
              <a:pathLst>
                <a:path w="2870962" h="685800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-22860"/>
            <a:ext cx="18917744" cy="10688525"/>
          </a:xfrm>
          <a:custGeom>
            <a:avLst/>
            <a:gdLst/>
            <a:ahLst/>
            <a:cxnLst/>
            <a:rect l="l" t="t" r="r" b="b"/>
            <a:pathLst>
              <a:path w="18917744" h="10688525">
                <a:moveTo>
                  <a:pt x="0" y="0"/>
                </a:moveTo>
                <a:lnTo>
                  <a:pt x="18917744" y="0"/>
                </a:lnTo>
                <a:lnTo>
                  <a:pt x="18917744" y="10688525"/>
                </a:lnTo>
                <a:lnTo>
                  <a:pt x="0" y="10688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368450" y="2164361"/>
            <a:ext cx="10209453" cy="1144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2"/>
              </a:lnSpc>
            </a:pPr>
            <a:r>
              <a:rPr lang="en-US" sz="7298" b="1">
                <a:solidFill>
                  <a:srgbClr val="2FD6A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How We Handle Data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2238" y="4156174"/>
            <a:ext cx="14273356" cy="1504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8523" lvl="1" indent="-249262" algn="l">
              <a:lnSpc>
                <a:spcPts val="5383"/>
              </a:lnSpc>
              <a:buFont typeface="Arial"/>
              <a:buChar char="•"/>
            </a:pPr>
            <a:r>
              <a:rPr lang="en-US" sz="330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Multi-category data support: </a:t>
            </a:r>
            <a:r>
              <a:rPr lang="en-US" sz="3305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Assets, Liabilities, Transactions, Investments, Credit Score, EPF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2238" y="5676933"/>
            <a:ext cx="14273356" cy="818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8523" lvl="1" indent="-249262" algn="l">
              <a:lnSpc>
                <a:spcPts val="5383"/>
              </a:lnSpc>
              <a:buFont typeface="Arial"/>
              <a:buChar char="•"/>
            </a:pPr>
            <a:r>
              <a:rPr lang="en-US" sz="3305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Permission-Based Access</a:t>
            </a:r>
            <a:r>
              <a:rPr lang="en-US" sz="330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– Full control over what data AI can read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2238" y="6512202"/>
            <a:ext cx="14273356" cy="818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8523" lvl="1" indent="-249262" algn="l">
              <a:lnSpc>
                <a:spcPts val="5383"/>
              </a:lnSpc>
              <a:buFont typeface="Arial"/>
              <a:buChar char="•"/>
            </a:pPr>
            <a:r>
              <a:rPr lang="en-US" sz="3305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Session Management</a:t>
            </a:r>
            <a:r>
              <a:rPr lang="en-US" sz="330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– Secure sessions with history preservation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2238" y="7347472"/>
            <a:ext cx="14273356" cy="1504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8523" lvl="1" indent="-249262" algn="l">
              <a:lnSpc>
                <a:spcPts val="5383"/>
              </a:lnSpc>
              <a:buFont typeface="Arial"/>
              <a:buChar char="•"/>
            </a:pPr>
            <a:r>
              <a:rPr lang="en-US" sz="3305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Data Validation</a:t>
            </a:r>
            <a:r>
              <a:rPr lang="en-US" sz="330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– Ensures clean, accurate, and reliable financial input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60E14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2293B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049019" y="9686925"/>
            <a:ext cx="2153256" cy="514350"/>
            <a:chOff x="0" y="0"/>
            <a:chExt cx="2871008" cy="685800"/>
          </a:xfrm>
        </p:grpSpPr>
        <p:sp>
          <p:nvSpPr>
            <p:cNvPr id="7" name="Freeform 7" descr="preencoded.png">
              <a:hlinkClick r:id="rId3" tooltip="https://gamma.app/?utm_source=made-with-gamma"/>
            </p:cNvPr>
            <p:cNvSpPr/>
            <p:nvPr/>
          </p:nvSpPr>
          <p:spPr>
            <a:xfrm>
              <a:off x="0" y="0"/>
              <a:ext cx="2870962" cy="685800"/>
            </a:xfrm>
            <a:custGeom>
              <a:avLst/>
              <a:gdLst/>
              <a:ahLst/>
              <a:cxnLst/>
              <a:rect l="l" t="t" r="r" b="b"/>
              <a:pathLst>
                <a:path w="2870962" h="685800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-22860"/>
            <a:ext cx="18917744" cy="10688525"/>
          </a:xfrm>
          <a:custGeom>
            <a:avLst/>
            <a:gdLst/>
            <a:ahLst/>
            <a:cxnLst/>
            <a:rect l="l" t="t" r="r" b="b"/>
            <a:pathLst>
              <a:path w="18917744" h="10688525">
                <a:moveTo>
                  <a:pt x="0" y="0"/>
                </a:moveTo>
                <a:lnTo>
                  <a:pt x="18917744" y="0"/>
                </a:lnTo>
                <a:lnTo>
                  <a:pt x="18917744" y="10688525"/>
                </a:lnTo>
                <a:lnTo>
                  <a:pt x="0" y="10688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992237" y="1414165"/>
            <a:ext cx="14838733" cy="862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2FD6A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Robust Tech Behind FinanceAI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2238" y="3008859"/>
            <a:ext cx="5478003" cy="43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2FD6A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Backend Framework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2238" y="3659089"/>
            <a:ext cx="7805886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Flask + Flask-RESTX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2238" y="4472434"/>
            <a:ext cx="3544044" cy="43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2FD6A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AI Engine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2238" y="5122664"/>
            <a:ext cx="7805886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Google Gemini API for NLP &amp; intelligence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2238" y="5936010"/>
            <a:ext cx="3544044" cy="43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2FD6A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Data Handling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92238" y="6586240"/>
            <a:ext cx="7805886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JSON-based storage (demo) with validation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99401" y="3008859"/>
            <a:ext cx="3544044" cy="43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2FD6A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Security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99401" y="3659089"/>
            <a:ext cx="7805886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Session-based authentication &amp; UUID management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499401" y="4472434"/>
            <a:ext cx="3544044" cy="43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2FD6A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APIs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499401" y="5122664"/>
            <a:ext cx="7805886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Swagger/OpenAPI documentation for developers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499401" y="5936010"/>
            <a:ext cx="3544044" cy="43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2FD6A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Analytics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499401" y="6586240"/>
            <a:ext cx="7805886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Python statistical models for anomaly detection &amp; trends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499401" y="7399585"/>
            <a:ext cx="3544044" cy="43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2FD6AE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Performance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499401" y="8049816"/>
            <a:ext cx="7805886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Flask-CORS + in-memory caching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548</Words>
  <Application>Microsoft Office PowerPoint</Application>
  <PresentationFormat>Custom</PresentationFormat>
  <Paragraphs>133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DM Sans Bold</vt:lpstr>
      <vt:lpstr>Space Mono Bold</vt:lpstr>
      <vt:lpstr>DM Sans</vt:lpstr>
      <vt:lpstr>Arimo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FinanceAI-By-QuadSquad-Coders (1).pptx</dc:title>
  <cp:lastModifiedBy>Rishi Kothari</cp:lastModifiedBy>
  <cp:revision>2</cp:revision>
  <dcterms:created xsi:type="dcterms:W3CDTF">2006-08-16T00:00:00Z</dcterms:created>
  <dcterms:modified xsi:type="dcterms:W3CDTF">2025-09-14T04:58:14Z</dcterms:modified>
  <dc:identifier>DAGy6uAGRC4</dc:identifier>
</cp:coreProperties>
</file>