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72" r:id="rId7"/>
    <p:sldId id="262" r:id="rId8"/>
    <p:sldId id="266" r:id="rId9"/>
    <p:sldId id="267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>
                <a:lumMod val="75000"/>
                <a:alpha val="80000"/>
              </a:schemeClr>
            </a:solidFill>
          </c:spPr>
          <c:dPt>
            <c:idx val="0"/>
            <c:bubble3D val="0"/>
            <c:spPr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D98-4A39-8D3B-BA0BD15E6F67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98-4A39-8D3B-BA0BD15E6F67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D98-4A39-8D3B-BA0BD15E6F67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98-4A39-8D3B-BA0BD15E6F67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부동산</c:v>
                </c:pt>
                <c:pt idx="1">
                  <c:v>주식</c:v>
                </c:pt>
                <c:pt idx="2">
                  <c:v>현물</c:v>
                </c:pt>
                <c:pt idx="3">
                  <c:v>채권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8-4A39-8D3B-BA0BD15E6F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>
                <a:lumMod val="75000"/>
                <a:alpha val="80000"/>
              </a:schemeClr>
            </a:solidFill>
          </c:spPr>
          <c:dPt>
            <c:idx val="0"/>
            <c:bubble3D val="0"/>
            <c:spPr>
              <a:solidFill>
                <a:schemeClr val="tx1">
                  <a:lumMod val="95000"/>
                  <a:lumOff val="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D98-4A39-8D3B-BA0BD15E6F67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98-4A39-8D3B-BA0BD15E6F67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D98-4A39-8D3B-BA0BD15E6F67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  <a:alpha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98-4A39-8D3B-BA0BD15E6F67}"/>
              </c:ext>
            </c:extLst>
          </c:dPt>
          <c:dPt>
            <c:idx val="4"/>
            <c:bubble3D val="0"/>
            <c:spPr>
              <a:solidFill>
                <a:srgbClr val="FFFFFF">
                  <a:alpha val="8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638C-47EC-9D88-FADCCFB2619B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부동산</c:v>
                </c:pt>
                <c:pt idx="1">
                  <c:v>주식</c:v>
                </c:pt>
                <c:pt idx="2">
                  <c:v>현물</c:v>
                </c:pt>
                <c:pt idx="3">
                  <c:v>채권</c:v>
                </c:pt>
                <c:pt idx="4">
                  <c:v>비트코인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8-4A39-8D3B-BA0BD15E6F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2F898-6F63-3CF7-5842-9B047DE6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A6E76-9F97-E70F-46BD-B36339B1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58CA3-8FC5-1045-EB22-D4D0EEE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7D7D0-FE42-54C8-D74F-C70170E1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6A0E3-4BCC-D3D5-9FFE-193348B9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6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A5CE2-38E2-B6CD-A976-8E14B4A5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840CB-01C3-B3DD-32BD-1378A017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F3843-AC08-10F2-08DB-CDF53E6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AF4C8-93F4-38CC-2212-1B309B5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4837-E437-0426-CE4B-09B1AA83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7109B-1947-E7CC-0EC5-BAA77967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F377A-E719-64D9-03B1-5692F6CC5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0BFF8-42CD-A889-3C4B-59FD59CB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16723-2632-6A2D-8247-452E2897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123DD-4EAF-0179-E5F3-2729D7C3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C605-4D1B-78AB-4C00-7086F61C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6EA2-F0B8-8D6E-B6A4-09F17F3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B0F2-1D16-CC3C-C9C7-09B406C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EC015-40DE-CBF6-480C-8D5CA0C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D2E77-A500-A2F6-E32F-59DC3388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6757-C9A6-8802-3898-2D39DD5B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345D8-9D85-5E97-8EB9-2A3C5214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279F-079D-B0D3-D0AE-2D9532F2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9576-57E8-A70E-0A59-810610BF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C4DD-AE72-38FA-5631-463A8637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4AE64-6B5F-2FF5-824F-5DC45FF6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3D12A-7476-B931-52FD-1E72775B3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801D1-EA2A-092B-0269-8AB66E60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B0D33-C5C3-ADE6-03C8-DF29463B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2E927-11CA-C269-7B2B-75FB990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E3D58-957F-9F7C-A285-FF8185E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54E8-151D-C3EF-A88A-08446774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736C7-7E4D-60CC-09AE-96700DF4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9B898-5411-7F5C-8F9D-3571576E6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BD5AB-AE8B-042F-591F-474B1E34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9B463-AE84-335E-0C0D-3FE378816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13574-B519-4B83-96F9-83DE99DD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9BD7F8-C454-75E8-A12C-5E0E2FE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E18810-F080-D196-BBEE-186C3C5B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2B23-28DE-EEF9-D909-B0F4EEA6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9C249-0CD4-E0E8-A4C6-47731844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1FFD4-80D5-D90D-5679-577D99EA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0BE11-CA61-E243-382F-F7F28A6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7FCB-BB0A-EEE7-4431-860BE7FA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5A03A1-D052-92A8-442B-040A32A4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B5746-CEB6-393A-7C1D-12A99048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4741F-F261-3581-1C33-FF16644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3426A-E10B-66DB-300E-4E6E0E2C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68E72-510B-B9E1-7C84-E64F9C37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24020-FA36-5BDA-0754-80170172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887F0-DDBF-DA51-A205-3950C447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12DBD-922B-4519-15D5-811EE115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62CA-6FBC-9397-42AF-EF4ED025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29032D-5C66-568E-2A36-C379BCF7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1DAEC-64ED-A2F7-EA9A-060CFB91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3E6E5-B240-35F6-1B66-04FA31D4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1E41E-F54C-F537-3A29-D840C83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C5FCB-CB22-DE81-A601-140F0C89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73551-AF5D-4D36-3CF7-BB396AEE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6EF98-4A91-5BF1-A110-7B25958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1849-056A-528A-247E-54E55CC22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C6D95-F25A-419F-BE15-E759A288E84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26415-C384-B260-7963-ADDB564E6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CB06C-51E5-6713-0518-AD9B0591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5B3E5-7E0C-48B1-A515-BA8C501D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6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300AA-095D-3607-03C4-BB914B9C4BF3}"/>
              </a:ext>
            </a:extLst>
          </p:cNvPr>
          <p:cNvSpPr txBox="1"/>
          <p:nvPr/>
        </p:nvSpPr>
        <p:spPr>
          <a:xfrm>
            <a:off x="1030239" y="1736229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암호화폐 가격 변동성과 </a:t>
            </a:r>
            <a:endParaRPr lang="en-US" altLang="ko-KR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전통 자산간의 상관관계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CC7FA-8E88-39F6-676B-28A139206DBF}"/>
              </a:ext>
            </a:extLst>
          </p:cNvPr>
          <p:cNvSpPr txBox="1"/>
          <p:nvPr/>
        </p:nvSpPr>
        <p:spPr>
          <a:xfrm>
            <a:off x="10012154" y="5290363"/>
            <a:ext cx="1808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2024006323 </a:t>
            </a:r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김용성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2024006033 </a:t>
            </a:r>
            <a:r>
              <a:rPr lang="ko-KR" altLang="en-US" sz="14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류동하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2024005146 </a:t>
            </a:r>
            <a:r>
              <a:rPr lang="ko-KR" altLang="en-US" sz="14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유재은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2023035407 </a:t>
            </a:r>
            <a:r>
              <a: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허승빈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E2E98-A858-1F03-A544-0FB9A7903F69}"/>
              </a:ext>
            </a:extLst>
          </p:cNvPr>
          <p:cNvSpPr txBox="1"/>
          <p:nvPr/>
        </p:nvSpPr>
        <p:spPr>
          <a:xfrm>
            <a:off x="1105654" y="3059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암호화폐 가격의 상징성 파악</a:t>
            </a:r>
            <a:endParaRPr lang="ko-KR" altLang="en-US" sz="4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E7A56-1AB4-7BA8-E61A-591D993E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EEF9C-0592-C9FE-9741-6BFDA0B7C778}"/>
              </a:ext>
            </a:extLst>
          </p:cNvPr>
          <p:cNvSpPr txBox="1"/>
          <p:nvPr/>
        </p:nvSpPr>
        <p:spPr>
          <a:xfrm>
            <a:off x="0" y="0"/>
            <a:ext cx="4657320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기대효과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상관관계가 있는 경우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59FF43-F05B-0845-CD8A-7DB96313FE09}"/>
              </a:ext>
            </a:extLst>
          </p:cNvPr>
          <p:cNvGrpSpPr/>
          <p:nvPr/>
        </p:nvGrpSpPr>
        <p:grpSpPr>
          <a:xfrm>
            <a:off x="1386251" y="1946679"/>
            <a:ext cx="4596130" cy="2964641"/>
            <a:chOff x="1386251" y="1598045"/>
            <a:chExt cx="4596130" cy="29646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210111-FF4E-F188-A9C7-D12685B5FEF1}"/>
                </a:ext>
              </a:extLst>
            </p:cNvPr>
            <p:cNvSpPr txBox="1"/>
            <p:nvPr/>
          </p:nvSpPr>
          <p:spPr>
            <a:xfrm>
              <a:off x="1386251" y="1598045"/>
              <a:ext cx="2544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보완적 정보 제공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전통 경제 지표 보완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보조적 경제 해석 지표</a:t>
              </a:r>
              <a:endParaRPr lang="en-US" altLang="ko-KR" sz="1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6DEF5D-0FC6-1AF5-9882-297E1BA1F414}"/>
                </a:ext>
              </a:extLst>
            </p:cNvPr>
            <p:cNvSpPr txBox="1"/>
            <p:nvPr/>
          </p:nvSpPr>
          <p:spPr>
            <a:xfrm>
              <a:off x="1386251" y="4101021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경제 상황의 복합적 해석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BA1632-1971-AFF1-496F-63E9182938BA}"/>
                </a:ext>
              </a:extLst>
            </p:cNvPr>
            <p:cNvSpPr txBox="1"/>
            <p:nvPr/>
          </p:nvSpPr>
          <p:spPr>
            <a:xfrm>
              <a:off x="1386251" y="2849533"/>
              <a:ext cx="45961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글로벌 경제 환경의 일부로 통합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세계 경제에 영향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경제를 해석하는 추가 신호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12" name="그림 11" descr="상징, 로고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A54F3D7-FCD7-5728-8668-2B88EF7EF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95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736A-4BFD-F83D-8C9A-C25D0B2F1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A6063-1D52-FE2C-F175-57A9BCBB2E1D}"/>
              </a:ext>
            </a:extLst>
          </p:cNvPr>
          <p:cNvSpPr txBox="1"/>
          <p:nvPr/>
        </p:nvSpPr>
        <p:spPr>
          <a:xfrm>
            <a:off x="0" y="0"/>
            <a:ext cx="4657320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기대효과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상관관계가 없는 경우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CE97C02C-76B5-DA8A-7291-6ABFD52E2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984"/>
              </p:ext>
            </p:extLst>
          </p:nvPr>
        </p:nvGraphicFramePr>
        <p:xfrm>
          <a:off x="6825174" y="1822045"/>
          <a:ext cx="5040000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E9599A-91D4-5504-4EF5-6A4FAB962862}"/>
              </a:ext>
            </a:extLst>
          </p:cNvPr>
          <p:cNvGrpSpPr/>
          <p:nvPr/>
        </p:nvGrpSpPr>
        <p:grpSpPr>
          <a:xfrm>
            <a:off x="1386251" y="1946679"/>
            <a:ext cx="4801314" cy="2964641"/>
            <a:chOff x="1386251" y="1598045"/>
            <a:chExt cx="4801314" cy="29646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79A2C4-C8DB-F1A0-57C3-D98FD4F08994}"/>
                </a:ext>
              </a:extLst>
            </p:cNvPr>
            <p:cNvSpPr txBox="1"/>
            <p:nvPr/>
          </p:nvSpPr>
          <p:spPr>
            <a:xfrm>
              <a:off x="1386251" y="1598045"/>
              <a:ext cx="480131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독립적인 움직임을 보인다는 증거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별도의 가치 평가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매커니즘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독자적 자산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2C3481-D572-4784-D7E4-A5E03D729737}"/>
                </a:ext>
              </a:extLst>
            </p:cNvPr>
            <p:cNvSpPr txBox="1"/>
            <p:nvPr/>
          </p:nvSpPr>
          <p:spPr>
            <a:xfrm>
              <a:off x="1386251" y="4101021"/>
              <a:ext cx="4288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계란을 한 바구니에 담지 마라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70FAFB-CD73-742A-CD61-D18751AA6550}"/>
                </a:ext>
              </a:extLst>
            </p:cNvPr>
            <p:cNvSpPr txBox="1"/>
            <p:nvPr/>
          </p:nvSpPr>
          <p:spPr>
            <a:xfrm>
              <a:off x="1386251" y="2849533"/>
              <a:ext cx="3159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포트폴리오 분산 효과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새로운 투자자산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55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72BE-9584-F0A3-E0A4-D71C3E80F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99AD1-3D14-9D95-3628-99F1E58FD7E5}"/>
              </a:ext>
            </a:extLst>
          </p:cNvPr>
          <p:cNvSpPr txBox="1"/>
          <p:nvPr/>
        </p:nvSpPr>
        <p:spPr>
          <a:xfrm>
            <a:off x="0" y="0"/>
            <a:ext cx="4657320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기대효과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상관관계가 없는 경우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A6FEA68-B273-08E2-1AC1-75842DF1E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44108"/>
              </p:ext>
            </p:extLst>
          </p:nvPr>
        </p:nvGraphicFramePr>
        <p:xfrm>
          <a:off x="6825174" y="1744887"/>
          <a:ext cx="5040000" cy="336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0902658C-0B7C-AE3A-985E-BE4BBB89DEF8}"/>
              </a:ext>
            </a:extLst>
          </p:cNvPr>
          <p:cNvGrpSpPr/>
          <p:nvPr/>
        </p:nvGrpSpPr>
        <p:grpSpPr>
          <a:xfrm>
            <a:off x="1386251" y="1946679"/>
            <a:ext cx="4801314" cy="2964641"/>
            <a:chOff x="1386251" y="1598045"/>
            <a:chExt cx="4801314" cy="2964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3A51B5-DE56-275A-74BF-D27BCA07DB7E}"/>
                </a:ext>
              </a:extLst>
            </p:cNvPr>
            <p:cNvSpPr txBox="1"/>
            <p:nvPr/>
          </p:nvSpPr>
          <p:spPr>
            <a:xfrm>
              <a:off x="1386251" y="1598045"/>
              <a:ext cx="480131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독립적인 움직임을 보인다는 증거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별도의 가치 평가 </a:t>
              </a:r>
              <a:r>
                <a:rPr lang="ko-KR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매커니즘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독자적 자산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FD3A5-24D5-3ACD-8430-437E0B305F9C}"/>
                </a:ext>
              </a:extLst>
            </p:cNvPr>
            <p:cNvSpPr txBox="1"/>
            <p:nvPr/>
          </p:nvSpPr>
          <p:spPr>
            <a:xfrm>
              <a:off x="1386251" y="4101021"/>
              <a:ext cx="4288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계란을 한 바구니에 담지 마라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F33DE-7D16-C664-82DD-9A3EE8DB6063}"/>
                </a:ext>
              </a:extLst>
            </p:cNvPr>
            <p:cNvSpPr txBox="1"/>
            <p:nvPr/>
          </p:nvSpPr>
          <p:spPr>
            <a:xfrm>
              <a:off x="1386251" y="2849533"/>
              <a:ext cx="3159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포트폴리오 분산 효과</a:t>
              </a:r>
              <a:endParaRPr lang="en-US" altLang="ko-KR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새로운 투자자산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0D64-5989-D2AF-E572-C6E763E7B03B}"/>
              </a:ext>
            </a:extLst>
          </p:cNvPr>
          <p:cNvSpPr txBox="1"/>
          <p:nvPr/>
        </p:nvSpPr>
        <p:spPr>
          <a:xfrm>
            <a:off x="0" y="0"/>
            <a:ext cx="8661621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비트코인</a:t>
            </a:r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블록체인을 기반으로 한 암호화폐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 descr="텍스트, 그래프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D04A56-6654-E580-A63D-4CD0BC43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792153"/>
            <a:ext cx="7452000" cy="5272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743B0-A6E3-EAE4-9407-6ADFDE7CA8CE}"/>
              </a:ext>
            </a:extLst>
          </p:cNvPr>
          <p:cNvSpPr txBox="1"/>
          <p:nvPr/>
        </p:nvSpPr>
        <p:spPr>
          <a:xfrm>
            <a:off x="8342639" y="792153"/>
            <a:ext cx="2959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1BTC </a:t>
            </a:r>
            <a:b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94000$</a:t>
            </a:r>
            <a:b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135,000,000\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5D19B-2776-3D0E-4432-4C5D450B087F}"/>
              </a:ext>
            </a:extLst>
          </p:cNvPr>
          <p:cNvSpPr txBox="1"/>
          <p:nvPr/>
        </p:nvSpPr>
        <p:spPr>
          <a:xfrm>
            <a:off x="8342639" y="3511301"/>
            <a:ext cx="2755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Max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supply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21M</a:t>
            </a: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Total supply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=19.85M</a:t>
            </a: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시가 총액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=1,865,900,000,000$</a:t>
            </a:r>
          </a:p>
        </p:txBody>
      </p:sp>
    </p:spTree>
    <p:extLst>
      <p:ext uri="{BB962C8B-B14F-4D97-AF65-F5344CB8AC3E}">
        <p14:creationId xmlns:p14="http://schemas.microsoft.com/office/powerpoint/2010/main" val="29290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1E32-DE4E-1C4C-5010-A73C3FAF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그래프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AF6C71-551F-E9C0-293B-93C30AA0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" y="792153"/>
            <a:ext cx="7452000" cy="527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DCAFB-BDD8-BE71-F0E5-3DCF373DBC5E}"/>
              </a:ext>
            </a:extLst>
          </p:cNvPr>
          <p:cNvSpPr txBox="1"/>
          <p:nvPr/>
        </p:nvSpPr>
        <p:spPr>
          <a:xfrm>
            <a:off x="8342639" y="792153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대표적 안전자산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7D9AF-0DF6-68CA-525B-718E9205E71B}"/>
              </a:ext>
            </a:extLst>
          </p:cNvPr>
          <p:cNvSpPr txBox="1"/>
          <p:nvPr/>
        </p:nvSpPr>
        <p:spPr>
          <a:xfrm>
            <a:off x="8342639" y="3202369"/>
            <a:ext cx="3506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공급제한으로 인한 희소성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 침체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금융위기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금리와 반비례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인플레이션과 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달러와 반비례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D3BBD-5DCF-9CFF-CE02-1ACBDC596017}"/>
              </a:ext>
            </a:extLst>
          </p:cNvPr>
          <p:cNvSpPr txBox="1"/>
          <p:nvPr/>
        </p:nvSpPr>
        <p:spPr>
          <a:xfrm>
            <a:off x="0" y="0"/>
            <a:ext cx="866217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금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01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72B-D03A-A25E-69A6-97C6C6A33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9C1A3D-13FF-759A-2478-0E18B83E412F}"/>
              </a:ext>
            </a:extLst>
          </p:cNvPr>
          <p:cNvSpPr txBox="1"/>
          <p:nvPr/>
        </p:nvSpPr>
        <p:spPr>
          <a:xfrm>
            <a:off x="8342639" y="792153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경제 지표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FD608-9233-16B0-0779-DAB2153E0FD8}"/>
              </a:ext>
            </a:extLst>
          </p:cNvPr>
          <p:cNvSpPr txBox="1"/>
          <p:nvPr/>
        </p:nvSpPr>
        <p:spPr>
          <a:xfrm>
            <a:off x="8342639" y="3202369"/>
            <a:ext cx="2908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수요 공급에 민감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지정학적 요인에 민감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달러와 반비례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경제 침체의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 descr="텍스트, 스크린샷, 그래프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9BB71EA-A71A-57E5-D631-7A4FEB3C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792153"/>
            <a:ext cx="7452000" cy="5272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B8E8B-CA1B-7A66-2FFC-677A9E2083E9}"/>
              </a:ext>
            </a:extLst>
          </p:cNvPr>
          <p:cNvSpPr txBox="1"/>
          <p:nvPr/>
        </p:nvSpPr>
        <p:spPr>
          <a:xfrm>
            <a:off x="0" y="0"/>
            <a:ext cx="1276586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원유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16520-3F51-0C4F-7DAA-17A488DC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그래프, 경사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D8F209-E6CC-D9B1-ED7D-E1689A95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792000"/>
            <a:ext cx="7452000" cy="527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398FF-089C-DB6A-E381-907A4B8201CA}"/>
              </a:ext>
            </a:extLst>
          </p:cNvPr>
          <p:cNvSpPr txBox="1"/>
          <p:nvPr/>
        </p:nvSpPr>
        <p:spPr>
          <a:xfrm>
            <a:off x="8342639" y="792153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미국 시장 대표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F9356-8DE0-65A8-508B-C5686599D9A5}"/>
              </a:ext>
            </a:extLst>
          </p:cNvPr>
          <p:cNvSpPr txBox="1"/>
          <p:nvPr/>
        </p:nvSpPr>
        <p:spPr>
          <a:xfrm>
            <a:off x="8342639" y="3202369"/>
            <a:ext cx="31646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금리와 반비례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채권 가격과 반비례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거시적 관점에서 </a:t>
            </a:r>
            <a:r>
              <a:rPr lang="ko-KR" altLang="en-US" sz="20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우상향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경제 침체의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6C70-52FE-681E-AD99-018D6DA816F3}"/>
              </a:ext>
            </a:extLst>
          </p:cNvPr>
          <p:cNvSpPr txBox="1"/>
          <p:nvPr/>
        </p:nvSpPr>
        <p:spPr>
          <a:xfrm>
            <a:off x="0" y="0"/>
            <a:ext cx="1686955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나스닥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2CEF-303C-56A7-C4E9-1AA56D07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32FF4B-ED85-C6D1-1B49-9BD1C35DFF52}"/>
              </a:ext>
            </a:extLst>
          </p:cNvPr>
          <p:cNvSpPr txBox="1"/>
          <p:nvPr/>
        </p:nvSpPr>
        <p:spPr>
          <a:xfrm>
            <a:off x="0" y="0"/>
            <a:ext cx="5939722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주식</a:t>
            </a:r>
            <a:r>
              <a:rPr lang="en-US" altLang="ko-KR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채권 상관관계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음의 상관관계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58092B-C970-DF3C-F5EC-C4032AF2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4" y="1499019"/>
            <a:ext cx="5065200" cy="3583821"/>
          </a:xfrm>
          <a:prstGeom prst="rect">
            <a:avLst/>
          </a:prstGeom>
        </p:spPr>
      </p:pic>
      <p:pic>
        <p:nvPicPr>
          <p:cNvPr id="10" name="그림 9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506C7B-0540-5B7E-5442-FEB11D8A5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46" y="1499018"/>
            <a:ext cx="5065200" cy="35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9100-39D4-C982-8C7E-F2BF90AE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C7C2F-47EB-8783-69BE-76868C38926D}"/>
              </a:ext>
            </a:extLst>
          </p:cNvPr>
          <p:cNvSpPr txBox="1"/>
          <p:nvPr/>
        </p:nvSpPr>
        <p:spPr>
          <a:xfrm>
            <a:off x="0" y="0"/>
            <a:ext cx="3875054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암호화폐의 상징성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3B13-74CA-7918-BBEB-0C41A2E57B88}"/>
              </a:ext>
            </a:extLst>
          </p:cNvPr>
          <p:cNvSpPr txBox="1"/>
          <p:nvPr/>
        </p:nvSpPr>
        <p:spPr>
          <a:xfrm>
            <a:off x="1118659" y="2397948"/>
            <a:ext cx="44951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전통 자산의 경제적 상징성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 침체의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 성장의 지표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자산 자체의 상징성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 자산과의 관계성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F48DE-ED0A-1F78-F2A7-B618A21DD364}"/>
              </a:ext>
            </a:extLst>
          </p:cNvPr>
          <p:cNvSpPr txBox="1"/>
          <p:nvPr/>
        </p:nvSpPr>
        <p:spPr>
          <a:xfrm>
            <a:off x="6578202" y="2397947"/>
            <a:ext cx="43749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암호화폐의 경제적 상징성</a:t>
            </a:r>
            <a:endParaRPr lang="en-US" altLang="ko-KR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 침체의 지표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 성장의 지표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자산 자체의 상징성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 자산과의 관계성</a:t>
            </a:r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803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8DDD-069B-6E0F-9227-CAD85A5D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5844D-2BF6-DC21-8D80-4287AF6BE26C}"/>
              </a:ext>
            </a:extLst>
          </p:cNvPr>
          <p:cNvSpPr txBox="1"/>
          <p:nvPr/>
        </p:nvSpPr>
        <p:spPr>
          <a:xfrm>
            <a:off x="0" y="0"/>
            <a:ext cx="2233579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계획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8491B-97C8-3135-D016-6AEE2CD1BF5A}"/>
              </a:ext>
            </a:extLst>
          </p:cNvPr>
          <p:cNvSpPr txBox="1"/>
          <p:nvPr/>
        </p:nvSpPr>
        <p:spPr>
          <a:xfrm>
            <a:off x="1444789" y="152789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정의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36898-E431-EF25-887E-753B4070578C}"/>
              </a:ext>
            </a:extLst>
          </p:cNvPr>
          <p:cNvSpPr txBox="1"/>
          <p:nvPr/>
        </p:nvSpPr>
        <p:spPr>
          <a:xfrm>
            <a:off x="5362466" y="1527896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실험계획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정규성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spearman’s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3B730-70FF-92A6-0819-B4AF3CBB1E6D}"/>
              </a:ext>
            </a:extLst>
          </p:cNvPr>
          <p:cNvSpPr txBox="1"/>
          <p:nvPr/>
        </p:nvSpPr>
        <p:spPr>
          <a:xfrm>
            <a:off x="7108105" y="1527896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취득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Investing.com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ccxt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12CE7-58E8-25B2-8E33-1DF72E2ED6E6}"/>
              </a:ext>
            </a:extLst>
          </p:cNvPr>
          <p:cNvSpPr txBox="1"/>
          <p:nvPr/>
        </p:nvSpPr>
        <p:spPr>
          <a:xfrm>
            <a:off x="9195184" y="1527896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가공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465C1-7CA1-385B-AB1D-BCFEF4FF8499}"/>
              </a:ext>
            </a:extLst>
          </p:cNvPr>
          <p:cNvSpPr txBox="1"/>
          <p:nvPr/>
        </p:nvSpPr>
        <p:spPr>
          <a:xfrm>
            <a:off x="3275387" y="1527896"/>
            <a:ext cx="1955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정의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 정의의 문제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거래 시간의 차이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98BE6-B930-7BB1-2D98-C9BA83A1B916}"/>
              </a:ext>
            </a:extLst>
          </p:cNvPr>
          <p:cNvSpPr txBox="1"/>
          <p:nvPr/>
        </p:nvSpPr>
        <p:spPr>
          <a:xfrm>
            <a:off x="5019424" y="3915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모형화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35E97-1FC9-B972-DFED-67AA62C25C19}"/>
              </a:ext>
            </a:extLst>
          </p:cNvPr>
          <p:cNvSpPr txBox="1"/>
          <p:nvPr/>
        </p:nvSpPr>
        <p:spPr>
          <a:xfrm>
            <a:off x="3099702" y="3915581"/>
            <a:ext cx="120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EDA</a:t>
            </a:r>
          </a:p>
          <a:p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시각화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통계분석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39ED0-D471-3D75-DFB1-31E828DAC914}"/>
              </a:ext>
            </a:extLst>
          </p:cNvPr>
          <p:cNvSpPr txBox="1"/>
          <p:nvPr/>
        </p:nvSpPr>
        <p:spPr>
          <a:xfrm>
            <a:off x="7198832" y="3915581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결과 정리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58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1BD9-7531-C44B-0777-3F2543BD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4A3E0-7E5E-8969-10EE-C2FDC71FDBD3}"/>
              </a:ext>
            </a:extLst>
          </p:cNvPr>
          <p:cNvSpPr txBox="1"/>
          <p:nvPr/>
        </p:nvSpPr>
        <p:spPr>
          <a:xfrm>
            <a:off x="0" y="0"/>
            <a:ext cx="2233579" cy="611312"/>
          </a:xfrm>
          <a:prstGeom prst="rect">
            <a:avLst/>
          </a:prstGeom>
          <a:noFill/>
        </p:spPr>
        <p:txBody>
          <a:bodyPr wrap="none" lIns="360000" tIns="72000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방법</a:t>
            </a:r>
            <a:endParaRPr lang="en-US" altLang="ko-KR" sz="3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A2D8-45D9-D47E-7D31-292934EEFAD4}"/>
              </a:ext>
            </a:extLst>
          </p:cNvPr>
          <p:cNvSpPr txBox="1"/>
          <p:nvPr/>
        </p:nvSpPr>
        <p:spPr>
          <a:xfrm>
            <a:off x="1386251" y="1946679"/>
            <a:ext cx="35076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 시간대 동기화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비트코인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24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거래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전통 자산 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규정된 거래 시간 존재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F208B-3012-AD02-F0F3-1EB1E414C959}"/>
              </a:ext>
            </a:extLst>
          </p:cNvPr>
          <p:cNvSpPr txBox="1"/>
          <p:nvPr/>
        </p:nvSpPr>
        <p:spPr>
          <a:xfrm>
            <a:off x="1386251" y="4440419"/>
            <a:ext cx="3889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상관관계 분석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시각화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외부적 환경에서의 분석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코로나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전쟁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182EC-CB59-E8C1-DE72-1E5D691616DF}"/>
              </a:ext>
            </a:extLst>
          </p:cNvPr>
          <p:cNvSpPr txBox="1"/>
          <p:nvPr/>
        </p:nvSpPr>
        <p:spPr>
          <a:xfrm>
            <a:off x="1386251" y="3198167"/>
            <a:ext cx="2852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정규성 검정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상관계수의 결정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피어슨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정규분포 가정</a:t>
            </a:r>
            <a:endParaRPr lang="en-US" altLang="ko-KR" sz="1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5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331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허승빈</dc:creator>
  <cp:lastModifiedBy>허승빈</cp:lastModifiedBy>
  <cp:revision>10</cp:revision>
  <dcterms:created xsi:type="dcterms:W3CDTF">2025-04-25T09:26:49Z</dcterms:created>
  <dcterms:modified xsi:type="dcterms:W3CDTF">2025-04-27T16:00:31Z</dcterms:modified>
</cp:coreProperties>
</file>