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FDD7-900A-3FC6-64D8-050B6A3827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3E7E20-F9BB-BA95-FB2D-37DE1B1821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98C5EA7-2CBA-9DEB-4D0B-8D75DB0F0EAE}"/>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CB321E16-E05A-7F61-F72F-A36E84615D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DB6B98-5CE4-0EB2-B207-C6BAF5E814F0}"/>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693486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A1BC3-8906-7A36-F6C4-719E8E66FB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273A88-6C73-8AE2-B7EB-EF3CFF36A5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CF1506-ADC1-970D-3388-8660B9DBCE00}"/>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D11E2A02-C325-D011-4A9D-DE9964EF5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157F6-320F-0F90-E550-B53E70567443}"/>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742086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4250B-2BB4-A1FC-8817-97811F3E85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4C5875-34F4-1FE1-CF3F-02B791EFB8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CB1266-70E6-56FD-59D0-C60E21DD042E}"/>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A3BD7679-685E-6FA7-1C32-D219364759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8819F-E88C-E8FD-7760-822E005F97B5}"/>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903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926C1-1BA5-68E8-8898-475DA213D3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AE717F-F7BA-63A4-D984-83522F42B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5A9EA2-ADBA-E9BD-2C98-84014F946437}"/>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A03C5610-DB53-5023-4642-285951151B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38CD2-91D2-1B6C-26A6-6A6D334AD174}"/>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69498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077E-8F47-18F8-A5CD-ECB819B887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34CA7B-B38A-88B0-B9E8-B1FFB9FE2B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DC4FDF-2121-5D42-EF95-A1DDDCF7FF97}"/>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D2B99499-E8A7-8800-813F-B2FB4859A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6159B0-18AF-4847-013F-470300EFF0AD}"/>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143469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AD1F-8BAF-D402-A5A5-74AAACD539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243244-EE7D-92F1-20FC-D4ABF396CB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0E0B891-60C0-E9D8-86A8-99700A9805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C72AA3-DF24-8813-41C7-F4294CDD491B}"/>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6" name="Footer Placeholder 5">
            <a:extLst>
              <a:ext uri="{FF2B5EF4-FFF2-40B4-BE49-F238E27FC236}">
                <a16:creationId xmlns:a16="http://schemas.microsoft.com/office/drawing/2014/main" id="{E39250D4-6538-0106-6A69-63B7486CB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9B5F9F-43C2-794A-7154-FF27FD354A8E}"/>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3724921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9BA87-AF3C-0255-0606-0B169E62E4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F697DC-E9A7-2D29-435E-5F0A0E68D7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F3D71-9F00-A0E8-A7C6-0445042863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A80FE2D-8051-1F6B-680A-B6A1E2D0ED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CAB60-1B1A-18D7-526B-6934923C35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70FF51E-BFDE-9E7E-C8F7-C676D0DDB612}"/>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8" name="Footer Placeholder 7">
            <a:extLst>
              <a:ext uri="{FF2B5EF4-FFF2-40B4-BE49-F238E27FC236}">
                <a16:creationId xmlns:a16="http://schemas.microsoft.com/office/drawing/2014/main" id="{D92C34A3-7B8C-3F06-B371-4D2206D249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AC2609-AAF2-0843-68F8-E935F7E0CFB9}"/>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946430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643A7-E287-5E98-2F7A-8ED8EA2C1D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CFF92B5-E319-4716-639E-97D74C5B1AAE}"/>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4" name="Footer Placeholder 3">
            <a:extLst>
              <a:ext uri="{FF2B5EF4-FFF2-40B4-BE49-F238E27FC236}">
                <a16:creationId xmlns:a16="http://schemas.microsoft.com/office/drawing/2014/main" id="{4DAB5FF2-C5E5-42A9-41B7-0E94692DC4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CA8013-EE4D-CF2A-E9DC-E5FF53ADD43F}"/>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2467574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9E991E-269C-8E63-8259-DD0DD525FC64}"/>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3" name="Footer Placeholder 2">
            <a:extLst>
              <a:ext uri="{FF2B5EF4-FFF2-40B4-BE49-F238E27FC236}">
                <a16:creationId xmlns:a16="http://schemas.microsoft.com/office/drawing/2014/main" id="{30D03BCC-C6D9-3BC1-4829-5E0C8810B6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191923-095D-6BA7-C7CF-5CE6EF47887A}"/>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391273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D6E9D-E2AF-A22F-BF18-524564C3C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1089AD-CC34-6EDF-9BB3-8705200BDB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27561C-ECE8-CE74-3570-573012AA1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9D3C8-46DB-2DB1-19CA-22F79CD4C72A}"/>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6" name="Footer Placeholder 5">
            <a:extLst>
              <a:ext uri="{FF2B5EF4-FFF2-40B4-BE49-F238E27FC236}">
                <a16:creationId xmlns:a16="http://schemas.microsoft.com/office/drawing/2014/main" id="{E8B34D80-BFC9-1243-3063-8E5FE99300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2AA510F-B77C-223F-8A80-AABF99E48583}"/>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4042723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237E-9299-B138-33ED-58E8D9176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101564-A9E8-69F3-0EA8-3019972AE4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745932-8BBF-C646-4A63-595ED11015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87472-E2CD-5984-0699-F905321F9EFA}"/>
              </a:ext>
            </a:extLst>
          </p:cNvPr>
          <p:cNvSpPr>
            <a:spLocks noGrp="1"/>
          </p:cNvSpPr>
          <p:nvPr>
            <p:ph type="dt" sz="half" idx="10"/>
          </p:nvPr>
        </p:nvSpPr>
        <p:spPr/>
        <p:txBody>
          <a:bodyPr/>
          <a:lstStyle/>
          <a:p>
            <a:fld id="{C035AC75-DE3D-4506-B4C0-DD4515CD5180}" type="datetimeFigureOut">
              <a:rPr lang="en-IN" smtClean="0"/>
              <a:t>20-04-2023</a:t>
            </a:fld>
            <a:endParaRPr lang="en-IN"/>
          </a:p>
        </p:txBody>
      </p:sp>
      <p:sp>
        <p:nvSpPr>
          <p:cNvPr id="6" name="Footer Placeholder 5">
            <a:extLst>
              <a:ext uri="{FF2B5EF4-FFF2-40B4-BE49-F238E27FC236}">
                <a16:creationId xmlns:a16="http://schemas.microsoft.com/office/drawing/2014/main" id="{932BAB55-A9DB-E4FF-3A0D-784AAFAA699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F686B8-21C6-E221-426A-7D3BDFD2F609}"/>
              </a:ext>
            </a:extLst>
          </p:cNvPr>
          <p:cNvSpPr>
            <a:spLocks noGrp="1"/>
          </p:cNvSpPr>
          <p:nvPr>
            <p:ph type="sldNum" sz="quarter" idx="12"/>
          </p:nvPr>
        </p:nvSpPr>
        <p:spPr/>
        <p:txBody>
          <a:bodyPr/>
          <a:lstStyle/>
          <a:p>
            <a:fld id="{EC144305-1B67-4F59-ABAF-B2474800371A}" type="slidenum">
              <a:rPr lang="en-IN" smtClean="0"/>
              <a:t>‹#›</a:t>
            </a:fld>
            <a:endParaRPr lang="en-IN"/>
          </a:p>
        </p:txBody>
      </p:sp>
    </p:spTree>
    <p:extLst>
      <p:ext uri="{BB962C8B-B14F-4D97-AF65-F5344CB8AC3E}">
        <p14:creationId xmlns:p14="http://schemas.microsoft.com/office/powerpoint/2010/main" val="4248596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46A90-6ED4-A3FC-3AD3-1319CB3D28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55F4F-0EA3-4049-767D-16605BDC0C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21D1CB-940F-28EE-FF14-8A64BE828C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5AC75-DE3D-4506-B4C0-DD4515CD5180}" type="datetimeFigureOut">
              <a:rPr lang="en-IN" smtClean="0"/>
              <a:t>20-04-2023</a:t>
            </a:fld>
            <a:endParaRPr lang="en-IN"/>
          </a:p>
        </p:txBody>
      </p:sp>
      <p:sp>
        <p:nvSpPr>
          <p:cNvPr id="5" name="Footer Placeholder 4">
            <a:extLst>
              <a:ext uri="{FF2B5EF4-FFF2-40B4-BE49-F238E27FC236}">
                <a16:creationId xmlns:a16="http://schemas.microsoft.com/office/drawing/2014/main" id="{CD5453A4-6E39-89CC-4481-DFAC3D9696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5E470D9-1FE1-8C39-4610-0307A7732B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144305-1B67-4F59-ABAF-B2474800371A}" type="slidenum">
              <a:rPr lang="en-IN" smtClean="0"/>
              <a:t>‹#›</a:t>
            </a:fld>
            <a:endParaRPr lang="en-IN"/>
          </a:p>
        </p:txBody>
      </p:sp>
    </p:spTree>
    <p:extLst>
      <p:ext uri="{BB962C8B-B14F-4D97-AF65-F5344CB8AC3E}">
        <p14:creationId xmlns:p14="http://schemas.microsoft.com/office/powerpoint/2010/main" val="1539039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Network_latenc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E915C1-D164-80D1-CE33-3C5FED6309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4410" y="324135"/>
            <a:ext cx="2392363" cy="19129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D792F6D-E021-F57B-7313-A23D1ED4C29E}"/>
              </a:ext>
            </a:extLst>
          </p:cNvPr>
          <p:cNvSpPr txBox="1"/>
          <p:nvPr/>
        </p:nvSpPr>
        <p:spPr>
          <a:xfrm>
            <a:off x="3048740" y="2484819"/>
            <a:ext cx="6094520" cy="1431161"/>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100" b="0" i="0" u="none" strike="noStrike" cap="none" normalizeH="0" baseline="0" dirty="0">
                <a:ln>
                  <a:noFill/>
                </a:ln>
                <a:solidFill>
                  <a:srgbClr val="000000"/>
                </a:solidFill>
                <a:effectLst/>
                <a:latin typeface="Roboto" panose="02000000000000000000" pitchFamily="2" charset="0"/>
                <a:ea typeface="Times New Roman" panose="02020603050405020304" pitchFamily="18" charset="0"/>
              </a:rPr>
              <a:t>PARSHVANATH CHARITABLE TRUST’S</a:t>
            </a:r>
            <a:endParaRPr kumimoji="0" lang="en-US" altLang="zh-CN" sz="10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ea typeface="Times New Roman" panose="02020603050405020304" pitchFamily="18" charset="0"/>
              </a:rPr>
              <a:t>A.P</a:t>
            </a:r>
            <a:r>
              <a:rPr kumimoji="0" lang="en-US" altLang="zh-CN" sz="24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Shah Institute of Technology</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Thane, 400615</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Academic Year</a:t>
            </a:r>
            <a:r>
              <a:rPr kumimoji="0" lang="en-US" altLang="zh-CN" sz="16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2022-23</a:t>
            </a:r>
            <a:endParaRPr kumimoji="0" lang="en-US" altLang="zh-CN" sz="10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Department of Computer Engineering</a:t>
            </a:r>
            <a:endParaRPr kumimoji="0" lang="en-US" altLang="zh-CN" sz="24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2863E8B3-1460-4278-9ED2-2E931C99FCE1}"/>
              </a:ext>
            </a:extLst>
          </p:cNvPr>
          <p:cNvSpPr txBox="1"/>
          <p:nvPr/>
        </p:nvSpPr>
        <p:spPr>
          <a:xfrm>
            <a:off x="3048740" y="4049087"/>
            <a:ext cx="6094520" cy="1754326"/>
          </a:xfrm>
          <a:prstGeom prst="rect">
            <a:avLst/>
          </a:prstGeom>
          <a:noFill/>
        </p:spPr>
        <p:txBody>
          <a:bodyPr wrap="square">
            <a:spAutoFit/>
          </a:bodyPr>
          <a:lstStyle/>
          <a:p>
            <a:pPr marL="0" indent="0" algn="ctr">
              <a:buNone/>
            </a:pPr>
            <a:r>
              <a:rPr lang="en-US" b="1" dirty="0">
                <a:latin typeface="Times New Roman" panose="02020603050405020304" pitchFamily="18" charset="0"/>
                <a:cs typeface="Times New Roman" panose="02020603050405020304" pitchFamily="18" charset="0"/>
              </a:rPr>
              <a:t>CLOUD COMPUTING MINI PROJECT</a:t>
            </a:r>
          </a:p>
          <a:p>
            <a:pPr marL="0" indent="0" algn="ctr">
              <a:buNone/>
            </a:pPr>
            <a:r>
              <a:rPr lang="en-US" b="1" dirty="0">
                <a:latin typeface="Times New Roman" panose="02020603050405020304" pitchFamily="18" charset="0"/>
                <a:cs typeface="Times New Roman" panose="02020603050405020304" pitchFamily="18" charset="0"/>
              </a:rPr>
              <a:t>PROJECT TITLE:JEDI</a:t>
            </a:r>
          </a:p>
          <a:p>
            <a:pPr marL="0" indent="0" algn="ctr">
              <a:buNone/>
            </a:pPr>
            <a:r>
              <a:rPr lang="en-IN" sz="1800" b="1" dirty="0">
                <a:latin typeface="Times New Roman" panose="02020603050405020304" pitchFamily="18" charset="0"/>
                <a:cs typeface="Times New Roman" panose="02020603050405020304" pitchFamily="18" charset="0"/>
              </a:rPr>
              <a:t>BY</a:t>
            </a:r>
          </a:p>
          <a:p>
            <a:pPr marL="0" indent="0" algn="ctr">
              <a:buNone/>
            </a:pPr>
            <a:r>
              <a:rPr lang="en-IN" b="1" dirty="0">
                <a:latin typeface="Times New Roman" panose="02020603050405020304" pitchFamily="18" charset="0"/>
                <a:cs typeface="Times New Roman" panose="02020603050405020304" pitchFamily="18" charset="0"/>
              </a:rPr>
              <a:t>34 Dhruv Mehta</a:t>
            </a:r>
          </a:p>
          <a:p>
            <a:pPr marL="0" indent="0" algn="ctr">
              <a:buNone/>
            </a:pPr>
            <a:r>
              <a:rPr lang="en-IN" sz="1800" b="1" dirty="0">
                <a:latin typeface="Times New Roman" panose="02020603050405020304" pitchFamily="18" charset="0"/>
                <a:cs typeface="Times New Roman" panose="02020603050405020304" pitchFamily="18" charset="0"/>
              </a:rPr>
              <a:t>32 </a:t>
            </a:r>
            <a:r>
              <a:rPr lang="en-IN" sz="1800" b="1" dirty="0" err="1">
                <a:latin typeface="Times New Roman" panose="02020603050405020304" pitchFamily="18" charset="0"/>
                <a:cs typeface="Times New Roman" panose="02020603050405020304" pitchFamily="18" charset="0"/>
              </a:rPr>
              <a:t>Itisha</a:t>
            </a: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Mathane</a:t>
            </a:r>
            <a:endParaRPr lang="en-IN" sz="1800" b="1" dirty="0">
              <a:latin typeface="Times New Roman" panose="02020603050405020304" pitchFamily="18" charset="0"/>
              <a:cs typeface="Times New Roman" panose="02020603050405020304" pitchFamily="18" charset="0"/>
            </a:endParaRPr>
          </a:p>
          <a:p>
            <a:pPr marL="0" indent="0" algn="ctr">
              <a:buNone/>
            </a:pPr>
            <a:r>
              <a:rPr lang="en-IN" b="1" dirty="0">
                <a:latin typeface="Times New Roman" panose="02020603050405020304" pitchFamily="18" charset="0"/>
                <a:cs typeface="Times New Roman" panose="02020603050405020304" pitchFamily="18" charset="0"/>
              </a:rPr>
              <a:t>37 Anupama Menon</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35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F1B79-E4BD-F9FD-6876-9264990E070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 :</a:t>
            </a:r>
            <a:endParaRPr lang="en-IN" dirty="0"/>
          </a:p>
        </p:txBody>
      </p:sp>
      <p:sp>
        <p:nvSpPr>
          <p:cNvPr id="3" name="Content Placeholder 2">
            <a:extLst>
              <a:ext uri="{FF2B5EF4-FFF2-40B4-BE49-F238E27FC236}">
                <a16:creationId xmlns:a16="http://schemas.microsoft.com/office/drawing/2014/main" id="{CC150F05-A158-E64B-0D57-9BB94557B686}"/>
              </a:ext>
            </a:extLst>
          </p:cNvPr>
          <p:cNvSpPr>
            <a:spLocks noGrp="1"/>
          </p:cNvSpPr>
          <p:nvPr>
            <p:ph idx="1"/>
          </p:nvPr>
        </p:nvSpPr>
        <p:spPr/>
        <p:txBody>
          <a:bodyPr>
            <a:normAutofit fontScale="92500" lnSpcReduction="20000"/>
          </a:bodyPr>
          <a:lstStyle/>
          <a:p>
            <a:pPr marL="228600">
              <a:lnSpc>
                <a:spcPct val="200000"/>
              </a:lnSpc>
            </a:pPr>
            <a:r>
              <a:rPr lang="en-US" sz="1900" dirty="0">
                <a:effectLst/>
                <a:latin typeface="Times New Roman" panose="02020603050405020304" pitchFamily="18" charset="0"/>
                <a:ea typeface="Times New Roman" panose="02020603050405020304" pitchFamily="18" charset="0"/>
              </a:rPr>
              <a:t>To build a fault tolerant ,decentralized micro-blogging platform to express the fundamental human right i.e. Free Speech . Traditional "Social Media" platforms, were never designed to keep their user's opinions at priority. </a:t>
            </a:r>
          </a:p>
          <a:p>
            <a:pPr marL="228600">
              <a:lnSpc>
                <a:spcPct val="200000"/>
              </a:lnSpc>
            </a:pPr>
            <a:r>
              <a:rPr lang="en-US" sz="1900" dirty="0">
                <a:effectLst/>
                <a:latin typeface="Times New Roman" panose="02020603050405020304" pitchFamily="18" charset="0"/>
                <a:ea typeface="Times New Roman" panose="02020603050405020304" pitchFamily="18" charset="0"/>
              </a:rPr>
              <a:t>The gate-keepers are generally happy as long as they have a huge growing number of daily active users. They seldom care about what happens to the user's content and usually turn away when matters concerning privacy or </a:t>
            </a:r>
            <a:r>
              <a:rPr lang="en-US" sz="1900" dirty="0" err="1">
                <a:effectLst/>
                <a:latin typeface="Times New Roman" panose="02020603050405020304" pitchFamily="18" charset="0"/>
                <a:ea typeface="Times New Roman" panose="02020603050405020304" pitchFamily="18" charset="0"/>
              </a:rPr>
              <a:t>goverment</a:t>
            </a:r>
            <a:r>
              <a:rPr lang="en-US" sz="1900" dirty="0">
                <a:effectLst/>
                <a:latin typeface="Times New Roman" panose="02020603050405020304" pitchFamily="18" charset="0"/>
                <a:ea typeface="Times New Roman" panose="02020603050405020304" pitchFamily="18" charset="0"/>
              </a:rPr>
              <a:t> interference come to limelight. </a:t>
            </a:r>
          </a:p>
          <a:p>
            <a:pPr marL="228600">
              <a:lnSpc>
                <a:spcPct val="200000"/>
              </a:lnSpc>
            </a:pPr>
            <a:r>
              <a:rPr lang="en-US" sz="1900" dirty="0">
                <a:effectLst/>
                <a:latin typeface="Times New Roman" panose="02020603050405020304" pitchFamily="18" charset="0"/>
                <a:ea typeface="Times New Roman" panose="02020603050405020304" pitchFamily="18" charset="0"/>
              </a:rPr>
              <a:t>We on the other hand, kind of are not happy with the way things are happening, so we thought of a way were in we can bring about newer people respecting technologies onto the pre-existing ones.</a:t>
            </a:r>
            <a:endParaRPr lang="en-IN" sz="19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015463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C8AAB-340A-02E9-2616-805ED9B4A4E7}"/>
              </a:ext>
            </a:extLst>
          </p:cNvPr>
          <p:cNvSpPr>
            <a:spLocks noGrp="1"/>
          </p:cNvSpPr>
          <p:nvPr>
            <p:ph type="title"/>
          </p:nvPr>
        </p:nvSpPr>
        <p:spPr>
          <a:xfrm>
            <a:off x="838200" y="365125"/>
            <a:ext cx="10515600" cy="728569"/>
          </a:xfrm>
        </p:spPr>
        <p:txBody>
          <a:bodyPr>
            <a:normAutofit/>
          </a:bodyPr>
          <a:lstStyle/>
          <a:p>
            <a:r>
              <a:rPr lang="en-US" dirty="0">
                <a:latin typeface="Times New Roman" panose="02020603050405020304" pitchFamily="18" charset="0"/>
                <a:cs typeface="Times New Roman" panose="02020603050405020304" pitchFamily="18" charset="0"/>
              </a:rPr>
              <a:t>Cloud services used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489883F-8DF2-922F-B7B3-7D6629277382}"/>
              </a:ext>
            </a:extLst>
          </p:cNvPr>
          <p:cNvSpPr>
            <a:spLocks noGrp="1"/>
          </p:cNvSpPr>
          <p:nvPr>
            <p:ph idx="1"/>
          </p:nvPr>
        </p:nvSpPr>
        <p:spPr/>
        <p:txBody>
          <a:bodyPr>
            <a:normAutofit/>
          </a:bodyPr>
          <a:lstStyle/>
          <a:p>
            <a:r>
              <a:rPr lang="en-IN" sz="3200" dirty="0">
                <a:latin typeface="Times New Roman" panose="02020603050405020304" pitchFamily="18" charset="0"/>
                <a:cs typeface="Times New Roman" panose="02020603050405020304" pitchFamily="18" charset="0"/>
              </a:rPr>
              <a:t>Aws Ec2</a:t>
            </a:r>
          </a:p>
          <a:p>
            <a:r>
              <a:rPr lang="en-IN" sz="3200" dirty="0">
                <a:latin typeface="Times New Roman" panose="02020603050405020304" pitchFamily="18" charset="0"/>
                <a:cs typeface="Times New Roman" panose="02020603050405020304" pitchFamily="18" charset="0"/>
              </a:rPr>
              <a:t>Aws IAM Users</a:t>
            </a:r>
          </a:p>
          <a:p>
            <a:r>
              <a:rPr lang="en-IN" sz="3200" dirty="0">
                <a:latin typeface="Times New Roman" panose="02020603050405020304" pitchFamily="18" charset="0"/>
                <a:cs typeface="Times New Roman" panose="02020603050405020304" pitchFamily="18" charset="0"/>
              </a:rPr>
              <a:t>Aws </a:t>
            </a:r>
            <a:r>
              <a:rPr lang="en-IN" sz="3200" dirty="0" err="1">
                <a:latin typeface="Times New Roman" panose="02020603050405020304" pitchFamily="18" charset="0"/>
                <a:cs typeface="Times New Roman" panose="02020603050405020304" pitchFamily="18" charset="0"/>
              </a:rPr>
              <a:t>Vpc</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65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2DCA1-856E-FB57-9191-68F6AADD512A}"/>
              </a:ext>
            </a:extLst>
          </p:cNvPr>
          <p:cNvSpPr>
            <a:spLocks noGrp="1"/>
          </p:cNvSpPr>
          <p:nvPr>
            <p:ph type="title"/>
          </p:nvPr>
        </p:nvSpPr>
        <p:spPr/>
        <p:txBody>
          <a:bodyPr/>
          <a:lstStyle/>
          <a:p>
            <a:r>
              <a:rPr lang="en-US" dirty="0"/>
              <a:t>AWS EC2</a:t>
            </a:r>
            <a:endParaRPr lang="en-IN" dirty="0"/>
          </a:p>
        </p:txBody>
      </p:sp>
      <p:sp>
        <p:nvSpPr>
          <p:cNvPr id="3" name="Content Placeholder 2">
            <a:extLst>
              <a:ext uri="{FF2B5EF4-FFF2-40B4-BE49-F238E27FC236}">
                <a16:creationId xmlns:a16="http://schemas.microsoft.com/office/drawing/2014/main" id="{1CCC749D-AD22-0486-781D-E5FCE8A363C7}"/>
              </a:ext>
            </a:extLst>
          </p:cNvPr>
          <p:cNvSpPr>
            <a:spLocks noGrp="1"/>
          </p:cNvSpPr>
          <p:nvPr>
            <p:ph idx="1"/>
          </p:nvPr>
        </p:nvSpPr>
        <p:spPr>
          <a:xfrm>
            <a:off x="838200" y="1575254"/>
            <a:ext cx="10515600" cy="4351338"/>
          </a:xfrm>
        </p:spPr>
        <p:txBody>
          <a:bodyPr>
            <a:noAutofit/>
          </a:bodyPr>
          <a:lstStyle/>
          <a:p>
            <a:pPr marL="228600">
              <a:lnSpc>
                <a:spcPct val="200000"/>
              </a:lnSpc>
            </a:pPr>
            <a:r>
              <a:rPr lang="en-US" sz="2000" dirty="0">
                <a:effectLst/>
                <a:latin typeface="Times New Roman" panose="02020603050405020304" pitchFamily="18" charset="0"/>
                <a:ea typeface="Times New Roman" panose="02020603050405020304" pitchFamily="18" charset="0"/>
              </a:rPr>
              <a:t>Amazon Elastic Compute Cloud (Amazon EC2) is a web service that provides secure, resizable compute capacity in the cloud. It is designed to make web-scale cloud computing easier for developers. Amazon EC2's simple web service interface allows to obtain and configure capacity with minimal friction.</a:t>
            </a:r>
          </a:p>
          <a:p>
            <a:pPr marL="228600">
              <a:lnSpc>
                <a:spcPct val="200000"/>
              </a:lnSpc>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 user can create, launch, and terminate </a:t>
            </a:r>
            <a:r>
              <a:rPr lang="en-US" sz="20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server</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-instances as needed, paying by the second for active servers – hence the term "elastic". EC2 provides users with control over the geographical location of instances that allows for </a:t>
            </a:r>
            <a:r>
              <a:rPr lang="en-US" sz="2000" strike="noStrike" dirty="0">
                <a:effectLst/>
                <a:latin typeface="Times New Roman" panose="02020603050405020304" pitchFamily="18" charset="0"/>
                <a:ea typeface="Times New Roman" panose="02020603050405020304" pitchFamily="18" charset="0"/>
                <a:cs typeface="Times New Roman" panose="02020603050405020304" pitchFamily="18" charset="0"/>
                <a:hlinkClick r:id="rId2" tooltip="Network latency">
                  <a:extLst>
                    <a:ext uri="{A12FA001-AC4F-418D-AE19-62706E023703}">
                      <ahyp:hlinkClr xmlns:ahyp="http://schemas.microsoft.com/office/drawing/2018/hyperlinkcolor" val="tx"/>
                    </a:ext>
                  </a:extLst>
                </a:hlinkClick>
              </a:rPr>
              <a:t>latency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optimization and high levels of </a:t>
            </a:r>
            <a:r>
              <a:rPr lang="en-IN" sz="2000" strike="noStrike" dirty="0">
                <a:effectLst/>
                <a:latin typeface="Times New Roman" panose="02020603050405020304" pitchFamily="18" charset="0"/>
                <a:ea typeface="Times New Roman" panose="02020603050405020304" pitchFamily="18" charset="0"/>
                <a:cs typeface="Times New Roman" panose="02020603050405020304" pitchFamily="18" charset="0"/>
              </a:rPr>
              <a:t>redundancy</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03084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94387-5818-25F0-53F8-DAD254862805}"/>
              </a:ext>
            </a:extLst>
          </p:cNvPr>
          <p:cNvSpPr>
            <a:spLocks noGrp="1"/>
          </p:cNvSpPr>
          <p:nvPr>
            <p:ph type="title"/>
          </p:nvPr>
        </p:nvSpPr>
        <p:spPr/>
        <p:txBody>
          <a:bodyPr/>
          <a:lstStyle/>
          <a:p>
            <a:r>
              <a:rPr lang="en-IN" b="0" i="0" dirty="0">
                <a:solidFill>
                  <a:srgbClr val="202124"/>
                </a:solidFill>
                <a:effectLst/>
                <a:latin typeface="Times New Roman" panose="02020603050405020304" pitchFamily="18" charset="0"/>
                <a:cs typeface="Times New Roman" panose="02020603050405020304" pitchFamily="18" charset="0"/>
              </a:rPr>
              <a:t>AWS IAM Users</a:t>
            </a:r>
            <a:endParaRPr lang="en-IN" dirty="0"/>
          </a:p>
        </p:txBody>
      </p:sp>
      <p:sp>
        <p:nvSpPr>
          <p:cNvPr id="3" name="Content Placeholder 2">
            <a:extLst>
              <a:ext uri="{FF2B5EF4-FFF2-40B4-BE49-F238E27FC236}">
                <a16:creationId xmlns:a16="http://schemas.microsoft.com/office/drawing/2014/main" id="{5F13D501-7330-B487-7E04-C298F9B845B0}"/>
              </a:ext>
            </a:extLst>
          </p:cNvPr>
          <p:cNvSpPr>
            <a:spLocks noGrp="1"/>
          </p:cNvSpPr>
          <p:nvPr>
            <p:ph idx="1"/>
          </p:nvPr>
        </p:nvSpPr>
        <p:spPr/>
        <p:txBody>
          <a:bodyPr>
            <a:normAutofit/>
          </a:bodyPr>
          <a:lstStyle/>
          <a:p>
            <a:pPr marL="228600">
              <a:lnSpc>
                <a:spcPct val="200000"/>
              </a:lnSpc>
            </a:pPr>
            <a:r>
              <a:rPr lang="en-US" sz="1800" dirty="0">
                <a:effectLst/>
                <a:latin typeface="Times New Roman" panose="02020603050405020304" pitchFamily="18" charset="0"/>
                <a:ea typeface="Times New Roman" panose="02020603050405020304" pitchFamily="18" charset="0"/>
              </a:rPr>
              <a:t>An AWS Identity and Access Management (IAM) user is an entity that you create in AWS. The IAM user represents the human user or workload who uses the IAM user to interact with AWS. A user in AWS consists of a name and credentials.</a:t>
            </a:r>
            <a:endParaRPr lang="en-IN" sz="1800" dirty="0">
              <a:effectLst/>
              <a:latin typeface="Times New Roman" panose="02020603050405020304" pitchFamily="18" charset="0"/>
              <a:ea typeface="Times New Roman" panose="02020603050405020304" pitchFamily="18" charset="0"/>
            </a:endParaRPr>
          </a:p>
          <a:p>
            <a:pPr marL="228600">
              <a:lnSpc>
                <a:spcPct val="200000"/>
              </a:lnSpc>
            </a:pPr>
            <a:r>
              <a:rPr lang="en-US" sz="1800" dirty="0">
                <a:effectLst/>
                <a:latin typeface="Times New Roman" panose="02020603050405020304" pitchFamily="18" charset="0"/>
                <a:ea typeface="Times New Roman" panose="02020603050405020304" pitchFamily="18" charset="0"/>
              </a:rPr>
              <a:t>An IAM user with administrator permissions is not the same thing as the AWS account root user.</a:t>
            </a:r>
          </a:p>
          <a:p>
            <a:pPr marL="228600">
              <a:lnSpc>
                <a:spcPct val="200000"/>
              </a:lnSpc>
            </a:pPr>
            <a:r>
              <a:rPr lang="en-US" sz="1800" b="0" i="0" dirty="0">
                <a:solidFill>
                  <a:srgbClr val="16191F"/>
                </a:solidFill>
                <a:effectLst/>
                <a:latin typeface="Times New Roman" panose="02020603050405020304" pitchFamily="18" charset="0"/>
                <a:cs typeface="Times New Roman" panose="02020603050405020304" pitchFamily="18" charset="0"/>
              </a:rPr>
              <a:t> With IAM, you can centrally manage permissions that control which AWS resources users can access and use IAM to control who is authenticated (signed in) and authorized (has permissions) to use resources.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329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B3DC-E99D-ABC6-B998-F5C8468DB65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AWS VPC</a:t>
            </a:r>
            <a:endParaRPr lang="en-IN" dirty="0"/>
          </a:p>
        </p:txBody>
      </p:sp>
      <p:sp>
        <p:nvSpPr>
          <p:cNvPr id="3" name="Content Placeholder 2">
            <a:extLst>
              <a:ext uri="{FF2B5EF4-FFF2-40B4-BE49-F238E27FC236}">
                <a16:creationId xmlns:a16="http://schemas.microsoft.com/office/drawing/2014/main" id="{D4FE4842-2D91-AFE4-2F17-8D1A50E2825D}"/>
              </a:ext>
            </a:extLst>
          </p:cNvPr>
          <p:cNvSpPr>
            <a:spLocks noGrp="1"/>
          </p:cNvSpPr>
          <p:nvPr>
            <p:ph idx="1"/>
          </p:nvPr>
        </p:nvSpPr>
        <p:spPr/>
        <p:txBody>
          <a:bodyPr>
            <a:normAutofit/>
          </a:bodyPr>
          <a:lstStyle/>
          <a:p>
            <a:pPr marL="228600">
              <a:lnSpc>
                <a:spcPct val="200000"/>
              </a:lnSpc>
            </a:pPr>
            <a:r>
              <a:rPr lang="en-US" sz="1800" dirty="0">
                <a:solidFill>
                  <a:srgbClr val="16191F"/>
                </a:solidFill>
                <a:effectLst/>
                <a:latin typeface="Amazon Ember"/>
                <a:ea typeface="Times New Roman" panose="02020603050405020304" pitchFamily="18" charset="0"/>
              </a:rPr>
              <a:t>Amazon Virtual Private Cloud (Amazon VPC) enables you to launch AWS resources into a virtual network that you've defined. </a:t>
            </a:r>
          </a:p>
          <a:p>
            <a:pPr marL="228600">
              <a:lnSpc>
                <a:spcPct val="200000"/>
              </a:lnSpc>
            </a:pPr>
            <a:r>
              <a:rPr lang="en-US" sz="1800" dirty="0">
                <a:solidFill>
                  <a:srgbClr val="16191F"/>
                </a:solidFill>
                <a:effectLst/>
                <a:latin typeface="Amazon Ember"/>
                <a:ea typeface="Times New Roman" panose="02020603050405020304" pitchFamily="18" charset="0"/>
              </a:rPr>
              <a:t>This virtual network closely resembles a traditional network that you'd operate in your own data center, with the benefits of using the scalable infrastructure of AWS.</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3665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D302-717F-65B3-1327-24F5D63D3A45}"/>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C7E5D19-E38D-23A2-CAE7-F648B901A9E8}"/>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Thus we have learnt how to deploy our application on the cloud</a:t>
            </a:r>
          </a:p>
          <a:p>
            <a:r>
              <a:rPr lang="en-US" sz="2400" dirty="0">
                <a:latin typeface="Times New Roman" panose="02020603050405020304" pitchFamily="18" charset="0"/>
                <a:cs typeface="Times New Roman" panose="02020603050405020304" pitchFamily="18" charset="0"/>
              </a:rPr>
              <a:t>We have learnt how to use services in Cloud like AWS VPC, IAM Users, EC2.</a:t>
            </a:r>
          </a:p>
          <a:p>
            <a:pPr marL="0" indent="0">
              <a:buNone/>
            </a:pPr>
            <a:endParaRPr lang="en-IN" dirty="0"/>
          </a:p>
        </p:txBody>
      </p:sp>
    </p:spTree>
    <p:extLst>
      <p:ext uri="{BB962C8B-B14F-4D97-AF65-F5344CB8AC3E}">
        <p14:creationId xmlns:p14="http://schemas.microsoft.com/office/powerpoint/2010/main" val="3411003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469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Amazon Ember</vt:lpstr>
      <vt:lpstr>Arial</vt:lpstr>
      <vt:lpstr>Calibri</vt:lpstr>
      <vt:lpstr>Calibri Light</vt:lpstr>
      <vt:lpstr>Roboto</vt:lpstr>
      <vt:lpstr>Times New Roman</vt:lpstr>
      <vt:lpstr>Office Theme</vt:lpstr>
      <vt:lpstr>PowerPoint Presentation</vt:lpstr>
      <vt:lpstr>Abstract :</vt:lpstr>
      <vt:lpstr>Cloud services used :</vt:lpstr>
      <vt:lpstr>AWS EC2</vt:lpstr>
      <vt:lpstr>AWS IAM Users</vt:lpstr>
      <vt:lpstr>AWS VPC</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Priyanshu Agarkar</dc:creator>
  <cp:lastModifiedBy>Itisha Mathane</cp:lastModifiedBy>
  <cp:revision>13</cp:revision>
  <dcterms:created xsi:type="dcterms:W3CDTF">2023-04-19T13:06:14Z</dcterms:created>
  <dcterms:modified xsi:type="dcterms:W3CDTF">2023-04-20T05:04:11Z</dcterms:modified>
</cp:coreProperties>
</file>