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>
        <p:scale>
          <a:sx n="105" d="100"/>
          <a:sy n="105" d="100"/>
        </p:scale>
        <p:origin x="1840" y="264"/>
      </p:cViewPr>
      <p:guideLst>
        <p:guide orient="horz" pos="2124"/>
        <p:guide pos="2880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4C1E-A636-4B0C-8AF4-BE2AE9C476D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689E-A9CE-46B7-A0EB-EF26CCEA2F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689E-A9CE-46B7-A0EB-EF26CCEA2F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00" indent="-263525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4735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010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8650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0925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2565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4840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6480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9C344B-9DF6-4221-B0F4-20269FB9FA41}" type="slidenum">
              <a:rPr lang="ja-JP" altLang="en-US" sz="1200">
                <a:latin typeface="Tahoma" panose="020B0604030504040204" pitchFamily="34" charset="0"/>
                <a:ea typeface="ＭＳ Ｐゴシック" panose="020B0600070205080204" charset="-128"/>
              </a:rPr>
            </a:fld>
            <a:endParaRPr lang="en-US" altLang="ja-JP" sz="1200">
              <a:latin typeface="Tahoma" panose="020B0604030504040204" pitchFamily="34" charset="0"/>
              <a:ea typeface="ＭＳ Ｐゴシック" panose="020B060007020508020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00" indent="-263525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4735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010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8650" indent="-210820" algn="l" defTabSz="881380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0925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2565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4840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6480" indent="-210820" defTabSz="881380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8BF76D-EFC0-49ED-B80E-D91F0C95BE5F}" type="slidenum">
              <a:rPr lang="ja-JP" altLang="en-US" sz="1200">
                <a:latin typeface="Tahoma" panose="020B0604030504040204" pitchFamily="34" charset="0"/>
                <a:ea typeface="ＭＳ Ｐゴシック" panose="020B0600070205080204" charset="-128"/>
              </a:rPr>
            </a:fld>
            <a:endParaRPr lang="en-US" altLang="ja-JP" sz="1200">
              <a:latin typeface="Tahoma" panose="020B0604030504040204" pitchFamily="34" charset="0"/>
              <a:ea typeface="ＭＳ Ｐゴシック" panose="020B060007020508020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301D-5037-4248-ADF8-341CED8345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D307-1707-4ECF-AD26-E35448385A40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Workbook2.xls"/><Relationship Id="rId2" Type="http://schemas.openxmlformats.org/officeDocument/2006/relationships/image" Target="../media/image1.emf"/><Relationship Id="rId1" Type="http://schemas.openxmlformats.org/officeDocument/2006/relationships/oleObject" Target="../embeddings/Workbook1.xls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Workbook3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Ver1.1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/>
          <p:nvPr/>
        </p:nvSpPr>
        <p:spPr>
          <a:xfrm>
            <a:off x="2411760" y="5373216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400" dirty="0" smtClean="0">
                <a:solidFill>
                  <a:schemeClr val="tx1"/>
                </a:solidFill>
              </a:rPr>
              <a:t>***</a:t>
            </a:r>
            <a:r>
              <a:rPr lang="ja-JP" altLang="en-US" sz="2400" dirty="0" smtClean="0">
                <a:solidFill>
                  <a:schemeClr val="tx1"/>
                </a:solidFill>
              </a:rPr>
              <a:t>株式会社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 smtClean="0">
                <a:solidFill>
                  <a:schemeClr val="tx1"/>
                </a:solidFill>
              </a:rPr>
              <a:t>システム開発部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87624" y="1916832"/>
            <a:ext cx="7056784" cy="187220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開発計画書</a:t>
            </a:r>
            <a:br>
              <a:rPr lang="en-US" altLang="ja-JP" sz="4400" dirty="0" smtClean="0"/>
            </a:br>
            <a:r>
              <a:rPr lang="ja-JP" altLang="en-US" sz="3600" dirty="0" smtClean="0"/>
              <a:t>～　遠隔監視システム開発　～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(INPUT)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79510" y="1397000"/>
          <a:ext cx="87849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【NWD】</a:t>
                      </a:r>
                      <a:r>
                        <a:rPr kumimoji="1" lang="ja-JP" altLang="en-US" dirty="0" smtClean="0"/>
                        <a:t>遠隔監視システム開発プロジェクト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dirty="0" err="1" smtClean="0"/>
                        <a:t>pptx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6page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</a:t>
            </a:r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２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3105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3105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90805" y="958215"/>
          <a:ext cx="8906510" cy="57169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9140"/>
                <a:gridCol w="680614"/>
                <a:gridCol w="680614"/>
                <a:gridCol w="680614"/>
                <a:gridCol w="680614"/>
                <a:gridCol w="680614"/>
                <a:gridCol w="680614"/>
                <a:gridCol w="680614"/>
                <a:gridCol w="680614"/>
                <a:gridCol w="680614"/>
                <a:gridCol w="680720"/>
                <a:gridCol w="680508"/>
                <a:gridCol w="680614"/>
              </a:tblGrid>
              <a:tr h="571659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5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en-US" altLang="ja-JP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ym typeface="+mn-ea"/>
                        </a:rPr>
                        <a:t>6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7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8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9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11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ym typeface="+mn-ea"/>
                        </a:rPr>
                        <a:t>12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1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2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 sz="1800" dirty="0" smtClean="0">
                          <a:sym typeface="+mn-ea"/>
                        </a:rPr>
                        <a:t>3</a:t>
                      </a:r>
                      <a:r>
                        <a:rPr lang="ja-JP" altLang="en-US" sz="1800" dirty="0" smtClean="0">
                          <a:sym typeface="+mn-ea"/>
                        </a:rPr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SA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RD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DD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UT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IT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p>
                      <a:pPr>
                        <a:buNone/>
                      </a:pP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</a:tbl>
          </a:graphicData>
        </a:graphic>
      </p:graphicFrame>
      <p:sp>
        <p:nvSpPr>
          <p:cNvPr id="12381" name="右矢印 2"/>
          <p:cNvSpPr>
            <a:spLocks noChangeArrowheads="1"/>
          </p:cNvSpPr>
          <p:nvPr/>
        </p:nvSpPr>
        <p:spPr bwMode="auto">
          <a:xfrm>
            <a:off x="975360" y="1665288"/>
            <a:ext cx="1008063" cy="250825"/>
          </a:xfrm>
          <a:prstGeom prst="rightArrow">
            <a:avLst>
              <a:gd name="adj1" fmla="val 50000"/>
              <a:gd name="adj2" fmla="val 50237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2" name="右矢印 4"/>
          <p:cNvSpPr>
            <a:spLocks noChangeArrowheads="1"/>
          </p:cNvSpPr>
          <p:nvPr/>
        </p:nvSpPr>
        <p:spPr bwMode="auto">
          <a:xfrm>
            <a:off x="975360" y="2276475"/>
            <a:ext cx="1008063" cy="252413"/>
          </a:xfrm>
          <a:prstGeom prst="rightArrow">
            <a:avLst>
              <a:gd name="adj1" fmla="val 50000"/>
              <a:gd name="adj2" fmla="val 49921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3" name="右矢印 5"/>
          <p:cNvSpPr>
            <a:spLocks noChangeArrowheads="1"/>
          </p:cNvSpPr>
          <p:nvPr/>
        </p:nvSpPr>
        <p:spPr bwMode="auto">
          <a:xfrm>
            <a:off x="8254048" y="6237288"/>
            <a:ext cx="746125" cy="252412"/>
          </a:xfrm>
          <a:prstGeom prst="rightArrow">
            <a:avLst>
              <a:gd name="adj1" fmla="val 50000"/>
              <a:gd name="adj2" fmla="val 4992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4" name="右矢印 6"/>
          <p:cNvSpPr>
            <a:spLocks noChangeArrowheads="1"/>
          </p:cNvSpPr>
          <p:nvPr/>
        </p:nvSpPr>
        <p:spPr bwMode="auto">
          <a:xfrm>
            <a:off x="7630160" y="5649595"/>
            <a:ext cx="842645" cy="250825"/>
          </a:xfrm>
          <a:prstGeom prst="rightArrow">
            <a:avLst>
              <a:gd name="adj1" fmla="val 50000"/>
              <a:gd name="adj2" fmla="val 5021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5" name="右矢印 7"/>
          <p:cNvSpPr>
            <a:spLocks noChangeArrowheads="1"/>
          </p:cNvSpPr>
          <p:nvPr/>
        </p:nvSpPr>
        <p:spPr bwMode="auto">
          <a:xfrm>
            <a:off x="6943725" y="5117465"/>
            <a:ext cx="803910" cy="252730"/>
          </a:xfrm>
          <a:prstGeom prst="rightArrow">
            <a:avLst>
              <a:gd name="adj1" fmla="val 50000"/>
              <a:gd name="adj2" fmla="val 4993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6" name="右矢印 8"/>
          <p:cNvSpPr>
            <a:spLocks noChangeArrowheads="1"/>
          </p:cNvSpPr>
          <p:nvPr/>
        </p:nvSpPr>
        <p:spPr bwMode="auto">
          <a:xfrm>
            <a:off x="1802765" y="2816225"/>
            <a:ext cx="1380490" cy="252730"/>
          </a:xfrm>
          <a:prstGeom prst="rightArrow">
            <a:avLst>
              <a:gd name="adj1" fmla="val 50000"/>
              <a:gd name="adj2" fmla="val 49895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7" name="右矢印 9"/>
          <p:cNvSpPr>
            <a:spLocks noChangeArrowheads="1"/>
          </p:cNvSpPr>
          <p:nvPr/>
        </p:nvSpPr>
        <p:spPr bwMode="auto">
          <a:xfrm>
            <a:off x="2988945" y="3371850"/>
            <a:ext cx="1425575" cy="252730"/>
          </a:xfrm>
          <a:prstGeom prst="rightArrow">
            <a:avLst>
              <a:gd name="adj1" fmla="val 50000"/>
              <a:gd name="adj2" fmla="val 49968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8" name="右矢印 10"/>
          <p:cNvSpPr>
            <a:spLocks noChangeArrowheads="1"/>
          </p:cNvSpPr>
          <p:nvPr/>
        </p:nvSpPr>
        <p:spPr bwMode="auto">
          <a:xfrm>
            <a:off x="5632133" y="4573588"/>
            <a:ext cx="1493837" cy="252412"/>
          </a:xfrm>
          <a:prstGeom prst="rightArrow">
            <a:avLst>
              <a:gd name="adj1" fmla="val 50000"/>
              <a:gd name="adj2" fmla="val 4989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9" name="右矢印 11"/>
          <p:cNvSpPr>
            <a:spLocks noChangeArrowheads="1"/>
          </p:cNvSpPr>
          <p:nvPr/>
        </p:nvSpPr>
        <p:spPr bwMode="auto">
          <a:xfrm>
            <a:off x="4299585" y="4005580"/>
            <a:ext cx="1521460" cy="252095"/>
          </a:xfrm>
          <a:prstGeom prst="rightArrow">
            <a:avLst>
              <a:gd name="adj1" fmla="val 50000"/>
              <a:gd name="adj2" fmla="val 4998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⑤全体日程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マイルストーン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68537" y="1412776"/>
          <a:ext cx="7008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227312"/>
                <a:gridCol w="1401688"/>
                <a:gridCol w="1401688"/>
                <a:gridCol w="140168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マイルストーン名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納品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2018/3/30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79512" y="3789040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環境設備計画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61858" y="4581128"/>
          <a:ext cx="878497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監視装置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7338" y="94456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ja-JP" altLang="en-US" dirty="0"/>
              <a:t>・ＷＢＳ（別紙）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⑦　測定・分析計画</a:t>
            </a:r>
            <a:endParaRPr lang="ja-JP" altLang="en-US" sz="320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1188"/>
            <a:ext cx="8712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　測定・分析の目的</a:t>
            </a:r>
            <a:endParaRPr lang="ja-JP" altLang="en-US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計画との差異を定量的に把握し、第三者（</a:t>
            </a:r>
            <a:r>
              <a:rPr lang="en-US" altLang="ja-JP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SQA</a:t>
            </a:r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）の客観的な評価に使用。</a:t>
            </a:r>
            <a:endParaRPr lang="ja-JP" altLang="en-US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⑧その他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■是正基準</a:t>
            </a:r>
            <a:endParaRPr lang="ja-JP" altLang="en-US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・２週間以上の遅れが発生する場合に是正する。</a:t>
            </a:r>
            <a:endParaRPr lang="ja-JP" altLang="en-US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・大幅な仕様変更・手戻りが発生した場合に是正する。</a:t>
            </a:r>
            <a:endParaRPr lang="ja-JP" altLang="en-US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2780928"/>
            <a:ext cx="280831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コミュニケーション</a:t>
            </a:r>
            <a:r>
              <a:rPr lang="ja-JP" altLang="en-US" dirty="0" smtClean="0">
                <a:solidFill>
                  <a:schemeClr val="tx1"/>
                </a:solidFill>
              </a:rPr>
              <a:t>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275111" y="3501008"/>
          <a:ext cx="8545360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</a:tblGrid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区分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発信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受信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タイミング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フォーム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質問票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課題表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900113" y="2565400"/>
            <a:ext cx="7315200" cy="1871663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ja-JP" altLang="en-US" sz="3600">
                <a:solidFill>
                  <a:schemeClr val="bg1"/>
                </a:solidFill>
              </a:rPr>
              <a:t>－　以　上　－</a:t>
            </a:r>
            <a:endParaRPr lang="ja-JP" altLang="en-US" sz="28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改　定　履　歴</a:t>
            </a:r>
            <a:endParaRPr lang="en-US" altLang="ja-JP" sz="320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75556" y="1196752"/>
          <a:ext cx="7992888" cy="481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9"/>
                <a:gridCol w="1925559"/>
                <a:gridCol w="1017277"/>
                <a:gridCol w="3124493"/>
              </a:tblGrid>
              <a:tr h="57606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Ver.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変更日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作成者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変更内容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2017/04/10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那須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新規作成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2000" dirty="0" smtClean="0"/>
                        <a:t>2017/04/26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若山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プロジェクト概要変更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目次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2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１．プロジェクト概要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8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２．プロジェクト方針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52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３．プロジェクト体制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96875" y="4149725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４．構成管理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95288" y="515778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５．全体日程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7513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６．プロジェクト設計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7529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７．測定・分析計画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513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８．その他</a:t>
            </a:r>
            <a:endParaRPr lang="ja-JP" altLang="en-US" sz="3200" b="1">
              <a:solidFill>
                <a:schemeClr val="bg1"/>
              </a:solidFill>
              <a:latin typeface="Osaka" charset="-128"/>
              <a:ea typeface="Osaka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908720"/>
            <a:ext cx="8748464" cy="54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■　プロジェクト概要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Web</a:t>
            </a:r>
            <a:r>
              <a:rPr lang="ja-JP" altLang="en-US" sz="1600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アプリケーションで温湿度監視を行うためのシステムの開発。</a:t>
            </a:r>
            <a:endParaRPr lang="en-US" altLang="ja-JP" sz="1600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サーバ機能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ユーザ認証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管理者は表示機能＋設定・管理機能、一般ユーザは表示機能が使用可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監視装置管理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登録、編集、削除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トレンドデータ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監視機能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設定した範囲を超えた場合に警告表示、メール通知を行う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履歴データ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トレンドデータ表示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グラフ表示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監視装置の設定変更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温度・湿度の校正、データ収集周期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csv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出力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監視装置機能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トレンドデータ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履歴データ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保存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装置の設定変更</a:t>
            </a:r>
            <a:endParaRPr lang="en-US" altLang="ja-JP" sz="1600" dirty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endParaRPr lang="ja-JP" altLang="en-US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55577" y="1052732"/>
          <a:ext cx="7848870" cy="479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3072130"/>
                <a:gridCol w="2616501"/>
              </a:tblGrid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受注形態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請負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社内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作業開始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2017/04/17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作業終了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2018/03/30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2018/03/30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2018/03/30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契約先企業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納入先企業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納品方法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制約条件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　②</a:t>
            </a:r>
            <a:r>
              <a:rPr lang="ja-JP" altLang="en-US" sz="3200" dirty="0" smtClean="0">
                <a:solidFill>
                  <a:schemeClr val="bg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プロジェクト方針</a:t>
            </a:r>
            <a:endParaRPr lang="en-US" altLang="ja-JP" sz="3200" dirty="0">
              <a:solidFill>
                <a:schemeClr val="bg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5536" y="1052736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■　品質方針：</a:t>
            </a:r>
            <a:endParaRPr lang="zh-TW" altLang="en-US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r>
              <a:rPr lang="ja-JP" altLang="zh-TW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要求機能を満たし、エラー発生時には適切なエラー処理、通知を行う。</a:t>
            </a:r>
            <a:endParaRPr lang="ja-JP" altLang="zh-TW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5536" y="293332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■　コスト方針：</a:t>
            </a:r>
            <a:endParaRPr lang="ja-JP" altLang="en-US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担当者の開発拠点が別々であるが、</a:t>
            </a:r>
            <a:r>
              <a:rPr lang="en-US" altLang="ja-JP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GitHub</a:t>
            </a:r>
            <a:r>
              <a:rPr lang="ja-JP" altLang="en-US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を使用し成果物の管理を行うことで、作業者間のコミュニケーションを沿革に行うことで、認識齟齬等による後戻り工数を極力抑える。</a:t>
            </a:r>
            <a:endParaRPr lang="ja-JP" altLang="en-US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5536" y="479765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■　納期方針：</a:t>
            </a:r>
            <a:endParaRPr lang="zh-TW" altLang="en-US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  <a:p>
            <a:r>
              <a:rPr lang="ja-JP" altLang="zh-TW" dirty="0" smtClean="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  <a:cs typeface="ＭＳ Ｐゴシック" panose="020B0600070205080204" charset="-128"/>
              </a:rPr>
              <a:t>月に１度は対面で進捗状況を共有する場を設け、進捗遅れ・課題についての対策方針をその場で検討し、納期遅れの防止に努める。</a:t>
            </a:r>
            <a:endParaRPr lang="ja-JP" altLang="zh-TW" dirty="0" smtClean="0">
              <a:solidFill>
                <a:schemeClr val="tx1"/>
              </a:solidFill>
              <a:latin typeface="ＭＳ Ｐゴシック" panose="020B0600070205080204" charset="-128"/>
              <a:ea typeface="ＭＳ Ｐゴシック" panose="020B0600070205080204" charset="-128"/>
              <a:cs typeface="ＭＳ Ｐゴシック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プロジェクト体制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3924300" y="1412875"/>
            <a:ext cx="3654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  <a:endParaRPr lang="ja-JP" altLang="en-US" sz="1600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215900" y="1412875"/>
            <a:ext cx="2843213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  <a:endParaRPr lang="en-US" altLang="ja-JP" sz="1600"/>
          </a:p>
        </p:txBody>
      </p:sp>
      <p:sp>
        <p:nvSpPr>
          <p:cNvPr id="8" name="Text Box 103"/>
          <p:cNvSpPr txBox="1">
            <a:spLocks noChangeArrowheads="1"/>
          </p:cNvSpPr>
          <p:nvPr/>
        </p:nvSpPr>
        <p:spPr bwMode="auto">
          <a:xfrm>
            <a:off x="439738" y="2293938"/>
            <a:ext cx="1327150" cy="50482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ja-JP" altLang="en-US" sz="1200"/>
              <a:t>池田様</a:t>
            </a:r>
            <a:endParaRPr lang="ja-JP" altLang="en-US" sz="1200"/>
          </a:p>
        </p:txBody>
      </p:sp>
      <p:cxnSp>
        <p:nvCxnSpPr>
          <p:cNvPr id="9" name="AutoShape 130"/>
          <p:cNvCxnSpPr>
            <a:cxnSpLocks noChangeShapeType="1"/>
            <a:stCxn id="19" idx="1"/>
            <a:endCxn id="8" idx="3"/>
          </p:cNvCxnSpPr>
          <p:nvPr/>
        </p:nvCxnSpPr>
        <p:spPr bwMode="auto">
          <a:xfrm flipH="1" flipV="1">
            <a:off x="1766888" y="2546350"/>
            <a:ext cx="2439987" cy="0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126"/>
          <p:cNvCxnSpPr>
            <a:cxnSpLocks noChangeShapeType="1"/>
            <a:stCxn id="18" idx="1"/>
            <a:endCxn id="8" idx="3"/>
          </p:cNvCxnSpPr>
          <p:nvPr/>
        </p:nvCxnSpPr>
        <p:spPr bwMode="auto">
          <a:xfrm flipH="1" flipV="1">
            <a:off x="1766888" y="2546350"/>
            <a:ext cx="2436812" cy="163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1" name="グループ化 7"/>
          <p:cNvGrpSpPr/>
          <p:nvPr/>
        </p:nvGrpSpPr>
        <p:grpSpPr bwMode="auto">
          <a:xfrm>
            <a:off x="365125" y="5810250"/>
            <a:ext cx="4003675" cy="528638"/>
            <a:chOff x="575469" y="4982695"/>
            <a:chExt cx="4004176" cy="529020"/>
          </a:xfrm>
        </p:grpSpPr>
        <p:cxnSp>
          <p:nvCxnSpPr>
            <p:cNvPr id="12" name="AutoShape 126"/>
            <p:cNvCxnSpPr>
              <a:cxnSpLocks noChangeShapeType="1"/>
            </p:cNvCxnSpPr>
            <p:nvPr/>
          </p:nvCxnSpPr>
          <p:spPr bwMode="auto">
            <a:xfrm flipH="1">
              <a:off x="575469" y="5373502"/>
              <a:ext cx="612852" cy="0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6"/>
            <p:cNvCxnSpPr>
              <a:cxnSpLocks noChangeShapeType="1"/>
            </p:cNvCxnSpPr>
            <p:nvPr/>
          </p:nvCxnSpPr>
          <p:spPr bwMode="auto">
            <a:xfrm flipH="1">
              <a:off x="575469" y="5158779"/>
              <a:ext cx="61215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正方形/長方形 6"/>
            <p:cNvSpPr>
              <a:spLocks noChangeArrowheads="1"/>
            </p:cNvSpPr>
            <p:nvPr/>
          </p:nvSpPr>
          <p:spPr bwMode="auto">
            <a:xfrm>
              <a:off x="1331639" y="4982695"/>
              <a:ext cx="20489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panose="020B0604020202020204" pitchFamily="34" charset="0"/>
                </a:rPr>
                <a:t>主にコミュニケーションを取る</a:t>
              </a:r>
              <a:endParaRPr lang="ja-JP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正方形/長方形 34"/>
            <p:cNvSpPr>
              <a:spLocks noChangeArrowheads="1"/>
            </p:cNvSpPr>
            <p:nvPr/>
          </p:nvSpPr>
          <p:spPr bwMode="auto">
            <a:xfrm>
              <a:off x="1331640" y="5234716"/>
              <a:ext cx="32480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panose="020B0604020202020204" pitchFamily="34" charset="0"/>
                </a:rPr>
                <a:t>補助的にコミュニケーションを取る（不在時など）</a:t>
              </a:r>
              <a:endParaRPr lang="ja-JP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グループ化 13"/>
          <p:cNvGrpSpPr/>
          <p:nvPr/>
        </p:nvGrpSpPr>
        <p:grpSpPr bwMode="auto">
          <a:xfrm>
            <a:off x="4202113" y="2293938"/>
            <a:ext cx="3622675" cy="2982912"/>
            <a:chOff x="3829751" y="2293938"/>
            <a:chExt cx="3622966" cy="2983245"/>
          </a:xfrm>
        </p:grpSpPr>
        <p:sp>
          <p:nvSpPr>
            <p:cNvPr id="17" name="Text Box 92"/>
            <p:cNvSpPr txBox="1">
              <a:spLocks noChangeArrowheads="1"/>
            </p:cNvSpPr>
            <p:nvPr/>
          </p:nvSpPr>
          <p:spPr bwMode="auto">
            <a:xfrm>
              <a:off x="3830680" y="3175000"/>
              <a:ext cx="1155700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PM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ja-JP" altLang="en-US" sz="1200"/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3830680" y="3932801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PL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那須</a:t>
              </a:r>
              <a:endParaRPr lang="ja-JP" altLang="en-US" sz="1200"/>
            </a:p>
          </p:txBody>
        </p:sp>
        <p:sp>
          <p:nvSpPr>
            <p:cNvPr id="19" name="Text Box 94"/>
            <p:cNvSpPr txBox="1">
              <a:spLocks noChangeArrowheads="1"/>
            </p:cNvSpPr>
            <p:nvPr/>
          </p:nvSpPr>
          <p:spPr bwMode="auto">
            <a:xfrm>
              <a:off x="3833855" y="2293938"/>
              <a:ext cx="1152525" cy="504825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総責任者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en-US" altLang="ja-JP" sz="1200"/>
            </a:p>
          </p:txBody>
        </p:sp>
        <p:sp>
          <p:nvSpPr>
            <p:cNvPr id="20" name="Text Box 95"/>
            <p:cNvSpPr txBox="1">
              <a:spLocks noChangeArrowheads="1"/>
            </p:cNvSpPr>
            <p:nvPr/>
          </p:nvSpPr>
          <p:spPr bwMode="auto">
            <a:xfrm>
              <a:off x="5076056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TL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ja-JP" altLang="en-US" sz="1200"/>
            </a:p>
          </p:txBody>
        </p:sp>
        <p:cxnSp>
          <p:nvCxnSpPr>
            <p:cNvPr id="21" name="AutoShape 96"/>
            <p:cNvCxnSpPr>
              <a:cxnSpLocks noChangeShapeType="1"/>
              <a:stCxn id="19" idx="2"/>
              <a:endCxn id="17" idx="0"/>
            </p:cNvCxnSpPr>
            <p:nvPr/>
          </p:nvCxnSpPr>
          <p:spPr bwMode="auto">
            <a:xfrm flipH="1">
              <a:off x="4408530" y="2798763"/>
              <a:ext cx="1588" cy="376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98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rot="16200000" flipH="1">
              <a:off x="4842306" y="2366574"/>
              <a:ext cx="377825" cy="124220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" name="Text Box 112"/>
            <p:cNvSpPr txBox="1">
              <a:spLocks noChangeArrowheads="1"/>
            </p:cNvSpPr>
            <p:nvPr/>
          </p:nvSpPr>
          <p:spPr bwMode="auto">
            <a:xfrm>
              <a:off x="6300192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SQA</a:t>
              </a:r>
              <a:endParaRPr lang="ja-JP" altLang="en-US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ja-JP" altLang="en-US" sz="1200"/>
            </a:p>
          </p:txBody>
        </p:sp>
        <p:cxnSp>
          <p:nvCxnSpPr>
            <p:cNvPr id="24" name="AutoShape 113"/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 rot="16200000" flipH="1">
              <a:off x="5454374" y="1754506"/>
              <a:ext cx="377825" cy="246633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3829751" y="477235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panose="020B0600070205080204" charset="-128"/>
                  <a:ea typeface="ＭＳ Ｐゴシック" panose="020B0600070205080204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担当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若山</a:t>
              </a:r>
              <a:endParaRPr lang="ja-JP" altLang="en-US" sz="1200"/>
            </a:p>
          </p:txBody>
        </p:sp>
        <p:cxnSp>
          <p:nvCxnSpPr>
            <p:cNvPr id="26" name="AutoShape 121"/>
            <p:cNvCxnSpPr>
              <a:cxnSpLocks noChangeShapeType="1"/>
              <a:stCxn id="18" idx="2"/>
              <a:endCxn id="25" idx="0"/>
            </p:cNvCxnSpPr>
            <p:nvPr/>
          </p:nvCxnSpPr>
          <p:spPr bwMode="auto">
            <a:xfrm rot="5400000">
              <a:off x="4239113" y="4604528"/>
              <a:ext cx="334732" cy="92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7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406943" y="3679825"/>
              <a:ext cx="1587" cy="2529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Line 131"/>
          <p:cNvSpPr>
            <a:spLocks noChangeShapeType="1"/>
          </p:cNvSpPr>
          <p:nvPr/>
        </p:nvSpPr>
        <p:spPr bwMode="auto">
          <a:xfrm>
            <a:off x="3384550" y="1423988"/>
            <a:ext cx="0" cy="4165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/>
          </a:p>
        </p:txBody>
      </p:sp>
      <p:cxnSp>
        <p:nvCxnSpPr>
          <p:cNvPr id="29" name="AutoShape 126"/>
          <p:cNvCxnSpPr>
            <a:cxnSpLocks noChangeShapeType="1"/>
            <a:stCxn id="25" idx="1"/>
            <a:endCxn id="8" idx="3"/>
          </p:cNvCxnSpPr>
          <p:nvPr/>
        </p:nvCxnSpPr>
        <p:spPr bwMode="auto">
          <a:xfrm flipH="1" flipV="1">
            <a:off x="1766888" y="2546350"/>
            <a:ext cx="2435225" cy="2478088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126"/>
          <p:cNvCxnSpPr>
            <a:cxnSpLocks noChangeShapeType="1"/>
            <a:stCxn id="17" idx="1"/>
            <a:endCxn id="8" idx="3"/>
          </p:cNvCxnSpPr>
          <p:nvPr/>
        </p:nvCxnSpPr>
        <p:spPr bwMode="auto">
          <a:xfrm flipH="1" flipV="1">
            <a:off x="1766888" y="2546350"/>
            <a:ext cx="2436812" cy="881063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120"/>
          <p:cNvSpPr txBox="1">
            <a:spLocks noChangeArrowheads="1"/>
          </p:cNvSpPr>
          <p:nvPr/>
        </p:nvSpPr>
        <p:spPr bwMode="auto">
          <a:xfrm>
            <a:off x="5435600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高澤</a:t>
            </a:r>
            <a:endParaRPr lang="ja-JP" altLang="en-US" sz="1200"/>
          </a:p>
        </p:txBody>
      </p:sp>
      <p:sp>
        <p:nvSpPr>
          <p:cNvPr id="32" name="Text Box 120"/>
          <p:cNvSpPr txBox="1">
            <a:spLocks noChangeArrowheads="1"/>
          </p:cNvSpPr>
          <p:nvPr/>
        </p:nvSpPr>
        <p:spPr bwMode="auto">
          <a:xfrm>
            <a:off x="6696075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長田</a:t>
            </a:r>
            <a:endParaRPr lang="ja-JP" altLang="en-US" sz="1200"/>
          </a:p>
        </p:txBody>
      </p:sp>
      <p:cxnSp>
        <p:nvCxnSpPr>
          <p:cNvPr id="33" name="AutoShape 98"/>
          <p:cNvCxnSpPr>
            <a:cxnSpLocks noChangeShapeType="1"/>
          </p:cNvCxnSpPr>
          <p:nvPr/>
        </p:nvCxnSpPr>
        <p:spPr bwMode="auto">
          <a:xfrm rot="16200000" flipH="1">
            <a:off x="5202238" y="3987800"/>
            <a:ext cx="377825" cy="1241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3"/>
          <p:cNvCxnSpPr>
            <a:cxnSpLocks noChangeShapeType="1"/>
          </p:cNvCxnSpPr>
          <p:nvPr/>
        </p:nvCxnSpPr>
        <p:spPr bwMode="auto">
          <a:xfrm rot="16200000" flipH="1">
            <a:off x="5814219" y="3375819"/>
            <a:ext cx="377825" cy="24653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人員計画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オブジェクト 6"/>
          <p:cNvGraphicFramePr>
            <a:graphicFrameLocks noGrp="1" noChangeAspect="1"/>
          </p:cNvGraphicFramePr>
          <p:nvPr/>
        </p:nvGraphicFramePr>
        <p:xfrm>
          <a:off x="312738" y="1546225"/>
          <a:ext cx="86487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ワークシート" r:id="rId1" imgW="7550785" imgH="1203960" progId="Excel.Sheet.8">
                  <p:embed/>
                </p:oleObj>
              </mc:Choice>
              <mc:Fallback>
                <p:oleObj name="ワークシート" r:id="rId1" imgW="7550785" imgH="1203960" progId="Excel.Sheet.8">
                  <p:embed/>
                  <p:pic>
                    <p:nvPicPr>
                      <p:cNvPr id="0" name="オブジェクト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546225"/>
                        <a:ext cx="86487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Grp="1" noChangeAspect="1"/>
          </p:cNvGraphicFramePr>
          <p:nvPr/>
        </p:nvGraphicFramePr>
        <p:xfrm>
          <a:off x="280988" y="3422650"/>
          <a:ext cx="32813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ワークシート" r:id="rId3" imgW="2870200" imgH="1203960" progId="Excel.Sheet.8">
                  <p:embed/>
                </p:oleObj>
              </mc:Choice>
              <mc:Fallback>
                <p:oleObj name="ワークシート" r:id="rId3" imgW="2870200" imgH="1203960" progId="Excel.Sheet.8">
                  <p:embed/>
                  <p:pic>
                    <p:nvPicPr>
                      <p:cNvPr id="0" name="オブジェクト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422650"/>
                        <a:ext cx="328136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メンバースキル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24300" y="800100"/>
            <a:ext cx="4535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anose="020B0600070205080204" charset="-128"/>
                <a:ea typeface="ＭＳ Ｐゴシック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Ｆ：指導出来る　　　　　Ｌ：独力で設計／ＰＧが出来る　</a:t>
            </a:r>
            <a:b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Ｐ：指導の下対応出来る　Ｎ：経験・知識共に有していない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7" name="オブジェクト 1"/>
          <p:cNvGraphicFramePr>
            <a:graphicFrameLocks noGrp="1" noChangeAspect="1"/>
          </p:cNvGraphicFramePr>
          <p:nvPr/>
        </p:nvGraphicFramePr>
        <p:xfrm>
          <a:off x="465138" y="1611313"/>
          <a:ext cx="7616825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ワークシート" r:id="rId1" imgW="4825365" imgH="1484630" progId="Excel.Sheet.8">
                  <p:embed/>
                </p:oleObj>
              </mc:Choice>
              <mc:Fallback>
                <p:oleObj name="ワークシート" r:id="rId1" imgW="4825365" imgH="1484630" progId="Excel.Sheet.8">
                  <p:embed/>
                  <p:pic>
                    <p:nvPicPr>
                      <p:cNvPr id="0" name="図形 20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611313"/>
                        <a:ext cx="7616825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Kingsoft Presentation</Application>
  <PresentationFormat>画面に合わせる (4:3)</PresentationFormat>
  <Paragraphs>520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253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5" baseType="lpstr">
      <vt:lpstr>Arial</vt:lpstr>
      <vt:lpstr>ＭＳ Ｐゴシック</vt:lpstr>
      <vt:lpstr>Wingdings</vt:lpstr>
      <vt:lpstr>ＭＳ Ｐゴシック</vt:lpstr>
      <vt:lpstr>Times</vt:lpstr>
      <vt:lpstr>Osaka</vt:lpstr>
      <vt:lpstr>ＭＳ ゴシック</vt:lpstr>
      <vt:lpstr>ＭＳ Ｐ明朝</vt:lpstr>
      <vt:lpstr>Tahoma</vt:lpstr>
      <vt:lpstr>Calibri</vt:lpstr>
      <vt:lpstr>Microsoft YaHei</vt:lpstr>
      <vt:lpstr>Times New Roman</vt:lpstr>
      <vt:lpstr>游明朝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​​テーマ</vt:lpstr>
      <vt:lpstr>Excel.Sheet.8</vt:lpstr>
      <vt:lpstr>Excel.Sheet.8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itoh</cp:lastModifiedBy>
  <cp:revision>16</cp:revision>
  <dcterms:created xsi:type="dcterms:W3CDTF">2017-04-10T12:59:00Z</dcterms:created>
  <dcterms:modified xsi:type="dcterms:W3CDTF">2017-06-04T08:17:57Z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1041-10.8.0.5727</vt:lpwstr>
  </property>
</Properties>
</file>