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53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794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192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8897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409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5919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4739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349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29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601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615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498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468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170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296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656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311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776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952AD-4874-40D1-BCA2-7C8FA9C675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997" y="2518016"/>
            <a:ext cx="7766936" cy="1646302"/>
          </a:xfrm>
        </p:spPr>
        <p:txBody>
          <a:bodyPr/>
          <a:lstStyle/>
          <a:p>
            <a:pPr algn="ctr"/>
            <a:r>
              <a:rPr lang="en-US" sz="4800" b="1" dirty="0">
                <a:latin typeface="Maiandra GD" panose="020E0502030308020204" pitchFamily="34" charset="0"/>
              </a:rPr>
              <a:t>COVID-19 Global Spread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7D4041-17C8-4E01-9EE9-BFD9F2BC88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6741" y="4254178"/>
            <a:ext cx="7766936" cy="2123544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Maiandra GD" panose="020E0502030308020204" pitchFamily="34" charset="0"/>
              </a:rPr>
              <a:t>Findings and Public Health Insights</a:t>
            </a:r>
          </a:p>
          <a:p>
            <a:pPr algn="ctr"/>
            <a:endParaRPr lang="en-US" b="1" dirty="0">
              <a:solidFill>
                <a:schemeClr val="tx1"/>
              </a:solidFill>
              <a:latin typeface="Maiandra GD" panose="020E0502030308020204" pitchFamily="34" charset="0"/>
            </a:endParaRPr>
          </a:p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Maiandra GD" panose="020E0502030308020204" pitchFamily="34" charset="0"/>
              </a:rPr>
              <a:t>Presented by: Mercy E. Festus</a:t>
            </a:r>
          </a:p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Maiandra GD" panose="020E0502030308020204" pitchFamily="34" charset="0"/>
              </a:rPr>
              <a:t>Cohort 2, 3MTT Data Science Fellow.</a:t>
            </a:r>
          </a:p>
        </p:txBody>
      </p:sp>
      <p:pic>
        <p:nvPicPr>
          <p:cNvPr id="1032" name="Picture 8" descr="Image result for pictures of a virus with white background">
            <a:extLst>
              <a:ext uri="{FF2B5EF4-FFF2-40B4-BE49-F238E27FC236}">
                <a16:creationId xmlns:a16="http://schemas.microsoft.com/office/drawing/2014/main" id="{EADCDD6D-1B63-451B-86DF-7DF0E9697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651" y="138050"/>
            <a:ext cx="3282507" cy="2290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0846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A7165-33DF-4472-91BD-9F29B1BF9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835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Maiandra GD" panose="020E0502030308020204" pitchFamily="34" charset="0"/>
              </a:rPr>
              <a:t>Overview of the Pandemic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0694D-6030-4B0D-BA5D-4DD0E8887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494" y="1847080"/>
            <a:ext cx="5662506" cy="3880773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Maiandra GD" panose="020E0502030308020204" pitchFamily="34" charset="0"/>
                <a:ea typeface="Verdana" panose="020B0604030504040204" pitchFamily="34" charset="0"/>
              </a:rPr>
              <a:t>Countries Affected: </a:t>
            </a:r>
            <a:r>
              <a:rPr lang="en-US" dirty="0">
                <a:solidFill>
                  <a:schemeClr val="tx1"/>
                </a:solidFill>
                <a:latin typeface="Maiandra GD" panose="020E0502030308020204" pitchFamily="34" charset="0"/>
                <a:ea typeface="Verdana" panose="020B0604030504040204" pitchFamily="34" charset="0"/>
              </a:rPr>
              <a:t>187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Maiandra GD" panose="020E0502030308020204" pitchFamily="34" charset="0"/>
                <a:ea typeface="Verdana" panose="020B0604030504040204" pitchFamily="34" charset="0"/>
              </a:rPr>
              <a:t>Regions Most Impacted:</a:t>
            </a:r>
          </a:p>
          <a:p>
            <a:pPr lvl="1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Maiandra GD" panose="020E0502030308020204" pitchFamily="34" charset="0"/>
                <a:ea typeface="Verdana" panose="020B0604030504040204" pitchFamily="34" charset="0"/>
              </a:rPr>
              <a:t>Americas: </a:t>
            </a:r>
            <a:r>
              <a:rPr lang="en-US" dirty="0">
                <a:solidFill>
                  <a:schemeClr val="tx1"/>
                </a:solidFill>
                <a:latin typeface="Maiandra GD" panose="020E0502030308020204" pitchFamily="34" charset="0"/>
                <a:ea typeface="Verdana" panose="020B0604030504040204" pitchFamily="34" charset="0"/>
              </a:rPr>
              <a:t>54% of confirmed cases</a:t>
            </a:r>
          </a:p>
          <a:p>
            <a:pPr lvl="1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Maiandra GD" panose="020E0502030308020204" pitchFamily="34" charset="0"/>
                <a:ea typeface="Verdana" panose="020B0604030504040204" pitchFamily="34" charset="0"/>
              </a:rPr>
              <a:t>Europe: </a:t>
            </a:r>
            <a:r>
              <a:rPr lang="en-US" dirty="0">
                <a:solidFill>
                  <a:schemeClr val="tx1"/>
                </a:solidFill>
                <a:latin typeface="Maiandra GD" panose="020E0502030308020204" pitchFamily="34" charset="0"/>
                <a:ea typeface="Verdana" panose="020B0604030504040204" pitchFamily="34" charset="0"/>
              </a:rPr>
              <a:t>56 countries reporting cases of viral infections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  <a:latin typeface="Maiandra GD" panose="020E0502030308020204" pitchFamily="34" charset="0"/>
              <a:ea typeface="Verdana" panose="020B0604030504040204" pitchFamily="34" charset="0"/>
            </a:endParaRP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Maiandra GD" panose="020E0502030308020204" pitchFamily="34" charset="0"/>
                <a:ea typeface="Verdana" panose="020B0604030504040204" pitchFamily="34" charset="0"/>
              </a:rPr>
              <a:t>Global Statistics:</a:t>
            </a:r>
          </a:p>
          <a:p>
            <a:pPr lvl="1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Maiandra GD" panose="020E0502030308020204" pitchFamily="34" charset="0"/>
                <a:ea typeface="Verdana" panose="020B0604030504040204" pitchFamily="34" charset="0"/>
              </a:rPr>
              <a:t>Confirmed Cases: </a:t>
            </a:r>
            <a:r>
              <a:rPr lang="en-US" dirty="0">
                <a:solidFill>
                  <a:schemeClr val="tx1"/>
                </a:solidFill>
                <a:latin typeface="Maiandra GD" panose="020E0502030308020204" pitchFamily="34" charset="0"/>
                <a:ea typeface="Verdana" panose="020B0604030504040204" pitchFamily="34" charset="0"/>
              </a:rPr>
              <a:t>50%</a:t>
            </a:r>
          </a:p>
          <a:p>
            <a:pPr lvl="1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Maiandra GD" panose="020E0502030308020204" pitchFamily="34" charset="0"/>
                <a:ea typeface="Verdana" panose="020B0604030504040204" pitchFamily="34" charset="0"/>
              </a:rPr>
              <a:t>Recovery Rate: </a:t>
            </a:r>
            <a:r>
              <a:rPr lang="en-US" dirty="0">
                <a:solidFill>
                  <a:schemeClr val="tx1"/>
                </a:solidFill>
                <a:latin typeface="Maiandra GD" panose="020E0502030308020204" pitchFamily="34" charset="0"/>
                <a:ea typeface="Verdana" panose="020B0604030504040204" pitchFamily="34" charset="0"/>
              </a:rPr>
              <a:t>29%</a:t>
            </a:r>
          </a:p>
          <a:p>
            <a:pPr lvl="1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Maiandra GD" panose="020E0502030308020204" pitchFamily="34" charset="0"/>
                <a:ea typeface="Verdana" panose="020B0604030504040204" pitchFamily="34" charset="0"/>
              </a:rPr>
              <a:t>Active Cases: </a:t>
            </a:r>
            <a:r>
              <a:rPr lang="en-US" dirty="0">
                <a:solidFill>
                  <a:schemeClr val="tx1"/>
                </a:solidFill>
                <a:latin typeface="Maiandra GD" panose="020E0502030308020204" pitchFamily="34" charset="0"/>
                <a:ea typeface="Verdana" panose="020B0604030504040204" pitchFamily="34" charset="0"/>
              </a:rPr>
              <a:t>19%</a:t>
            </a:r>
          </a:p>
          <a:p>
            <a:pPr lvl="1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Maiandra GD" panose="020E0502030308020204" pitchFamily="34" charset="0"/>
                <a:ea typeface="Verdana" panose="020B0604030504040204" pitchFamily="34" charset="0"/>
              </a:rPr>
              <a:t>Death Rate: </a:t>
            </a:r>
            <a:r>
              <a:rPr lang="en-US" dirty="0">
                <a:solidFill>
                  <a:schemeClr val="tx1"/>
                </a:solidFill>
                <a:latin typeface="Maiandra GD" panose="020E0502030308020204" pitchFamily="34" charset="0"/>
                <a:ea typeface="Verdana" panose="020B0604030504040204" pitchFamily="34" charset="0"/>
              </a:rPr>
              <a:t>2%</a:t>
            </a:r>
          </a:p>
          <a:p>
            <a:pPr lvl="1"/>
            <a:endParaRPr lang="en-US" dirty="0">
              <a:solidFill>
                <a:schemeClr val="tx1"/>
              </a:solidFill>
              <a:latin typeface="Maiandra GD" panose="020E0502030308020204" pitchFamily="34" charset="0"/>
              <a:ea typeface="Verdana" panose="020B0604030504040204" pitchFamily="34" charset="0"/>
            </a:endParaRPr>
          </a:p>
          <a:p>
            <a:pPr lvl="1"/>
            <a:endParaRPr lang="en-US" dirty="0">
              <a:solidFill>
                <a:schemeClr val="tx1"/>
              </a:solidFill>
              <a:latin typeface="Maiandra GD" panose="020E0502030308020204" pitchFamily="34" charset="0"/>
              <a:ea typeface="Verdana" panose="020B0604030504040204" pitchFamily="34" charset="0"/>
            </a:endParaRPr>
          </a:p>
          <a:p>
            <a:pPr lvl="1"/>
            <a:endParaRPr lang="en-US" dirty="0">
              <a:solidFill>
                <a:schemeClr val="tx1"/>
              </a:solidFill>
              <a:latin typeface="Maiandra GD" panose="020E050203030802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113312-BCB9-4914-AF2B-8FDA6932E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9349" y="1384663"/>
            <a:ext cx="4528457" cy="464166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104337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A7165-33DF-4472-91BD-9F29B1BF9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835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Maiandra GD" panose="020E0502030308020204" pitchFamily="34" charset="0"/>
              </a:rPr>
              <a:t>Highlights of Transmission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0694D-6030-4B0D-BA5D-4DD0E8887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4866" y="1507958"/>
            <a:ext cx="5018072" cy="5093651"/>
          </a:xfrm>
        </p:spPr>
        <p:txBody>
          <a:bodyPr>
            <a:normAutofit/>
          </a:bodyPr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Maiandra GD" panose="020E0502030308020204" pitchFamily="34" charset="0"/>
                <a:ea typeface="Verdana" panose="020B0604030504040204" pitchFamily="34" charset="0"/>
              </a:rPr>
              <a:t>Peak Transmission Rate recorded: </a:t>
            </a:r>
            <a:r>
              <a:rPr lang="en-US" sz="1600" dirty="0">
                <a:solidFill>
                  <a:schemeClr val="tx1"/>
                </a:solidFill>
                <a:latin typeface="Maiandra GD" panose="020E0502030308020204" pitchFamily="34" charset="0"/>
                <a:ea typeface="Verdana" panose="020B0604030504040204" pitchFamily="34" charset="0"/>
              </a:rPr>
              <a:t>50% (January 28th, 2020)</a:t>
            </a:r>
          </a:p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Maiandra GD" panose="020E0502030308020204" pitchFamily="34" charset="0"/>
                <a:ea typeface="Verdana" panose="020B0604030504040204" pitchFamily="34" charset="0"/>
              </a:rPr>
              <a:t>Subsequent rapid decline: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Maiandra GD" panose="020E0502030308020204" pitchFamily="34" charset="0"/>
                <a:ea typeface="Verdana" panose="020B0604030504040204" pitchFamily="34" charset="0"/>
              </a:rPr>
              <a:t>Dropped 40% the following day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Maiandra GD" panose="020E0502030308020204" pitchFamily="34" charset="0"/>
                <a:ea typeface="Verdana" panose="020B0604030504040204" pitchFamily="34" charset="0"/>
              </a:rPr>
              <a:t>Progressive decline from March 19</a:t>
            </a:r>
            <a:r>
              <a:rPr lang="en-US" baseline="30000" dirty="0">
                <a:solidFill>
                  <a:schemeClr val="tx1"/>
                </a:solidFill>
                <a:latin typeface="Maiandra GD" panose="020E0502030308020204" pitchFamily="34" charset="0"/>
                <a:ea typeface="Verdana" panose="020B0604030504040204" pitchFamily="34" charset="0"/>
              </a:rPr>
              <a:t>th</a:t>
            </a:r>
            <a:endParaRPr lang="en-US" dirty="0">
              <a:solidFill>
                <a:schemeClr val="tx1"/>
              </a:solidFill>
              <a:latin typeface="Maiandra GD" panose="020E0502030308020204" pitchFamily="34" charset="0"/>
              <a:ea typeface="Verdana" panose="020B0604030504040204" pitchFamily="34" charset="0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latin typeface="Maiandra GD" panose="020E0502030308020204" pitchFamily="34" charset="0"/>
                <a:ea typeface="Verdana" panose="020B0604030504040204" pitchFamily="34" charset="0"/>
              </a:rPr>
              <a:t>Gradually, the transmission rate declined, rising to its final peak at 26%, before declining rapidly to 3-4% in the months that followed.</a:t>
            </a:r>
          </a:p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Maiandra GD" panose="020E0502030308020204" pitchFamily="34" charset="0"/>
                <a:ea typeface="Verdana" panose="020B0604030504040204" pitchFamily="34" charset="0"/>
              </a:rPr>
              <a:t>Implications: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Maiandra GD" panose="020E0502030308020204" pitchFamily="34" charset="0"/>
                <a:ea typeface="Verdana" panose="020B0604030504040204" pitchFamily="34" charset="0"/>
              </a:rPr>
              <a:t>Initial issues in immediate virus control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Maiandra GD" panose="020E0502030308020204" pitchFamily="34" charset="0"/>
                <a:ea typeface="Verdana" panose="020B0604030504040204" pitchFamily="34" charset="0"/>
              </a:rPr>
              <a:t>Gradual effectiveness of intervention measures over time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Maiandra GD" panose="020E0502030308020204" pitchFamily="34" charset="0"/>
                <a:ea typeface="Verdana" panose="020B0604030504040204" pitchFamily="34" charset="0"/>
              </a:rPr>
              <a:t>There was a drop in new infections over time</a:t>
            </a:r>
          </a:p>
          <a:p>
            <a:pPr lvl="1"/>
            <a:endParaRPr lang="en-US" sz="1400" dirty="0">
              <a:solidFill>
                <a:schemeClr val="tx1"/>
              </a:solidFill>
              <a:latin typeface="Maiandra GD" panose="020E0502030308020204" pitchFamily="34" charset="0"/>
              <a:ea typeface="Verdana" panose="020B0604030504040204" pitchFamily="34" charset="0"/>
            </a:endParaRPr>
          </a:p>
          <a:p>
            <a:pPr lvl="1"/>
            <a:endParaRPr lang="en-US" sz="1400" dirty="0">
              <a:solidFill>
                <a:schemeClr val="tx1"/>
              </a:solidFill>
              <a:latin typeface="Maiandra GD" panose="020E050203030802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B8766F-868F-48D8-A6DA-F836231BC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1726223"/>
            <a:ext cx="5018072" cy="39030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solidFill>
              <a:schemeClr val="accent1">
                <a:lumMod val="75000"/>
              </a:schemeClr>
            </a:solidFill>
          </a:ln>
          <a:effectLst>
            <a:outerShdw blurRad="225425" dist="50800" dir="5220000" algn="ctr">
              <a:srgbClr val="000000">
                <a:alpha val="33000"/>
              </a:srgbClr>
            </a:outerShdw>
            <a:reflection blurRad="12700" stA="38000" endPos="28000" dist="5000" dir="5400000" sy="-100000" algn="bl" rotWithShape="0"/>
            <a:softEdge rad="31750"/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15421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A7165-33DF-4472-91BD-9F29B1BF9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835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Maiandra GD" panose="020E0502030308020204" pitchFamily="34" charset="0"/>
              </a:rPr>
              <a:t>Regional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0694D-6030-4B0D-BA5D-4DD0E8887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071" y="1664201"/>
            <a:ext cx="3894666" cy="5193799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Maiandra GD" panose="020E0502030308020204" pitchFamily="34" charset="0"/>
                <a:ea typeface="Verdana" panose="020B0604030504040204" pitchFamily="34" charset="0"/>
              </a:rPr>
              <a:t>Highlights on Top Regions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Maiandra GD" panose="020E0502030308020204" pitchFamily="34" charset="0"/>
                <a:ea typeface="Verdana" panose="020B0604030504040204" pitchFamily="34" charset="0"/>
              </a:rPr>
              <a:t>Americas Region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Maiandra GD" panose="020E0502030308020204" pitchFamily="34" charset="0"/>
                <a:ea typeface="Verdana" panose="020B0604030504040204" pitchFamily="34" charset="0"/>
              </a:rPr>
              <a:t>Highest case numbers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Maiandra GD" panose="020E0502030308020204" pitchFamily="34" charset="0"/>
                <a:ea typeface="Verdana" panose="020B0604030504040204" pitchFamily="34" charset="0"/>
              </a:rPr>
              <a:t>63% of all active cases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Maiandra GD" panose="020E0502030308020204" pitchFamily="34" charset="0"/>
                <a:ea typeface="Verdana" panose="020B0604030504040204" pitchFamily="34" charset="0"/>
              </a:rPr>
              <a:t>Challenges in controlling the spread of the virus</a:t>
            </a:r>
          </a:p>
          <a:p>
            <a:pPr marL="514350" lvl="1" indent="0">
              <a:buNone/>
            </a:pPr>
            <a:endParaRPr lang="en-US" dirty="0">
              <a:solidFill>
                <a:schemeClr val="tx1"/>
              </a:solidFill>
              <a:latin typeface="Maiandra GD" panose="020E0502030308020204" pitchFamily="34" charset="0"/>
              <a:ea typeface="Verdana" panose="020B0604030504040204" pitchFamily="34" charset="0"/>
            </a:endParaRP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Maiandra GD" panose="020E0502030308020204" pitchFamily="34" charset="0"/>
                <a:ea typeface="Verdana" panose="020B0604030504040204" pitchFamily="34" charset="0"/>
              </a:rPr>
              <a:t>Emerging Hotspots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Maiandra GD" panose="020E0502030308020204" pitchFamily="34" charset="0"/>
                <a:ea typeface="Verdana" panose="020B0604030504040204" pitchFamily="34" charset="0"/>
              </a:rPr>
              <a:t>South East Asia saw an increase in the number of new cases recorded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Maiandra GD" panose="020E0502030308020204" pitchFamily="34" charset="0"/>
                <a:ea typeface="Verdana" panose="020B0604030504040204" pitchFamily="34" charset="0"/>
              </a:rPr>
              <a:t>Potential new transmission waves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4841DF-C72A-4D45-ADDA-3EAEBE851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58" y="1507958"/>
            <a:ext cx="6043748" cy="418324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502855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A7165-33DF-4472-91BD-9F29B1BF9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835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Maiandra GD" panose="020E0502030308020204" pitchFamily="34" charset="0"/>
              </a:rPr>
              <a:t>Country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0694D-6030-4B0D-BA5D-4DD0E8887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563" y="1507958"/>
            <a:ext cx="3984512" cy="5150256"/>
          </a:xfrm>
        </p:spPr>
        <p:txBody>
          <a:bodyPr>
            <a:normAutofit lnSpcReduction="10000"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Maiandra GD" panose="020E0502030308020204" pitchFamily="34" charset="0"/>
                <a:ea typeface="Verdana" panose="020B0604030504040204" pitchFamily="34" charset="0"/>
              </a:rPr>
              <a:t>United States of America - 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Maiandra GD" panose="020E0502030308020204" pitchFamily="34" charset="0"/>
                <a:ea typeface="Verdana" panose="020B0604030504040204" pitchFamily="34" charset="0"/>
              </a:rPr>
              <a:t>Highest number of cases recorded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Maiandra GD" panose="020E0502030308020204" pitchFamily="34" charset="0"/>
                <a:ea typeface="Verdana" panose="020B0604030504040204" pitchFamily="34" charset="0"/>
              </a:rPr>
              <a:t>Faced significant healthcare challenges</a:t>
            </a:r>
          </a:p>
          <a:p>
            <a:pPr marL="514350" lvl="1" indent="0">
              <a:buNone/>
            </a:pPr>
            <a:endParaRPr lang="en-US" dirty="0">
              <a:solidFill>
                <a:schemeClr val="tx1"/>
              </a:solidFill>
              <a:latin typeface="Maiandra GD" panose="020E0502030308020204" pitchFamily="34" charset="0"/>
              <a:ea typeface="Verdana" panose="020B0604030504040204" pitchFamily="34" charset="0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Maiandra GD" panose="020E0502030308020204" pitchFamily="34" charset="0"/>
                <a:ea typeface="Verdana" panose="020B0604030504040204" pitchFamily="34" charset="0"/>
              </a:rPr>
              <a:t>Brazil - 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Maiandra GD" panose="020E0502030308020204" pitchFamily="34" charset="0"/>
                <a:ea typeface="Verdana" panose="020B0604030504040204" pitchFamily="34" charset="0"/>
              </a:rPr>
              <a:t>High recovery rate (1.8 million recoveries recorded)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  <a:latin typeface="Maiandra GD" panose="020E0502030308020204" pitchFamily="34" charset="0"/>
              <a:ea typeface="Verdana" panose="020B0604030504040204" pitchFamily="34" charset="0"/>
            </a:endParaRPr>
          </a:p>
          <a:p>
            <a:pPr lvl="1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Maiandra GD" panose="020E0502030308020204" pitchFamily="34" charset="0"/>
                <a:ea typeface="Verdana" panose="020B0604030504040204" pitchFamily="34" charset="0"/>
              </a:rPr>
              <a:t>Potential factors:</a:t>
            </a:r>
          </a:p>
          <a:p>
            <a:pPr lvl="2"/>
            <a:r>
              <a:rPr lang="en-US" sz="1600" dirty="0">
                <a:solidFill>
                  <a:schemeClr val="tx1"/>
                </a:solidFill>
                <a:latin typeface="Maiandra GD" panose="020E0502030308020204" pitchFamily="34" charset="0"/>
                <a:ea typeface="Verdana" panose="020B0604030504040204" pitchFamily="34" charset="0"/>
              </a:rPr>
              <a:t>Coordinated healthcare response</a:t>
            </a:r>
          </a:p>
          <a:p>
            <a:pPr lvl="2"/>
            <a:r>
              <a:rPr lang="en-US" sz="1600" dirty="0">
                <a:solidFill>
                  <a:schemeClr val="tx1"/>
                </a:solidFill>
                <a:latin typeface="Maiandra GD" panose="020E0502030308020204" pitchFamily="34" charset="0"/>
                <a:ea typeface="Verdana" panose="020B0604030504040204" pitchFamily="34" charset="0"/>
              </a:rPr>
              <a:t>Effective treatment protocols</a:t>
            </a:r>
          </a:p>
          <a:p>
            <a:pPr lvl="2"/>
            <a:r>
              <a:rPr lang="en-US" sz="1600" dirty="0">
                <a:solidFill>
                  <a:schemeClr val="tx1"/>
                </a:solidFill>
                <a:latin typeface="Maiandra GD" panose="020E0502030308020204" pitchFamily="34" charset="0"/>
                <a:ea typeface="Verdana" panose="020B0604030504040204" pitchFamily="34" charset="0"/>
              </a:rPr>
              <a:t>Early intervention strategies implemented.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BB3944-4B14-4820-9B2D-08E91CF6F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113" y="1416791"/>
            <a:ext cx="5590903" cy="46966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851109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A7165-33DF-4472-91BD-9F29B1BF9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835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Maiandra GD" panose="020E0502030308020204" pitchFamily="34" charset="0"/>
              </a:rPr>
              <a:t>Predictive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0694D-6030-4B0D-BA5D-4DD0E8887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66" y="1777411"/>
            <a:ext cx="4016586" cy="478885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Maiandra GD" panose="020E0502030308020204" pitchFamily="34" charset="0"/>
                <a:ea typeface="Verdana" panose="020B0604030504040204" pitchFamily="34" charset="0"/>
              </a:rPr>
              <a:t>Models used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Maiandra GD" panose="020E0502030308020204" pitchFamily="34" charset="0"/>
                <a:ea typeface="Verdana" panose="020B0604030504040204" pitchFamily="34" charset="0"/>
              </a:rPr>
              <a:t>Logistic Regression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Maiandra GD" panose="020E0502030308020204" pitchFamily="34" charset="0"/>
                <a:ea typeface="Verdana" panose="020B0604030504040204" pitchFamily="34" charset="0"/>
              </a:rPr>
              <a:t>Random Forest Regressor</a:t>
            </a:r>
          </a:p>
          <a:p>
            <a:pPr marL="514350" lvl="1" indent="0">
              <a:buNone/>
            </a:pPr>
            <a:endParaRPr lang="en-US" dirty="0">
              <a:solidFill>
                <a:schemeClr val="tx1"/>
              </a:solidFill>
              <a:latin typeface="Maiandra GD" panose="020E0502030308020204" pitchFamily="34" charset="0"/>
              <a:ea typeface="Verdana" panose="020B0604030504040204" pitchFamily="34" charset="0"/>
            </a:endParaRP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Maiandra GD" panose="020E0502030308020204" pitchFamily="34" charset="0"/>
                <a:ea typeface="Verdana" panose="020B0604030504040204" pitchFamily="34" charset="0"/>
              </a:rPr>
              <a:t>Key Metrics:</a:t>
            </a:r>
          </a:p>
          <a:p>
            <a:pPr lvl="1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Maiandra GD" panose="020E0502030308020204" pitchFamily="34" charset="0"/>
                <a:ea typeface="Verdana" panose="020B0604030504040204" pitchFamily="34" charset="0"/>
              </a:rPr>
              <a:t>R-Squared value: </a:t>
            </a:r>
            <a:r>
              <a:rPr lang="en-US" dirty="0">
                <a:solidFill>
                  <a:schemeClr val="tx1"/>
                </a:solidFill>
                <a:latin typeface="Maiandra GD" panose="020E0502030308020204" pitchFamily="34" charset="0"/>
                <a:ea typeface="Verdana" panose="020B0604030504040204" pitchFamily="34" charset="0"/>
              </a:rPr>
              <a:t>0.99</a:t>
            </a:r>
          </a:p>
          <a:p>
            <a:pPr lvl="2"/>
            <a:r>
              <a:rPr lang="en-US" sz="1600" dirty="0">
                <a:solidFill>
                  <a:schemeClr val="tx1"/>
                </a:solidFill>
                <a:latin typeface="Maiandra GD" panose="020E0502030308020204" pitchFamily="34" charset="0"/>
                <a:ea typeface="Verdana" panose="020B0604030504040204" pitchFamily="34" charset="0"/>
              </a:rPr>
              <a:t>Model explains 99% of changes in new cases</a:t>
            </a:r>
          </a:p>
          <a:p>
            <a:pPr marL="914400" lvl="2" indent="0">
              <a:buNone/>
            </a:pPr>
            <a:endParaRPr lang="en-US" sz="1600" dirty="0">
              <a:solidFill>
                <a:schemeClr val="tx1"/>
              </a:solidFill>
              <a:latin typeface="Maiandra GD" panose="020E0502030308020204" pitchFamily="34" charset="0"/>
              <a:ea typeface="Verdana" panose="020B0604030504040204" pitchFamily="34" charset="0"/>
            </a:endParaRPr>
          </a:p>
          <a:p>
            <a:pPr lvl="1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Maiandra GD" panose="020E0502030308020204" pitchFamily="34" charset="0"/>
                <a:ea typeface="Verdana" panose="020B0604030504040204" pitchFamily="34" charset="0"/>
              </a:rPr>
              <a:t>Mean Squared Error: </a:t>
            </a:r>
            <a:r>
              <a:rPr lang="en-US" dirty="0">
                <a:solidFill>
                  <a:schemeClr val="tx1"/>
                </a:solidFill>
                <a:latin typeface="Maiandra GD" panose="020E0502030308020204" pitchFamily="34" charset="0"/>
                <a:ea typeface="Verdana" panose="020B0604030504040204" pitchFamily="34" charset="0"/>
              </a:rPr>
              <a:t>90,256,812.65</a:t>
            </a:r>
          </a:p>
          <a:p>
            <a:pPr lvl="2"/>
            <a:r>
              <a:rPr lang="en-US" sz="1600" dirty="0">
                <a:solidFill>
                  <a:schemeClr val="tx1"/>
                </a:solidFill>
                <a:latin typeface="Maiandra GD" panose="020E0502030308020204" pitchFamily="34" charset="0"/>
                <a:ea typeface="Verdana" panose="020B0604030504040204" pitchFamily="34" charset="0"/>
              </a:rPr>
              <a:t>Indicates some variability in individual predictions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5FB168-C818-48EA-8AAF-15D6D3626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5611" y="1507958"/>
            <a:ext cx="5198391" cy="414148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557461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D5A34-B5B6-4C85-A209-CDC63999B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87977"/>
            <a:ext cx="8596668" cy="818606"/>
          </a:xfrm>
        </p:spPr>
        <p:txBody>
          <a:bodyPr/>
          <a:lstStyle/>
          <a:p>
            <a:pPr algn="ctr"/>
            <a:r>
              <a:rPr lang="en-US" b="1" dirty="0">
                <a:latin typeface="Maiandra GD" panose="020E0502030308020204" pitchFamily="34" charset="0"/>
              </a:rPr>
              <a:t>Public Health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593CD-4B67-492C-B528-D1D93E58B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3240"/>
            <a:ext cx="8596668" cy="53200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Maiandra GD" panose="020E0502030308020204" pitchFamily="34" charset="0"/>
              </a:rPr>
              <a:t>Strategic Action Points</a:t>
            </a:r>
          </a:p>
          <a:p>
            <a:pPr>
              <a:buAutoNum type="arabicPeriod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Maiandra GD" panose="020E0502030308020204" pitchFamily="34" charset="0"/>
              </a:rPr>
              <a:t>Global Coordination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  <a:latin typeface="Maiandra GD" panose="020E0502030308020204" pitchFamily="34" charset="0"/>
              </a:rPr>
              <a:t>a. Standardized international protocols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  <a:latin typeface="Maiandra GD" panose="020E0502030308020204" pitchFamily="34" charset="0"/>
              </a:rPr>
              <a:t>b. Enhanced communication networks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  <a:latin typeface="Maiandra GD" panose="020E0502030308020204" pitchFamily="34" charset="0"/>
            </a:endParaRPr>
          </a:p>
          <a:p>
            <a:pPr marL="400050">
              <a:buAutoNum type="arabicPeriod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Maiandra GD" panose="020E0502030308020204" pitchFamily="34" charset="0"/>
              </a:rPr>
              <a:t>Healthcare preparedness</a:t>
            </a:r>
          </a:p>
          <a:p>
            <a:pPr marL="514350" lvl="1" indent="0">
              <a:buNone/>
            </a:pPr>
            <a:r>
              <a:rPr lang="en-US" dirty="0">
                <a:solidFill>
                  <a:schemeClr val="tx1"/>
                </a:solidFill>
                <a:latin typeface="Maiandra GD" panose="020E0502030308020204" pitchFamily="34" charset="0"/>
              </a:rPr>
              <a:t>a. Scalable medical infrastructure</a:t>
            </a:r>
          </a:p>
          <a:p>
            <a:pPr marL="514350" lvl="1" indent="0">
              <a:buNone/>
            </a:pPr>
            <a:r>
              <a:rPr lang="en-US" dirty="0">
                <a:solidFill>
                  <a:schemeClr val="tx1"/>
                </a:solidFill>
                <a:latin typeface="Maiandra GD" panose="020E0502030308020204" pitchFamily="34" charset="0"/>
              </a:rPr>
              <a:t>b. Flexible resource allocation</a:t>
            </a:r>
          </a:p>
          <a:p>
            <a:pPr marL="857250" lvl="1" indent="-342900">
              <a:buAutoNum type="alphaLcPeriod"/>
            </a:pPr>
            <a:endParaRPr lang="en-US" dirty="0">
              <a:solidFill>
                <a:schemeClr val="tx1"/>
              </a:solidFill>
              <a:latin typeface="Maiandra GD" panose="020E0502030308020204" pitchFamily="34" charset="0"/>
            </a:endParaRPr>
          </a:p>
          <a:p>
            <a:pPr marL="11430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Maiandra GD" panose="020E0502030308020204" pitchFamily="34" charset="0"/>
              </a:rPr>
              <a:t>3. Monitoring Systems</a:t>
            </a:r>
          </a:p>
          <a:p>
            <a:pPr marL="114300" indent="0">
              <a:buNone/>
            </a:pPr>
            <a:r>
              <a:rPr lang="en-US" sz="1600" dirty="0">
                <a:solidFill>
                  <a:schemeClr val="tx1"/>
                </a:solidFill>
                <a:latin typeface="Maiandra GD" panose="020E0502030308020204" pitchFamily="34" charset="0"/>
              </a:rPr>
              <a:t>	a. Real-time disease tracking</a:t>
            </a:r>
          </a:p>
          <a:p>
            <a:pPr marL="114300" indent="0">
              <a:buNone/>
            </a:pPr>
            <a:r>
              <a:rPr lang="en-US" sz="1600" dirty="0">
                <a:solidFill>
                  <a:schemeClr val="tx1"/>
                </a:solidFill>
                <a:latin typeface="Maiandra GD" panose="020E0502030308020204" pitchFamily="34" charset="0"/>
              </a:rPr>
              <a:t>	b. Early warning mechanisms</a:t>
            </a:r>
          </a:p>
          <a:p>
            <a:pPr marL="514350" lvl="1" indent="0">
              <a:buNone/>
            </a:pPr>
            <a:r>
              <a:rPr lang="en-US" dirty="0">
                <a:solidFill>
                  <a:schemeClr val="tx1"/>
                </a:solidFill>
                <a:latin typeface="Maiandra GD" panose="020E0502030308020204" pitchFamily="34" charset="0"/>
              </a:rPr>
              <a:t>	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  <a:latin typeface="Maiandra GD" panose="020E0502030308020204" pitchFamily="34" charset="0"/>
            </a:endParaRPr>
          </a:p>
        </p:txBody>
      </p:sp>
      <p:pic>
        <p:nvPicPr>
          <p:cNvPr id="2050" name="Picture 2" descr="Image result for pictures forglobal collaboration for covid">
            <a:extLst>
              <a:ext uri="{FF2B5EF4-FFF2-40B4-BE49-F238E27FC236}">
                <a16:creationId xmlns:a16="http://schemas.microsoft.com/office/drawing/2014/main" id="{7257DD43-924C-4D01-BB4A-CD42F8B38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4115" y="1411660"/>
            <a:ext cx="3850198" cy="242533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pictures forglobal collaboration for covid">
            <a:extLst>
              <a:ext uri="{FF2B5EF4-FFF2-40B4-BE49-F238E27FC236}">
                <a16:creationId xmlns:a16="http://schemas.microsoft.com/office/drawing/2014/main" id="{A3D0AD72-F4AA-48ED-8DD2-47CC4896D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623" y="3933654"/>
            <a:ext cx="3696867" cy="242533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1838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B3986-4F96-46C0-B276-258D6B1BC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Maiandra GD" panose="020E0502030308020204" pitchFamily="34" charset="0"/>
              </a:rPr>
              <a:t>Research and Future Preparedness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083E8-FE92-4506-8D0D-A03B8DDC4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AutoNum type="arabicPeriod"/>
            </a:pPr>
            <a:r>
              <a:rPr lang="en-US" sz="1900" b="1" dirty="0">
                <a:solidFill>
                  <a:schemeClr val="accent1">
                    <a:lumMod val="75000"/>
                  </a:schemeClr>
                </a:solidFill>
                <a:latin typeface="Maiandra GD" panose="020E0502030308020204" pitchFamily="34" charset="0"/>
              </a:rPr>
              <a:t>Research Priorities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Maiandra GD" panose="020E0502030308020204" pitchFamily="34" charset="0"/>
              </a:rPr>
              <a:t>	a. Viral transmission understanding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Maiandra GD" panose="020E0502030308020204" pitchFamily="34" charset="0"/>
              </a:rPr>
              <a:t>	b. Rapid vaccine development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Maiandra GD" panose="020E0502030308020204" pitchFamily="34" charset="0"/>
            </a:endParaRPr>
          </a:p>
          <a:p>
            <a:pPr marL="0" indent="0">
              <a:buNone/>
            </a:pPr>
            <a:r>
              <a:rPr lang="en-US" sz="1700" b="1" dirty="0">
                <a:solidFill>
                  <a:schemeClr val="accent1">
                    <a:lumMod val="75000"/>
                  </a:schemeClr>
                </a:solidFill>
                <a:latin typeface="Maiandra GD" panose="020E0502030308020204" pitchFamily="34" charset="0"/>
              </a:rPr>
              <a:t>2</a:t>
            </a:r>
            <a:r>
              <a:rPr lang="en-US" sz="1900" dirty="0">
                <a:solidFill>
                  <a:schemeClr val="tx1"/>
                </a:solidFill>
                <a:latin typeface="Maiandra GD" panose="020E0502030308020204" pitchFamily="34" charset="0"/>
              </a:rPr>
              <a:t>. </a:t>
            </a:r>
            <a:r>
              <a:rPr lang="en-US" sz="1900" b="1" dirty="0">
                <a:solidFill>
                  <a:schemeClr val="accent1">
                    <a:lumMod val="75000"/>
                  </a:schemeClr>
                </a:solidFill>
                <a:latin typeface="Maiandra GD" panose="020E0502030308020204" pitchFamily="34" charset="0"/>
              </a:rPr>
              <a:t>Public Health Education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Maiandra GD" panose="020E0502030308020204" pitchFamily="34" charset="0"/>
              </a:rPr>
              <a:t>	a. Comprehensive awareness campaigns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Maiandra GD" panose="020E0502030308020204" pitchFamily="34" charset="0"/>
              </a:rPr>
              <a:t>	b. Clear communication strategies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Maiandra GD" panose="020E0502030308020204" pitchFamily="34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Maiandra GD" panose="020E0502030308020204" pitchFamily="34" charset="0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Maiandra GD" panose="020E0502030308020204" pitchFamily="34" charset="0"/>
              </a:rPr>
              <a:t>. </a:t>
            </a:r>
            <a:r>
              <a:rPr lang="en-US" sz="1900" b="1" dirty="0">
                <a:solidFill>
                  <a:schemeClr val="accent1">
                    <a:lumMod val="75000"/>
                  </a:schemeClr>
                </a:solidFill>
                <a:latin typeface="Maiandra GD" panose="020E0502030308020204" pitchFamily="34" charset="0"/>
              </a:rPr>
              <a:t>Adaptive response mechanisms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Maiandra GD" panose="020E0502030308020204" pitchFamily="34" charset="0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chemeClr val="accent1">
                    <a:lumMod val="75000"/>
                  </a:schemeClr>
                </a:solidFill>
                <a:latin typeface="Maiandra GD" panose="020E0502030308020204" pitchFamily="34" charset="0"/>
              </a:rPr>
              <a:t>4</a:t>
            </a:r>
            <a:r>
              <a:rPr lang="en-US" sz="1900" dirty="0">
                <a:solidFill>
                  <a:schemeClr val="tx1"/>
                </a:solidFill>
                <a:latin typeface="Maiandra GD" panose="020E0502030308020204" pitchFamily="34" charset="0"/>
              </a:rPr>
              <a:t>. </a:t>
            </a:r>
            <a:r>
              <a:rPr lang="en-US" sz="1900" b="1" dirty="0">
                <a:solidFill>
                  <a:schemeClr val="accent1">
                    <a:lumMod val="75000"/>
                  </a:schemeClr>
                </a:solidFill>
                <a:latin typeface="Maiandra GD" panose="020E0502030308020204" pitchFamily="34" charset="0"/>
              </a:rPr>
              <a:t>Global health collaboration</a:t>
            </a:r>
          </a:p>
        </p:txBody>
      </p:sp>
      <p:pic>
        <p:nvPicPr>
          <p:cNvPr id="3074" name="Picture 2" descr="Image result for pictures of awareness campaigns for covid">
            <a:extLst>
              <a:ext uri="{FF2B5EF4-FFF2-40B4-BE49-F238E27FC236}">
                <a16:creationId xmlns:a16="http://schemas.microsoft.com/office/drawing/2014/main" id="{3BBA7E39-DD2E-4DB9-8B67-C1BB282AE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819" y="1298527"/>
            <a:ext cx="3344990" cy="255405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pictures of vaccines">
            <a:extLst>
              <a:ext uri="{FF2B5EF4-FFF2-40B4-BE49-F238E27FC236}">
                <a16:creationId xmlns:a16="http://schemas.microsoft.com/office/drawing/2014/main" id="{816C3FB3-B4D7-4AFD-BD9C-DB339DFEE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472" y="3782251"/>
            <a:ext cx="3448991" cy="255405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73797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163</TotalTime>
  <Words>319</Words>
  <Application>Microsoft Office PowerPoint</Application>
  <PresentationFormat>Widescreen</PresentationFormat>
  <Paragraphs>86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Maiandra GD</vt:lpstr>
      <vt:lpstr>Trebuchet MS</vt:lpstr>
      <vt:lpstr>Wingdings 3</vt:lpstr>
      <vt:lpstr>Facet</vt:lpstr>
      <vt:lpstr>COVID-19 Global Spread Analysis</vt:lpstr>
      <vt:lpstr>Overview of the Pandemic</vt:lpstr>
      <vt:lpstr>Highlights of Transmission Cases</vt:lpstr>
      <vt:lpstr>Regional Analysis</vt:lpstr>
      <vt:lpstr>Country Analysis</vt:lpstr>
      <vt:lpstr>Predictive Modeling</vt:lpstr>
      <vt:lpstr>Public Health Recommendations</vt:lpstr>
      <vt:lpstr>Research and Future Preparedness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Global Spread Analysis</dc:title>
  <dc:creator>Mercy Festus</dc:creator>
  <cp:lastModifiedBy>Mercy Festus</cp:lastModifiedBy>
  <cp:revision>15</cp:revision>
  <dcterms:created xsi:type="dcterms:W3CDTF">2024-11-29T14:03:20Z</dcterms:created>
  <dcterms:modified xsi:type="dcterms:W3CDTF">2024-11-29T16:46:38Z</dcterms:modified>
</cp:coreProperties>
</file>