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89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91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0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52AD-4874-40D1-BCA2-7C8FA9C6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97" y="2518016"/>
            <a:ext cx="7766936" cy="1646302"/>
          </a:xfrm>
        </p:spPr>
        <p:txBody>
          <a:bodyPr/>
          <a:lstStyle/>
          <a:p>
            <a:pPr algn="ctr"/>
            <a:r>
              <a:rPr lang="en-US" sz="4800" b="1" dirty="0">
                <a:latin typeface="Maiandra GD" panose="020E0502030308020204" pitchFamily="34" charset="0"/>
              </a:rPr>
              <a:t>COVID-19 Global Spread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4041-17C8-4E01-9EE9-BFD9F2BC8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436" y="4254178"/>
            <a:ext cx="7766936" cy="21235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Maiandra GD" panose="020E0502030308020204" pitchFamily="34" charset="0"/>
              </a:rPr>
              <a:t>Findings and Public Health Insights</a:t>
            </a:r>
          </a:p>
          <a:p>
            <a:pPr algn="ctr"/>
            <a:endParaRPr lang="en-US" b="1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Presented by: Mercy E. Festus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Cohort 2, 3MTT Data Science Fellow.</a:t>
            </a:r>
          </a:p>
        </p:txBody>
      </p:sp>
      <p:pic>
        <p:nvPicPr>
          <p:cNvPr id="1032" name="Picture 8" descr="Image result for pictures of a virus with white background">
            <a:extLst>
              <a:ext uri="{FF2B5EF4-FFF2-40B4-BE49-F238E27FC236}">
                <a16:creationId xmlns:a16="http://schemas.microsoft.com/office/drawing/2014/main" id="{EADCDD6D-1B63-451B-86DF-7DF0E969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51" y="138050"/>
            <a:ext cx="3282507" cy="22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Overview of the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4" y="1847080"/>
            <a:ext cx="5662506" cy="38807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Countries Affected: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187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Regions Most Impacted: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Americas: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54% of confirmed cases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Europe: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56 countries reporting cases of viral infections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Global Statistics: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Confirmed Cases: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50%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Recovery Rate: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29%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Active Cases: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19%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Death Rate: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2%</a:t>
            </a: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13312-BCB9-4914-AF2B-8FDA6932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9" y="1384663"/>
            <a:ext cx="4528457" cy="4641668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43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Highlights of Transmission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866" y="1507958"/>
            <a:ext cx="5018072" cy="509365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Peak Transmission Rate recorded: </a:t>
            </a: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50% (January 28th, 2020)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Subsequent rapid decline: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Dropped 40% the following day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Progressive decline from March 19</a:t>
            </a:r>
            <a:r>
              <a:rPr lang="en-US" baseline="300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th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Gradually, the transmission rate declined, rising to its final peak at 26%, before declining rapidly to 3-4% in the months that followed.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Implications: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Initial issues in immediate virus control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Gradual effectiveness of intervention measures over time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There was a drop in new infections over time</a:t>
            </a:r>
          </a:p>
          <a:p>
            <a:pPr lvl="1"/>
            <a:endParaRPr lang="en-US" sz="14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8766F-868F-48D8-A6DA-F836231B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726223"/>
            <a:ext cx="5018072" cy="3903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  <a:softEdge rad="3175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54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Regional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71" y="1664201"/>
            <a:ext cx="3894666" cy="5193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Highlights on Top Regions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Americas Region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Highest case numbers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63% of all active cases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Challenges in controlling the spread of the virus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Emerging Hotspots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South East Asia saw an increase in the number of new cases recorded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Potential new transmission waves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41DF-C72A-4D45-ADDA-3EAEBE85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8" y="1507958"/>
            <a:ext cx="6043748" cy="4183243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28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63" y="1507958"/>
            <a:ext cx="3984512" cy="515025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United States of America -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Highest number of cases recorded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Faced significant healthcare challenges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Brazil -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 recovery rate (1.8 million recoveries recorded)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Potential factors: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Coordinated healthcare response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Effective treatment protocols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Early intervention strategies implemented.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B3944-4B14-4820-9B2D-08E91CF6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3" y="1416791"/>
            <a:ext cx="5590903" cy="469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11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66" y="1777411"/>
            <a:ext cx="4016586" cy="47888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Models used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Random Forest Regressor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Key Metrics: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R-Squared value: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0.99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Model explains 99% of changes in new cases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Mean Squared Error: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90,256,812.65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Indicates some variability in individual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FB168-C818-48EA-8AAF-15D6D3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11" y="1507958"/>
            <a:ext cx="5198391" cy="4141488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74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A34-B5B6-4C85-A209-CDC6399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7977"/>
            <a:ext cx="8596668" cy="818606"/>
          </a:xfrm>
        </p:spPr>
        <p:txBody>
          <a:bodyPr/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Public Health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3CD-4B67-492C-B528-D1D93E58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240"/>
            <a:ext cx="8596668" cy="5320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Strategic Action Points</a:t>
            </a:r>
          </a:p>
          <a:p>
            <a:pPr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Global Coordination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a. Standardized international protocols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b. Enhanced communication networks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400050"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Healthcare preparedness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a. Scalable medical infrastructure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b. Flexible resource allocation</a:t>
            </a:r>
          </a:p>
          <a:p>
            <a:pPr marL="857250" lvl="1" indent="-342900">
              <a:buAutoNum type="alphaLcPeriod"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3. Monitoring Systems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</a:rPr>
              <a:t>	a. Real-time disease tracking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</a:rPr>
              <a:t>	b. Early warning mechanisms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pic>
        <p:nvPicPr>
          <p:cNvPr id="2050" name="Picture 2" descr="Image result for pictures forglobal collaboration for covid">
            <a:extLst>
              <a:ext uri="{FF2B5EF4-FFF2-40B4-BE49-F238E27FC236}">
                <a16:creationId xmlns:a16="http://schemas.microsoft.com/office/drawing/2014/main" id="{7257DD43-924C-4D01-BB4A-CD42F8B3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5" y="1411660"/>
            <a:ext cx="3850198" cy="2425337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ictures forglobal collaboration for covid">
            <a:extLst>
              <a:ext uri="{FF2B5EF4-FFF2-40B4-BE49-F238E27FC236}">
                <a16:creationId xmlns:a16="http://schemas.microsoft.com/office/drawing/2014/main" id="{A3D0AD72-F4AA-48ED-8DD2-47CC4896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23" y="3933654"/>
            <a:ext cx="3696867" cy="2425337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3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986-4F96-46C0-B276-258D6B1B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Research and Future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83E8-FE92-4506-8D0D-A03B8DDC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Research Priorities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a. Viral transmission understanding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b. Rapid vaccine development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2</a:t>
            </a:r>
            <a:r>
              <a:rPr lang="en-US" sz="1900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Public Health Education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a. Comprehensive awareness campaigns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b. Clear communication strategies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Adaptive response mechanisms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4</a:t>
            </a:r>
            <a:r>
              <a:rPr lang="en-US" sz="1900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Global health collaboration</a:t>
            </a:r>
          </a:p>
        </p:txBody>
      </p:sp>
      <p:pic>
        <p:nvPicPr>
          <p:cNvPr id="3074" name="Picture 2" descr="Image result for pictures of awareness campaigns for covid">
            <a:extLst>
              <a:ext uri="{FF2B5EF4-FFF2-40B4-BE49-F238E27FC236}">
                <a16:creationId xmlns:a16="http://schemas.microsoft.com/office/drawing/2014/main" id="{3BBA7E39-DD2E-4DB9-8B67-C1BB282A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9" y="1298527"/>
            <a:ext cx="3344990" cy="2554054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ictures of vaccines">
            <a:extLst>
              <a:ext uri="{FF2B5EF4-FFF2-40B4-BE49-F238E27FC236}">
                <a16:creationId xmlns:a16="http://schemas.microsoft.com/office/drawing/2014/main" id="{816C3FB3-B4D7-4AFD-BD9C-DB339DFE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2" y="3782251"/>
            <a:ext cx="3448991" cy="2554054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79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319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Maiandra GD</vt:lpstr>
      <vt:lpstr>Trebuchet MS</vt:lpstr>
      <vt:lpstr>Wingdings 3</vt:lpstr>
      <vt:lpstr>Facet</vt:lpstr>
      <vt:lpstr>COVID-19 Global Spread Analysis</vt:lpstr>
      <vt:lpstr>Overview of the Pandemic</vt:lpstr>
      <vt:lpstr>Highlights of Transmission Cases</vt:lpstr>
      <vt:lpstr>Regional Analysis</vt:lpstr>
      <vt:lpstr>Country Analysis</vt:lpstr>
      <vt:lpstr>Predictive Modeling</vt:lpstr>
      <vt:lpstr>Public Health Recommendations</vt:lpstr>
      <vt:lpstr>Research and Future Preparedness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Global Spread Analysis</dc:title>
  <dc:creator>Mercy Festus</dc:creator>
  <cp:lastModifiedBy>Mercy Festus</cp:lastModifiedBy>
  <cp:revision>17</cp:revision>
  <dcterms:created xsi:type="dcterms:W3CDTF">2024-11-29T14:03:20Z</dcterms:created>
  <dcterms:modified xsi:type="dcterms:W3CDTF">2024-11-30T12:50:06Z</dcterms:modified>
</cp:coreProperties>
</file>