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8" r:id="rId6"/>
    <p:sldId id="277" r:id="rId7"/>
    <p:sldId id="294" r:id="rId8"/>
    <p:sldId id="291" r:id="rId9"/>
    <p:sldId id="292" r:id="rId10"/>
    <p:sldId id="299" r:id="rId11"/>
    <p:sldId id="300" r:id="rId12"/>
    <p:sldId id="301" r:id="rId13"/>
    <p:sldId id="298" r:id="rId14"/>
    <p:sldId id="302" r:id="rId15"/>
    <p:sldId id="26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EF859-CF53-0376-DA8B-56DAF6BE1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2A6705-090B-AB2A-0CD7-3F7F18C256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12BD86-9D1F-0873-0FF5-6C4C12388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9FD31-6957-A16A-A6F2-DCAEEB9F3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66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17E75-C515-AC00-44E6-0C0DB15A7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1A91A2-5CE3-83F9-28A6-A3B18AD56B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3AE28B-623B-A8AF-8E1F-1A13BC7F7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930F5-05B1-71E2-D8EA-C59250D8F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74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40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88220-379F-D528-E6E5-08A75D22A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03E8ED-BB00-A953-8A2C-53E50FCEA1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73123E-FB4D-F3B1-E6CD-942E31707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9CB45-0A71-041D-01DB-DC5B4599F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36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6D8C8-FE46-FCD1-E009-45F07CA64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5A73CD-BED6-AEFC-29A5-79A386A9E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1E0541-D09D-E1E4-6B06-F23930B60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B7817-EEDC-2F49-BA38-5828DB166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57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34224-3746-DEC9-5772-CB5F4E391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E39799-4000-CD8F-459D-7BA6016F6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C3AFEA-B684-C0E5-CA7F-EBB607DE7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90AA5-4B62-85E8-93C5-424931047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6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3396" y="727787"/>
            <a:ext cx="9358604" cy="335377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A Parallel Approach to Prime Number</a:t>
            </a:r>
            <a:br>
              <a:rPr lang="en-US" sz="4000" dirty="0"/>
            </a:br>
            <a:r>
              <a:rPr lang="en-US" sz="4000" dirty="0"/>
              <a:t>Generation: Comparative Analysis of</a:t>
            </a:r>
            <a:br>
              <a:rPr lang="en-US" sz="4000" dirty="0"/>
            </a:br>
            <a:r>
              <a:rPr lang="en-US" sz="4000" dirty="0"/>
              <a:t>Sieve-Based Algorithms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112610-2DE4-3CBB-ABC8-9B52E9AE0EA1}"/>
              </a:ext>
            </a:extLst>
          </p:cNvPr>
          <p:cNvSpPr txBox="1">
            <a:spLocks/>
          </p:cNvSpPr>
          <p:nvPr/>
        </p:nvSpPr>
        <p:spPr>
          <a:xfrm>
            <a:off x="6214189" y="4841925"/>
            <a:ext cx="6139544" cy="1054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0" i="0" u="none" strike="noStrike" baseline="0" dirty="0">
                <a:latin typeface="CMR12"/>
              </a:rPr>
              <a:t>Viktor Kostadinoski∗, Vladimir </a:t>
            </a:r>
            <a:r>
              <a:rPr lang="en-US" sz="1800" b="0" i="0" u="none" strike="noStrike" baseline="0" dirty="0" err="1">
                <a:latin typeface="CMR12"/>
              </a:rPr>
              <a:t>Zdraveski</a:t>
            </a:r>
            <a:r>
              <a:rPr lang="en-US" sz="1800" b="0" i="0" u="none" strike="noStrike" baseline="0" dirty="0">
                <a:latin typeface="CMR12"/>
              </a:rPr>
              <a:t>∗</a:t>
            </a:r>
          </a:p>
          <a:p>
            <a:pPr algn="ctr"/>
            <a:endParaRPr lang="en-US" sz="1800" b="0" i="0" u="none" strike="noStrike" baseline="0" dirty="0">
              <a:latin typeface="CMR12"/>
            </a:endParaRPr>
          </a:p>
          <a:p>
            <a:pPr algn="ctr"/>
            <a:r>
              <a:rPr lang="en-US" sz="1800" b="0" i="0" u="none" strike="noStrike" baseline="0" dirty="0">
                <a:latin typeface="CMR9"/>
              </a:rPr>
              <a:t>Faculty of Computer Science and Engineering, Skopje, Macedonia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5D515-006C-1F9F-513A-DF080BE16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3CF3D09-3F9E-2002-262C-F50120AE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582" y="896111"/>
            <a:ext cx="10213328" cy="940788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Sieve of Eratosthenes vs Sieve of </a:t>
            </a:r>
            <a:r>
              <a:rPr lang="en-US" sz="4400" b="1" dirty="0" err="1"/>
              <a:t>euler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CF30D2E-5057-26F4-4788-7849CB1E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D8C2A-8D0B-391D-7318-E9229931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853" y="2569048"/>
            <a:ext cx="7624293" cy="37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5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565CA-650F-0B80-040E-58157A0D5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73B17B-53B3-3770-2DCB-0B9878B5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BD9F0699-DEFC-856E-71CD-B1AB48C4FCA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88940" y="2391541"/>
                <a:ext cx="2658471" cy="41403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Sieve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Eratosthenes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BD9F0699-DEFC-856E-71CD-B1AB48C4F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88940" y="2391541"/>
                <a:ext cx="2658471" cy="414032"/>
              </a:xfrm>
              <a:blipFill>
                <a:blip r:embed="rId3"/>
                <a:stretch>
                  <a:fillRect l="-1373" t="-1471" b="-7353"/>
                </a:stretch>
              </a:blipFill>
            </p:spPr>
            <p:txBody>
              <a:bodyPr/>
              <a:lstStyle/>
              <a:p>
                <a:r>
                  <a:rPr lang="mk-M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059D971A-ABDF-0822-95A3-3FFFB21E40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30073" y="2340353"/>
                <a:ext cx="1900335" cy="4375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Sieve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euler</m:t>
                    </m:r>
                  </m:oMath>
                </a14:m>
                <a:endParaRPr lang="ar-AE" dirty="0"/>
              </a:p>
            </p:txBody>
          </p:sp>
        </mc:Choice>
        <mc:Fallback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059D971A-ABDF-0822-95A3-3FFFB21E4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073" y="2340353"/>
                <a:ext cx="1900335" cy="437549"/>
              </a:xfrm>
              <a:prstGeom prst="rect">
                <a:avLst/>
              </a:prstGeom>
              <a:blipFill>
                <a:blip r:embed="rId4"/>
                <a:stretch>
                  <a:fillRect l="-2251" t="-2778" b="-1389"/>
                </a:stretch>
              </a:blipFill>
            </p:spPr>
            <p:txBody>
              <a:bodyPr/>
              <a:lstStyle/>
              <a:p>
                <a:r>
                  <a:rPr lang="mk-M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C9B40A9E-C6F5-722E-71C2-69CADFC9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Sieve of Eratosthenes vs Sieve of </a:t>
            </a:r>
            <a:r>
              <a:rPr lang="en-US" sz="4400" b="1" dirty="0" err="1"/>
              <a:t>euler</a:t>
            </a:r>
            <a:endParaRPr lang="mk-MK" dirty="0"/>
          </a:p>
        </p:txBody>
      </p:sp>
      <p:pic>
        <p:nvPicPr>
          <p:cNvPr id="11" name="Picture 10" descr="A table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66B24D65-50A2-5863-3BC8-BC19517CB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53" y="2978701"/>
            <a:ext cx="5955647" cy="3239926"/>
          </a:xfrm>
          <a:prstGeom prst="rect">
            <a:avLst/>
          </a:prstGeom>
        </p:spPr>
      </p:pic>
      <p:pic>
        <p:nvPicPr>
          <p:cNvPr id="15" name="Picture 1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B0E6220E-B72E-08F3-EA25-5C10006297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6629" y="2896580"/>
            <a:ext cx="5707224" cy="340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0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03237"/>
            <a:ext cx="5900057" cy="1389888"/>
          </a:xfrm>
        </p:spPr>
        <p:txBody>
          <a:bodyPr/>
          <a:lstStyle/>
          <a:p>
            <a:r>
              <a:rPr lang="en-MK" dirty="0"/>
              <a:t>Conclusion and Future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634FE-ADF0-4BC3-A0A9-447EA9DD096B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538065" y="1893125"/>
                <a:ext cx="7411616" cy="4666295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Conclusion</a:t>
                </a:r>
                <a:r>
                  <a:rPr lang="en-US" sz="1600" dirty="0"/>
                  <a:t>:</a:t>
                </a:r>
              </a:p>
              <a:p>
                <a:pPr marL="742950" lvl="1" indent="-285750"/>
                <a:r>
                  <a:rPr lang="en-US" sz="1600" dirty="0"/>
                  <a:t>Results align with expectations. Parallelization effectiveness is limited by sequential components (marker identification).</a:t>
                </a:r>
              </a:p>
              <a:p>
                <a:pPr marL="742950" lvl="1" indent="-285750"/>
                <a:r>
                  <a:rPr lang="en-US" sz="1600" dirty="0"/>
                  <a:t>Speedup Trends: Slight </a:t>
                </a:r>
                <a:r>
                  <a:rPr lang="en-US" sz="1600" dirty="0" err="1"/>
                  <a:t>superlinear</a:t>
                </a:r>
                <a:r>
                  <a:rPr lang="en-US" sz="1600" dirty="0"/>
                  <a:t> speedup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sz="1600" dirty="0"/>
                  <a:t> 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, then sublinear. </a:t>
                </a:r>
              </a:p>
              <a:p>
                <a:pPr marL="742950" lvl="1" indent="-285750"/>
                <a:r>
                  <a:rPr lang="en-US" sz="1600" dirty="0"/>
                  <a:t>Stabilizes at ~2× speedup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US" sz="1600" dirty="0"/>
                  <a:t>. </a:t>
                </a:r>
              </a:p>
              <a:p>
                <a:pPr marL="742950" lvl="1" indent="-285750"/>
                <a:r>
                  <a:rPr lang="en-US" sz="1600" dirty="0"/>
                  <a:t>Optimal thread count: 2 threads due to increasing parallelization overhead.</a:t>
                </a:r>
              </a:p>
              <a:p>
                <a:pPr marL="742950" lvl="1" indent="-285750"/>
                <a:r>
                  <a:rPr lang="en-US" sz="1600" dirty="0"/>
                  <a:t>For large limits (&gt;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), parallelized sieves remain highly effective.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Future Work</a:t>
                </a:r>
                <a:r>
                  <a:rPr lang="en-US" sz="1600" dirty="0"/>
                  <a:t>: </a:t>
                </a:r>
              </a:p>
              <a:p>
                <a:pPr marL="742950" lvl="1" indent="-285750"/>
                <a:r>
                  <a:rPr lang="en-US" sz="1600" dirty="0"/>
                  <a:t>GPU-based parallelization for massive parallelism. </a:t>
                </a:r>
              </a:p>
              <a:p>
                <a:pPr marL="742950" lvl="1" indent="-285750"/>
                <a:r>
                  <a:rPr lang="en-US" sz="1600" dirty="0"/>
                  <a:t>Hybrid sieving techniques combining Eratosthenes &amp; Euler for improved efficiency.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634FE-ADF0-4BC3-A0A9-447EA9DD0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538065" y="1893125"/>
                <a:ext cx="7411616" cy="4666295"/>
              </a:xfrm>
              <a:blipFill>
                <a:blip r:embed="rId3"/>
                <a:stretch>
                  <a:fillRect l="-329" t="-523" r="-164" b="-261"/>
                </a:stretch>
              </a:blipFill>
            </p:spPr>
            <p:txBody>
              <a:bodyPr/>
              <a:lstStyle/>
              <a:p>
                <a:r>
                  <a:rPr lang="mk-M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989" y="2341984"/>
            <a:ext cx="5557746" cy="1464906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Definitions: What is a Sieving Algorithm?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9389288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/>
              <a:t>A </a:t>
            </a:r>
            <a:r>
              <a:rPr lang="en-US" sz="2000" b="1" dirty="0"/>
              <a:t>sieving algorithm</a:t>
            </a:r>
            <a:r>
              <a:rPr lang="en-US" sz="2000" dirty="0"/>
              <a:t> is a method for efficiently finding prime numbers by eliminating non-prime numbers from a list.</a:t>
            </a:r>
          </a:p>
          <a:p>
            <a:pPr lvl="1"/>
            <a:r>
              <a:rPr lang="en-US" sz="2000" b="1" dirty="0"/>
              <a:t>Sieve of Eratosthenes</a:t>
            </a:r>
            <a:r>
              <a:rPr lang="en-US" sz="2000" dirty="0"/>
              <a:t>: A sieving algorithm that works by iteratively marking multiples of known primes as </a:t>
            </a:r>
            <a:r>
              <a:rPr lang="en-US" sz="2000" u="sng" dirty="0"/>
              <a:t>composite</a:t>
            </a:r>
            <a:r>
              <a:rPr lang="en-US" sz="2000" dirty="0"/>
              <a:t>, leaving only the </a:t>
            </a:r>
            <a:r>
              <a:rPr lang="en-US" sz="2000" u="sng" dirty="0"/>
              <a:t>primes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/>
              <a:t>Sieve of Euler </a:t>
            </a:r>
            <a:r>
              <a:rPr lang="en-US" sz="2000" dirty="0"/>
              <a:t>(Optimized Eratosthenes): Instead of marking all multiples, it only marks each composite number once, reducing redundant operations.</a:t>
            </a:r>
          </a:p>
          <a:p>
            <a:pPr lvl="1"/>
            <a:r>
              <a:rPr lang="pt-BR" sz="2000" dirty="0"/>
              <a:t>Time Complexity</a:t>
            </a:r>
            <a:r>
              <a:rPr lang="pt-BR" sz="2000" b="1" dirty="0"/>
              <a:t>:</a:t>
            </a:r>
            <a:r>
              <a:rPr lang="pt-BR" sz="2000" dirty="0"/>
              <a:t> O(N*log⁡(log⁡(N)))</a:t>
            </a:r>
          </a:p>
          <a:p>
            <a:pPr lvl="1"/>
            <a:r>
              <a:rPr lang="en-US" sz="2000" dirty="0"/>
              <a:t>Both algorithms are </a:t>
            </a:r>
            <a:r>
              <a:rPr lang="en-US" sz="2000" b="1" dirty="0"/>
              <a:t>parallelizable</a:t>
            </a:r>
            <a:r>
              <a:rPr lang="en-US" sz="2000" dirty="0"/>
              <a:t>, making them great candidates for optimization!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anchor="t">
            <a:normAutofit/>
          </a:bodyPr>
          <a:lstStyle/>
          <a:p>
            <a:r>
              <a:rPr lang="en-US" dirty="0"/>
              <a:t>Motivation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71736" y="2111455"/>
            <a:ext cx="9557252" cy="3850433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Prime number generation is fundamental in cryptography</a:t>
            </a:r>
            <a:r>
              <a:rPr lang="en-US" sz="2400" dirty="0"/>
              <a:t>, </a:t>
            </a:r>
            <a:r>
              <a:rPr lang="en-US" sz="2400" b="1" dirty="0"/>
              <a:t>probabilistic primality tests</a:t>
            </a:r>
            <a:r>
              <a:rPr lang="en-US" sz="2400" dirty="0"/>
              <a:t> (e.g., Miller-Rabin, AKS) and </a:t>
            </a:r>
            <a:r>
              <a:rPr lang="en-US" sz="2400" dirty="0">
                <a:effectLst/>
              </a:rPr>
              <a:t>number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Traditional sieving algorithms (Eratosthenes, Euler) are efficient but sequential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Goal: Speed up prime generation using parallelization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Challenge: Balancing parallelization overhead with performance gains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Key Questions:</a:t>
            </a:r>
          </a:p>
          <a:p>
            <a:r>
              <a:rPr lang="en-US" sz="2400" dirty="0">
                <a:effectLst/>
              </a:rPr>
              <a:t>❓ Will a parallel approach make prime generation faster using sieve algorithms?</a:t>
            </a:r>
          </a:p>
          <a:p>
            <a:r>
              <a:rPr lang="en-US" sz="2400" dirty="0">
                <a:effectLst/>
              </a:rPr>
              <a:t>❓ What is the optimal number of threads to balance overhead and speedup?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352432"/>
            <a:ext cx="9866540" cy="1358140"/>
          </a:xfrm>
        </p:spPr>
        <p:txBody>
          <a:bodyPr>
            <a:normAutofit/>
          </a:bodyPr>
          <a:lstStyle/>
          <a:p>
            <a:r>
              <a:rPr lang="en-US" dirty="0"/>
              <a:t>Solution Architecture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587D43F1-3D91-41DB-D46A-E5E5A6A8F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308" y="1138382"/>
            <a:ext cx="4951587" cy="5583093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A80B6208-9FBC-AB03-1137-1A9575D2D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5871" y="2705883"/>
                <a:ext cx="5050129" cy="365046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/>
                <a:r>
                  <a:rPr lang="en-US" sz="2000" b="1" dirty="0">
                    <a:solidFill>
                      <a:schemeClr val="bg2"/>
                    </a:solidFill>
                  </a:rPr>
                  <a:t>Input</a:t>
                </a:r>
                <a:r>
                  <a:rPr lang="en-US" sz="2000" dirty="0">
                    <a:solidFill>
                      <a:schemeClr val="bg2"/>
                    </a:solidFill>
                  </a:rPr>
                  <a:t>: Limit N, Threads K</a:t>
                </a:r>
              </a:p>
              <a:p>
                <a:pPr marL="285750" indent="-285750"/>
                <a:r>
                  <a:rPr lang="en-US" sz="2000" b="1" dirty="0">
                    <a:solidFill>
                      <a:schemeClr val="bg2"/>
                    </a:solidFill>
                  </a:rPr>
                  <a:t>Markers</a:t>
                </a:r>
                <a:r>
                  <a:rPr lang="en-US" sz="2000" dirty="0">
                    <a:solidFill>
                      <a:schemeClr val="bg2"/>
                    </a:solidFill>
                  </a:rPr>
                  <a:t>: Primes found using Sieve of Eratosthenes or Sieve of Euler</a:t>
                </a:r>
                <a:r>
                  <a:rPr lang="en-US" sz="2000" b="1" dirty="0">
                    <a:solidFill>
                      <a:schemeClr val="bg2"/>
                    </a:solidFill>
                  </a:rPr>
                  <a:t> </a:t>
                </a:r>
                <a:r>
                  <a:rPr lang="en-US" sz="2000" dirty="0">
                    <a:solidFill>
                      <a:schemeClr val="bg2"/>
                    </a:solidFill>
                  </a:rPr>
                  <a:t>in the range [2,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sz="20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000" dirty="0">
                    <a:solidFill>
                      <a:schemeClr val="bg2"/>
                    </a:solidFill>
                  </a:rPr>
                  <a:t>]</a:t>
                </a:r>
              </a:p>
              <a:p>
                <a:pPr marL="285750" indent="-285750"/>
                <a:r>
                  <a:rPr lang="en-US" sz="2000" b="1" dirty="0">
                    <a:solidFill>
                      <a:schemeClr val="bg2"/>
                    </a:solidFill>
                  </a:rPr>
                  <a:t>Output</a:t>
                </a:r>
                <a:r>
                  <a:rPr lang="en-US" sz="2000" dirty="0">
                    <a:solidFill>
                      <a:schemeClr val="bg2"/>
                    </a:solidFill>
                  </a:rPr>
                  <a:t>: All prime numbers in range  [2, N]</a:t>
                </a:r>
              </a:p>
              <a:p>
                <a:pPr marL="285750" indent="-285750"/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A80B6208-9FBC-AB03-1137-1A9575D2D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71" y="2705883"/>
                <a:ext cx="5050129" cy="3650467"/>
              </a:xfrm>
              <a:prstGeom prst="rect">
                <a:avLst/>
              </a:prstGeom>
              <a:blipFill>
                <a:blip r:embed="rId4"/>
                <a:stretch>
                  <a:fillRect l="-1087" t="-835"/>
                </a:stretch>
              </a:blipFill>
            </p:spPr>
            <p:txBody>
              <a:bodyPr/>
              <a:lstStyle/>
              <a:p>
                <a:r>
                  <a:rPr lang="mk-M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23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26DC3782-553E-231F-B70F-8A02AFCFDF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16752" y="680438"/>
                <a:ext cx="7889768" cy="20393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Why Compute Markers Only Up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26DC3782-553E-231F-B70F-8A02AFCFD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16752" y="680438"/>
                <a:ext cx="7889768" cy="2039341"/>
              </a:xfrm>
              <a:blipFill>
                <a:blip r:embed="rId3"/>
                <a:stretch>
                  <a:fillRect l="-3168" t="-9581"/>
                </a:stretch>
              </a:blipFill>
            </p:spPr>
            <p:txBody>
              <a:bodyPr/>
              <a:lstStyle/>
              <a:p>
                <a:r>
                  <a:rPr lang="mk-M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FE5A1570-51BF-9893-4509-5C84EBE953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7176" y="2527095"/>
                <a:ext cx="8513323" cy="365046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/>
                <a:r>
                  <a:rPr lang="en-US" sz="2000" dirty="0"/>
                  <a:t>A composite number 𝑥 can always be written as a product of two factors: 𝑥=𝑎×𝑏</a:t>
                </a:r>
              </a:p>
              <a:p>
                <a:pPr marL="285750" indent="-285750"/>
                <a:r>
                  <a:rPr lang="en-US" sz="2000" dirty="0"/>
                  <a:t>If both 𝑎 and 𝑏 were greater than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000" dirty="0"/>
                  <a:t> , then their product would exceed 𝑁. Therefore, at least one factor must be ≤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85750" indent="-285750"/>
                <a:r>
                  <a:rPr lang="en-US" sz="2000" dirty="0"/>
                  <a:t>Any composite number ≤ N </a:t>
                </a:r>
                <a:r>
                  <a:rPr lang="en-US" sz="2000" b="1" dirty="0"/>
                  <a:t>must have a prime factor ≤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/>
              </a:p>
              <a:p>
                <a:pPr marL="285750" indent="-285750"/>
                <a:r>
                  <a:rPr lang="en-US" sz="2000" dirty="0"/>
                  <a:t>By marking multiples of primes </a:t>
                </a:r>
                <a:r>
                  <a:rPr lang="en-US" sz="2000" b="1" dirty="0"/>
                  <a:t>only up to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, we ensure all composites are covered efficiently.</a:t>
                </a:r>
              </a:p>
            </p:txBody>
          </p:sp>
        </mc:Choice>
        <mc:Fallback xmlns="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FE5A1570-51BF-9893-4509-5C84EBE9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76" y="2527095"/>
                <a:ext cx="8513323" cy="3650467"/>
              </a:xfrm>
              <a:prstGeom prst="rect">
                <a:avLst/>
              </a:prstGeom>
              <a:blipFill>
                <a:blip r:embed="rId4"/>
                <a:stretch>
                  <a:fillRect l="-645" t="-1171"/>
                </a:stretch>
              </a:blipFill>
            </p:spPr>
            <p:txBody>
              <a:bodyPr/>
              <a:lstStyle/>
              <a:p>
                <a:r>
                  <a:rPr lang="mk-M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112"/>
            <a:ext cx="10668000" cy="1325563"/>
          </a:xfrm>
        </p:spPr>
        <p:txBody>
          <a:bodyPr/>
          <a:lstStyle/>
          <a:p>
            <a:r>
              <a:rPr lang="en-US" dirty="0"/>
              <a:t>Results: </a:t>
            </a:r>
            <a:r>
              <a:rPr lang="en-US" sz="4400" b="1" dirty="0"/>
              <a:t>Sieve of Eratosthenes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3A7E69BA-FC91-08A5-671F-B53E6E989C6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29380" y="2221675"/>
                <a:ext cx="5334000" cy="37375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parallelized version of the Sieve of Eratosthenes exhibits worse execution times for smaller limits. However, it significantly improves as the limits increase.</a:t>
                </a:r>
              </a:p>
              <a:p>
                <a:r>
                  <a:rPr lang="en-US" dirty="0"/>
                  <a:t>More specifically:</a:t>
                </a:r>
              </a:p>
              <a:p>
                <a:pPr lvl="1"/>
                <a:r>
                  <a:rPr lang="en-US" dirty="0"/>
                  <a:t>The parallelized version with </a:t>
                </a:r>
                <a:r>
                  <a:rPr lang="en-US" b="1" dirty="0"/>
                  <a:t>2 threads </a:t>
                </a:r>
                <a:r>
                  <a:rPr lang="en-US" dirty="0"/>
                  <a:t>outperforms the sequential version at the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b="1" dirty="0"/>
                  <a:t> mark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parallelized version with </a:t>
                </a:r>
                <a:r>
                  <a:rPr lang="en-US" b="1" dirty="0"/>
                  <a:t>4 threads </a:t>
                </a:r>
                <a:r>
                  <a:rPr lang="en-US" dirty="0"/>
                  <a:t>surpasses the sequential version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b="1" dirty="0"/>
                  <a:t> mark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3A7E69BA-FC91-08A5-671F-B53E6E989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29380" y="2221675"/>
                <a:ext cx="5334000" cy="3737541"/>
              </a:xfrm>
              <a:blipFill>
                <a:blip r:embed="rId3"/>
                <a:stretch>
                  <a:fillRect l="-686" t="-651"/>
                </a:stretch>
              </a:blipFill>
            </p:spPr>
            <p:txBody>
              <a:bodyPr/>
              <a:lstStyle/>
              <a:p>
                <a:r>
                  <a:rPr lang="mk-M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CA384-F646-2502-0CBA-68BF140D4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380" y="2100772"/>
            <a:ext cx="6393113" cy="414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BD49F-FB03-2E76-0FEE-44AA1C728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50AA-0A1E-1321-8B21-A84B3683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112"/>
            <a:ext cx="10668000" cy="1325563"/>
          </a:xfrm>
        </p:spPr>
        <p:txBody>
          <a:bodyPr/>
          <a:lstStyle/>
          <a:p>
            <a:r>
              <a:rPr lang="en-US" dirty="0"/>
              <a:t>Results: </a:t>
            </a:r>
            <a:r>
              <a:rPr lang="en-US" sz="4400" b="1" dirty="0"/>
              <a:t>Sieve of Eratosthenes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330FD3-4DEB-3247-0AB0-0DA8CC30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E31CB3-0406-FDC7-30D0-E76FF9C67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85" y="3084251"/>
            <a:ext cx="5405441" cy="345466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B148A2-1818-65A8-842D-1B4D9E257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262" y="3034715"/>
            <a:ext cx="5983257" cy="3553732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39FF5086-8EC9-26EC-0F14-8CED73D1C73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176411" y="2221675"/>
                <a:ext cx="3623388" cy="61483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𝐼𝑚𝑝𝑟𝑜𝑣𝑚𝑒𝑛𝑡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𝐹𝑎𝑐𝑡𝑜𝑟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39FF5086-8EC9-26EC-0F14-8CED73D1C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176411" y="2221675"/>
                <a:ext cx="3623388" cy="614831"/>
              </a:xfrm>
              <a:blipFill>
                <a:blip r:embed="rId5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mk-M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AD4CE726-573B-A70D-54B8-795AD57601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5722" y="2221675"/>
                <a:ext cx="1900335" cy="6148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𝑆𝑝𝑒𝑒𝑑𝑢𝑝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ar-AE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AD4CE726-573B-A70D-54B8-795AD5760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722" y="2221675"/>
                <a:ext cx="1900335" cy="614831"/>
              </a:xfrm>
              <a:prstGeom prst="rect">
                <a:avLst/>
              </a:prstGeom>
              <a:blipFill>
                <a:blip r:embed="rId6"/>
                <a:stretch>
                  <a:fillRect l="-2244"/>
                </a:stretch>
              </a:blipFill>
            </p:spPr>
            <p:txBody>
              <a:bodyPr/>
              <a:lstStyle/>
              <a:p>
                <a:r>
                  <a:rPr lang="mk-M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99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48B6C-42BF-4E5E-8643-7A53E78EB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795-72E5-806A-6732-7872169B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112"/>
            <a:ext cx="10668000" cy="1325563"/>
          </a:xfrm>
        </p:spPr>
        <p:txBody>
          <a:bodyPr/>
          <a:lstStyle/>
          <a:p>
            <a:r>
              <a:rPr lang="en-US" dirty="0"/>
              <a:t>Results: </a:t>
            </a:r>
            <a:r>
              <a:rPr lang="en-US" sz="4400" b="1" dirty="0"/>
              <a:t>Sieve of </a:t>
            </a:r>
            <a:r>
              <a:rPr lang="en-US" sz="4400" b="1" dirty="0" err="1"/>
              <a:t>euler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7420D274-B6BF-2A40-CF75-9F6DDCB2170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29380" y="2221675"/>
                <a:ext cx="5334000" cy="37375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Similar to the Sieve of Eratosthenes, the parallelized version performs worse for smaller limits but significantly improves for larger ones.</a:t>
                </a:r>
              </a:p>
              <a:p>
                <a:r>
                  <a:rPr lang="en-US" dirty="0"/>
                  <a:t>Key observations:</a:t>
                </a:r>
              </a:p>
              <a:p>
                <a:pPr lvl="1"/>
                <a:r>
                  <a:rPr lang="en-US" dirty="0"/>
                  <a:t>The parallelized version with </a:t>
                </a:r>
                <a:r>
                  <a:rPr lang="en-US" b="1" dirty="0"/>
                  <a:t>2 threads </a:t>
                </a:r>
                <a:r>
                  <a:rPr lang="en-US" dirty="0"/>
                  <a:t>outperforms the sequential version at the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/>
                  <a:t> mark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parallelized version with </a:t>
                </a:r>
                <a:r>
                  <a:rPr lang="en-US" b="1" dirty="0"/>
                  <a:t>4 threads </a:t>
                </a:r>
                <a:r>
                  <a:rPr lang="en-US" dirty="0"/>
                  <a:t>surpasses the sequential version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b="1" dirty="0"/>
                  <a:t> mark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7420D274-B6BF-2A40-CF75-9F6DDCB217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29380" y="2221675"/>
                <a:ext cx="5334000" cy="3737541"/>
              </a:xfrm>
              <a:blipFill>
                <a:blip r:embed="rId3"/>
                <a:stretch>
                  <a:fillRect l="-686" t="-651" r="-1029"/>
                </a:stretch>
              </a:blipFill>
            </p:spPr>
            <p:txBody>
              <a:bodyPr/>
              <a:lstStyle/>
              <a:p>
                <a:r>
                  <a:rPr lang="mk-M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72C788-0B60-B26F-3632-19EFE543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A4421-0774-DF77-9FBD-82C0FF959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361" y="2107527"/>
            <a:ext cx="6134259" cy="396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0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9F285-DA1B-AF86-D7DA-3DA04625D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9B4D-0D97-8AC9-19E6-5722B446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112"/>
            <a:ext cx="10668000" cy="1325563"/>
          </a:xfrm>
        </p:spPr>
        <p:txBody>
          <a:bodyPr/>
          <a:lstStyle/>
          <a:p>
            <a:r>
              <a:rPr lang="en-US" dirty="0"/>
              <a:t>Results: </a:t>
            </a:r>
            <a:r>
              <a:rPr lang="en-US" sz="4400" b="1" dirty="0"/>
              <a:t>Sieve of Euler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A5FBF2-22B4-F96C-4488-93D0659B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C55E0487-8B48-6F10-48A7-A1D67968EB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176411" y="2221675"/>
                <a:ext cx="3623388" cy="61483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𝐼𝑚𝑝𝑟𝑜𝑣𝑚𝑒𝑛𝑡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𝐹𝑎𝑐𝑡𝑜𝑟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 Placeholder 5">
                <a:extLst>
                  <a:ext uri="{FF2B5EF4-FFF2-40B4-BE49-F238E27FC236}">
                    <a16:creationId xmlns:a16="http://schemas.microsoft.com/office/drawing/2014/main" id="{C55E0487-8B48-6F10-48A7-A1D67968EB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176411" y="2221675"/>
                <a:ext cx="3623388" cy="614831"/>
              </a:xfrm>
              <a:blipFill>
                <a:blip r:embed="rId3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mk-M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1CE0931D-8173-5B60-642C-BEA7613C2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5722" y="2221675"/>
                <a:ext cx="1900335" cy="6148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𝑆𝑝𝑒𝑒𝑑𝑢𝑝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ar-AE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13" name="Text Placeholder 5">
                <a:extLst>
                  <a:ext uri="{FF2B5EF4-FFF2-40B4-BE49-F238E27FC236}">
                    <a16:creationId xmlns:a16="http://schemas.microsoft.com/office/drawing/2014/main" id="{1CE0931D-8173-5B60-642C-BEA7613C2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722" y="2221675"/>
                <a:ext cx="1900335" cy="614831"/>
              </a:xfrm>
              <a:prstGeom prst="rect">
                <a:avLst/>
              </a:prstGeom>
              <a:blipFill>
                <a:blip r:embed="rId4"/>
                <a:stretch>
                  <a:fillRect l="-2244"/>
                </a:stretch>
              </a:blipFill>
            </p:spPr>
            <p:txBody>
              <a:bodyPr/>
              <a:lstStyle/>
              <a:p>
                <a:r>
                  <a:rPr lang="mk-M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5695A1B-D18E-38E7-BFE9-9F8EA2F31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58" y="2977926"/>
            <a:ext cx="5521574" cy="331680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33CC01-E133-20F0-A81F-0CCAE82CD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708" y="2836506"/>
            <a:ext cx="6226361" cy="3874147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6683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{DFB5F989-76EC-461C-A80D-8947250251AE}tf33968143_win32</Template>
  <TotalTime>537</TotalTime>
  <Words>635</Words>
  <Application>Microsoft Office PowerPoint</Application>
  <PresentationFormat>Widescreen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Cambria Math</vt:lpstr>
      <vt:lpstr>CMR12</vt:lpstr>
      <vt:lpstr>CMR9</vt:lpstr>
      <vt:lpstr>Custom</vt:lpstr>
      <vt:lpstr>A Parallel Approach to Prime Number Generation: Comparative Analysis of Sieve-Based Algorithms</vt:lpstr>
      <vt:lpstr>Definitions: What is a Sieving Algorithm?</vt:lpstr>
      <vt:lpstr>Motivation</vt:lpstr>
      <vt:lpstr>Solution Architecture</vt:lpstr>
      <vt:lpstr>Why Compute Markers Only Up to √N</vt:lpstr>
      <vt:lpstr>Results: Sieve of Eratosthenes</vt:lpstr>
      <vt:lpstr>Results: Sieve of Eratosthenes</vt:lpstr>
      <vt:lpstr>Results: Sieve of euler</vt:lpstr>
      <vt:lpstr>Results: Sieve of Euler</vt:lpstr>
      <vt:lpstr>Sieve of Eratosthenes vs Sieve of euler</vt:lpstr>
      <vt:lpstr>Sieve of Eratosthenes vs Sieve of euler</vt:lpstr>
      <vt:lpstr>Conclusion and Future Work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Viktor Kostadinoski</dc:creator>
  <cp:lastModifiedBy>Viktor Kostadinoski</cp:lastModifiedBy>
  <cp:revision>6</cp:revision>
  <dcterms:created xsi:type="dcterms:W3CDTF">2024-09-15T19:16:59Z</dcterms:created>
  <dcterms:modified xsi:type="dcterms:W3CDTF">2025-02-04T17:33:21Z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