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0"/>
  </p:notesMasterIdLst>
  <p:handoutMasterIdLst>
    <p:handoutMasterId r:id="rId31"/>
  </p:handoutMasterIdLst>
  <p:sldIdLst>
    <p:sldId id="329" r:id="rId2"/>
    <p:sldId id="550" r:id="rId3"/>
    <p:sldId id="525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51" r:id="rId17"/>
    <p:sldId id="539" r:id="rId18"/>
    <p:sldId id="540" r:id="rId19"/>
    <p:sldId id="541" r:id="rId20"/>
    <p:sldId id="542" r:id="rId21"/>
    <p:sldId id="543" r:id="rId22"/>
    <p:sldId id="544" r:id="rId23"/>
    <p:sldId id="552" r:id="rId24"/>
    <p:sldId id="545" r:id="rId25"/>
    <p:sldId id="546" r:id="rId26"/>
    <p:sldId id="547" r:id="rId27"/>
    <p:sldId id="548" r:id="rId28"/>
    <p:sldId id="549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0E6672-EC4D-4177-99E5-1C1D22266672}">
          <p14:sldIdLst>
            <p14:sldId id="329"/>
            <p14:sldId id="550"/>
            <p14:sldId id="525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51"/>
            <p14:sldId id="539"/>
            <p14:sldId id="540"/>
            <p14:sldId id="541"/>
            <p14:sldId id="542"/>
            <p14:sldId id="543"/>
            <p14:sldId id="544"/>
            <p14:sldId id="552"/>
            <p14:sldId id="545"/>
            <p14:sldId id="546"/>
            <p14:sldId id="547"/>
            <p14:sldId id="548"/>
            <p14:sldId id="549"/>
          </p14:sldIdLst>
        </p14:section>
        <p14:section name="제목 없는 구역" id="{AF099608-933E-40F4-9C9B-B6DB293916F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81" d="100"/>
          <a:sy n="81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8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6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3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7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0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15BA7947-A178-4C83-A149-D373D4F1A4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92B203A-7925-427C-884A-4D627577EE89}"/>
              </a:ext>
            </a:extLst>
          </p:cNvPr>
          <p:cNvSpPr/>
          <p:nvPr userDrawn="1"/>
        </p:nvSpPr>
        <p:spPr>
          <a:xfrm>
            <a:off x="0" y="44473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4" r:id="rId2"/>
    <p:sldLayoutId id="2147483719" r:id="rId3"/>
    <p:sldLayoutId id="2147483722" r:id="rId4"/>
    <p:sldLayoutId id="2147483723" r:id="rId5"/>
    <p:sldLayoutId id="214748372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33676C05-6C27-4DFD-AC76-22E15BA8BE09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311114"/>
            <a:ext cx="685800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3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10</a:t>
            </a:r>
            <a:r>
              <a:rPr lang="ko-KR" altLang="en-US" sz="3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3000" dirty="0" smtClean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0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텍스트 </a:t>
            </a:r>
            <a:r>
              <a:rPr lang="ko-KR" altLang="en-US" sz="3000" dirty="0" err="1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마이닝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3.3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워드클라우드</a:t>
            </a:r>
            <a:r>
              <a:rPr lang="ko-KR" altLang="en-US" sz="1800" b="1" dirty="0"/>
              <a:t> 작성하기</a:t>
            </a:r>
            <a:endParaRPr lang="en-US" altLang="ko-KR" sz="1800" b="1" dirty="0"/>
          </a:p>
          <a:p>
            <a:pPr marL="457200" lvl="1" indent="0">
              <a:buNone/>
            </a:pP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D424A-9DE9-4C5A-AFF7-BE0CC0F54663}"/>
              </a:ext>
            </a:extLst>
          </p:cNvPr>
          <p:cNvSpPr/>
          <p:nvPr/>
        </p:nvSpPr>
        <p:spPr>
          <a:xfrm>
            <a:off x="841644" y="112034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AD05EF-62C4-49AE-A5F9-A0595D6127BB}"/>
              </a:ext>
            </a:extLst>
          </p:cNvPr>
          <p:cNvSpPr/>
          <p:nvPr/>
        </p:nvSpPr>
        <p:spPr>
          <a:xfrm>
            <a:off x="841644" y="1475607"/>
            <a:ext cx="7443269" cy="177121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D16DE5-266A-4C53-A71B-C04778F84F04}"/>
              </a:ext>
            </a:extLst>
          </p:cNvPr>
          <p:cNvSpPr txBox="1"/>
          <p:nvPr/>
        </p:nvSpPr>
        <p:spPr>
          <a:xfrm>
            <a:off x="813093" y="117101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E27824-9229-423B-8D3B-1361D04BD71C}"/>
              </a:ext>
            </a:extLst>
          </p:cNvPr>
          <p:cNvSpPr txBox="1"/>
          <p:nvPr/>
        </p:nvSpPr>
        <p:spPr>
          <a:xfrm>
            <a:off x="898440" y="1513372"/>
            <a:ext cx="7273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wordcloud</a:t>
            </a:r>
            <a:r>
              <a:rPr lang="en-US" altLang="ko-KR" sz="1400" b="1" dirty="0"/>
              <a:t>(names(wordcount), 	</a:t>
            </a: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단어들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freq</a:t>
            </a:r>
            <a:r>
              <a:rPr lang="en-US" altLang="ko-KR" sz="1400" b="1" dirty="0"/>
              <a:t>=wordcount,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단어들의 빈도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scale=c(6,0.7),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단어의 폰트 크기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min.freq</a:t>
            </a:r>
            <a:r>
              <a:rPr lang="en-US" altLang="ko-KR" sz="1400" b="1" dirty="0"/>
              <a:t>=3,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단어의 최소 빈도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random.order</a:t>
            </a:r>
            <a:r>
              <a:rPr lang="en-US" altLang="ko-KR" sz="1400" b="1" dirty="0"/>
              <a:t>=F,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단어의 출력 위치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rot.per</a:t>
            </a:r>
            <a:r>
              <a:rPr lang="en-US" altLang="ko-KR" sz="1400" b="1" dirty="0"/>
              <a:t>=.1, 		</a:t>
            </a:r>
            <a:r>
              <a:rPr lang="en-US" altLang="ko-KR" sz="1400" b="1" dirty="0">
                <a:solidFill>
                  <a:srgbClr val="4F784C"/>
                </a:solidFill>
              </a:rPr>
              <a:t># 90</a:t>
            </a:r>
            <a:r>
              <a:rPr lang="ko-KR" altLang="en-US" sz="1400" b="1" dirty="0">
                <a:solidFill>
                  <a:srgbClr val="4F784C"/>
                </a:solidFill>
              </a:rPr>
              <a:t>도 회전 단어 비율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colors=pal2)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단어의 색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2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207919-9E6D-4533-8CCB-5EF21AC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9" y="920917"/>
            <a:ext cx="7377942" cy="330166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8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2B8B9F2-861C-46DE-A248-5FBE8243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0" y="851343"/>
            <a:ext cx="7393789" cy="1674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0C44A7-EE2A-4696-B461-51EACC07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60" y="2504243"/>
            <a:ext cx="7380000" cy="237699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09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3.4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워드클라우드</a:t>
            </a:r>
            <a:r>
              <a:rPr lang="ko-KR" altLang="en-US" sz="1800" b="1" dirty="0"/>
              <a:t> 수정하기</a:t>
            </a:r>
            <a:endParaRPr lang="en-US" altLang="ko-KR" sz="1800" b="1" dirty="0"/>
          </a:p>
          <a:p>
            <a:pPr marL="457200" lvl="1" indent="0">
              <a:buNone/>
            </a:pP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D424A-9DE9-4C5A-AFF7-BE0CC0F54663}"/>
              </a:ext>
            </a:extLst>
          </p:cNvPr>
          <p:cNvSpPr/>
          <p:nvPr/>
        </p:nvSpPr>
        <p:spPr>
          <a:xfrm>
            <a:off x="841644" y="885006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AD05EF-62C4-49AE-A5F9-A0595D6127BB}"/>
              </a:ext>
            </a:extLst>
          </p:cNvPr>
          <p:cNvSpPr/>
          <p:nvPr/>
        </p:nvSpPr>
        <p:spPr>
          <a:xfrm>
            <a:off x="841644" y="1240272"/>
            <a:ext cx="7443269" cy="388166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D16DE5-266A-4C53-A71B-C04778F84F04}"/>
              </a:ext>
            </a:extLst>
          </p:cNvPr>
          <p:cNvSpPr txBox="1"/>
          <p:nvPr/>
        </p:nvSpPr>
        <p:spPr>
          <a:xfrm>
            <a:off x="813093" y="93568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E27824-9229-423B-8D3B-1361D04BD71C}"/>
              </a:ext>
            </a:extLst>
          </p:cNvPr>
          <p:cNvSpPr txBox="1"/>
          <p:nvPr/>
        </p:nvSpPr>
        <p:spPr>
          <a:xfrm>
            <a:off x="898440" y="1278039"/>
            <a:ext cx="7273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빈도수 높은데 </a:t>
            </a:r>
            <a:r>
              <a:rPr lang="ko-KR" altLang="en-US" sz="1400" b="1" dirty="0" err="1">
                <a:solidFill>
                  <a:srgbClr val="4F784C"/>
                </a:solidFill>
              </a:rPr>
              <a:t>워드클라우드에</a:t>
            </a:r>
            <a:r>
              <a:rPr lang="ko-KR" altLang="en-US" sz="1400" b="1" dirty="0">
                <a:solidFill>
                  <a:srgbClr val="4F784C"/>
                </a:solidFill>
              </a:rPr>
              <a:t> 없으면 사용자 사전에 추가</a:t>
            </a:r>
          </a:p>
          <a:p>
            <a:r>
              <a:rPr lang="en-US" altLang="ko-KR" sz="1400" b="1" dirty="0" err="1"/>
              <a:t>buildDictionary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ext_dic</a:t>
            </a:r>
            <a:r>
              <a:rPr lang="en-US" altLang="ko-KR" sz="1400" b="1" dirty="0"/>
              <a:t> = "</a:t>
            </a:r>
            <a:r>
              <a:rPr lang="en-US" altLang="ko-KR" sz="1400" b="1" dirty="0" err="1"/>
              <a:t>woorimalsam</a:t>
            </a:r>
            <a:r>
              <a:rPr lang="en-US" altLang="ko-KR" sz="1400" b="1" dirty="0"/>
              <a:t>",</a:t>
            </a:r>
          </a:p>
          <a:p>
            <a:r>
              <a:rPr lang="en-US" altLang="ko-KR" sz="1400" b="1" dirty="0"/>
              <a:t> 	</a:t>
            </a:r>
            <a:r>
              <a:rPr lang="en-US" altLang="ko-KR" sz="1400" b="1" dirty="0" err="1"/>
              <a:t>user_dic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data.frame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정치</a:t>
            </a:r>
            <a:r>
              <a:rPr lang="en-US" altLang="ko-KR" sz="1400" b="1" dirty="0"/>
              <a:t>", "</a:t>
            </a:r>
            <a:r>
              <a:rPr lang="en-US" altLang="ko-KR" sz="1400" b="1" dirty="0" err="1"/>
              <a:t>ncn</a:t>
            </a:r>
            <a:r>
              <a:rPr lang="en-US" altLang="ko-KR" sz="1400" b="1" dirty="0"/>
              <a:t>"),</a:t>
            </a:r>
          </a:p>
          <a:p>
            <a:r>
              <a:rPr lang="en-US" altLang="ko-KR" sz="1400" b="1" dirty="0"/>
              <a:t> 	</a:t>
            </a:r>
            <a:r>
              <a:rPr lang="en-US" altLang="ko-KR" sz="1400" b="1" dirty="0" err="1"/>
              <a:t>replace_usr_dic</a:t>
            </a:r>
            <a:r>
              <a:rPr lang="en-US" altLang="ko-KR" sz="1400" b="1" dirty="0"/>
              <a:t> = T)</a:t>
            </a:r>
          </a:p>
          <a:p>
            <a:r>
              <a:rPr lang="en-US" altLang="ko-KR" sz="1400" b="1" dirty="0"/>
              <a:t>noun &lt;- </a:t>
            </a:r>
            <a:r>
              <a:rPr lang="en-US" altLang="ko-KR" sz="1400" b="1" dirty="0" err="1"/>
              <a:t>sapply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text,extractNoun</a:t>
            </a:r>
            <a:r>
              <a:rPr lang="en-US" altLang="ko-KR" sz="1400" b="1" dirty="0"/>
              <a:t>, USE.NAMES=F)</a:t>
            </a:r>
          </a:p>
          <a:p>
            <a:r>
              <a:rPr lang="en-US" altLang="ko-KR" sz="1400" b="1" dirty="0"/>
              <a:t>noun2 &lt;- </a:t>
            </a:r>
            <a:r>
              <a:rPr lang="en-US" altLang="ko-KR" sz="1400" b="1" dirty="0" err="1"/>
              <a:t>unlist</a:t>
            </a:r>
            <a:r>
              <a:rPr lang="en-US" altLang="ko-KR" sz="1400" b="1" dirty="0"/>
              <a:t>(noun)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추출된 명사 통합</a:t>
            </a:r>
          </a:p>
          <a:p>
            <a:r>
              <a:rPr lang="en-US" altLang="ko-KR" sz="1400" b="1" dirty="0"/>
              <a:t># </a:t>
            </a:r>
            <a:r>
              <a:rPr lang="ko-KR" altLang="en-US" sz="1400" b="1" dirty="0"/>
              <a:t>무의미한 단어 제거</a:t>
            </a:r>
          </a:p>
          <a:p>
            <a:r>
              <a:rPr lang="en-US" altLang="ko-KR" sz="1400" b="1" dirty="0"/>
              <a:t>noun2 &lt;- noun2[</a:t>
            </a:r>
            <a:r>
              <a:rPr lang="en-US" altLang="ko-KR" sz="1400" b="1" dirty="0" err="1"/>
              <a:t>nchar</a:t>
            </a:r>
            <a:r>
              <a:rPr lang="en-US" altLang="ko-KR" sz="1400" b="1" dirty="0"/>
              <a:t>(noun2)&gt;1] 	</a:t>
            </a:r>
            <a:r>
              <a:rPr lang="en-US" altLang="ko-KR" sz="1400" b="1" dirty="0">
                <a:solidFill>
                  <a:srgbClr val="4F784C"/>
                </a:solidFill>
              </a:rPr>
              <a:t># 1</a:t>
            </a:r>
            <a:r>
              <a:rPr lang="ko-KR" altLang="en-US" sz="1400" b="1" dirty="0">
                <a:solidFill>
                  <a:srgbClr val="4F784C"/>
                </a:solidFill>
              </a:rPr>
              <a:t>글자 단어 제거</a:t>
            </a:r>
          </a:p>
          <a:p>
            <a:r>
              <a:rPr lang="en-US" altLang="ko-KR" sz="1400" b="1" dirty="0"/>
              <a:t>noun2 &lt;- </a:t>
            </a:r>
            <a:r>
              <a:rPr lang="en-US" altLang="ko-KR" sz="1400" b="1" dirty="0" err="1"/>
              <a:t>gsub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하지</a:t>
            </a:r>
            <a:r>
              <a:rPr lang="en-US" altLang="ko-KR" sz="1400" b="1" dirty="0"/>
              <a:t>","", noun2) 	</a:t>
            </a:r>
            <a:r>
              <a:rPr lang="en-US" altLang="ko-KR" sz="1400" b="1" dirty="0">
                <a:solidFill>
                  <a:srgbClr val="4F784C"/>
                </a:solidFill>
              </a:rPr>
              <a:t># ‘</a:t>
            </a:r>
            <a:r>
              <a:rPr lang="ko-KR" altLang="en-US" sz="1400" b="1" dirty="0">
                <a:solidFill>
                  <a:srgbClr val="4F784C"/>
                </a:solidFill>
              </a:rPr>
              <a:t>하지’ 제거</a:t>
            </a:r>
          </a:p>
          <a:p>
            <a:r>
              <a:rPr lang="en-US" altLang="ko-KR" sz="1400" b="1" dirty="0"/>
              <a:t>noun2 &lt;- </a:t>
            </a:r>
            <a:r>
              <a:rPr lang="en-US" altLang="ko-KR" sz="1400" b="1" dirty="0" err="1"/>
              <a:t>gsub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때문</a:t>
            </a:r>
            <a:r>
              <a:rPr lang="en-US" altLang="ko-KR" sz="1400" b="1" dirty="0"/>
              <a:t>","", noun2) 	</a:t>
            </a:r>
            <a:r>
              <a:rPr lang="en-US" altLang="ko-KR" sz="1400" b="1" dirty="0">
                <a:solidFill>
                  <a:srgbClr val="4F784C"/>
                </a:solidFill>
              </a:rPr>
              <a:t># ‘</a:t>
            </a:r>
            <a:r>
              <a:rPr lang="ko-KR" altLang="en-US" sz="1400" b="1" dirty="0">
                <a:solidFill>
                  <a:srgbClr val="4F784C"/>
                </a:solidFill>
              </a:rPr>
              <a:t>때문’ 제거</a:t>
            </a:r>
          </a:p>
          <a:p>
            <a:r>
              <a:rPr lang="en-US" altLang="ko-KR" sz="1400" b="1" dirty="0"/>
              <a:t>wordcount &lt;- table(noun2)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 빈도수 계산</a:t>
            </a:r>
          </a:p>
          <a:p>
            <a:r>
              <a:rPr lang="en-US" altLang="ko-KR" sz="1400" b="1" dirty="0" err="1"/>
              <a:t>wordcloud</a:t>
            </a:r>
            <a:r>
              <a:rPr lang="en-US" altLang="ko-KR" sz="1400" b="1" dirty="0"/>
              <a:t>(names(wordcount),</a:t>
            </a:r>
          </a:p>
          <a:p>
            <a:r>
              <a:rPr lang="en-US" altLang="ko-KR" sz="1400" b="1" dirty="0"/>
              <a:t> 	</a:t>
            </a:r>
            <a:r>
              <a:rPr lang="en-US" altLang="ko-KR" sz="1400" b="1" dirty="0" err="1"/>
              <a:t>freq</a:t>
            </a:r>
            <a:r>
              <a:rPr lang="en-US" altLang="ko-KR" sz="1400" b="1" dirty="0"/>
              <a:t>=wordcount,</a:t>
            </a:r>
          </a:p>
          <a:p>
            <a:r>
              <a:rPr lang="en-US" altLang="ko-KR" sz="1400" b="1" dirty="0">
                <a:solidFill>
                  <a:srgbClr val="4F784C"/>
                </a:solidFill>
              </a:rPr>
              <a:t>	</a:t>
            </a:r>
            <a:r>
              <a:rPr lang="en-US" altLang="ko-KR" sz="1400" b="1" dirty="0"/>
              <a:t>scale=c(6,0.7),</a:t>
            </a:r>
          </a:p>
          <a:p>
            <a:r>
              <a:rPr lang="en-US" altLang="ko-KR" sz="1400" b="1" dirty="0"/>
              <a:t> 	</a:t>
            </a:r>
            <a:r>
              <a:rPr lang="en-US" altLang="ko-KR" sz="1400" b="1" dirty="0" err="1"/>
              <a:t>min.freq</a:t>
            </a:r>
            <a:r>
              <a:rPr lang="en-US" altLang="ko-KR" sz="1400" b="1" dirty="0"/>
              <a:t>=3,</a:t>
            </a:r>
          </a:p>
          <a:p>
            <a:r>
              <a:rPr lang="en-US" altLang="ko-KR" sz="1400" b="1" dirty="0"/>
              <a:t> 	</a:t>
            </a:r>
            <a:r>
              <a:rPr lang="en-US" altLang="ko-KR" sz="1400" b="1" dirty="0" err="1"/>
              <a:t>random.order</a:t>
            </a:r>
            <a:r>
              <a:rPr lang="en-US" altLang="ko-KR" sz="1400" b="1" dirty="0"/>
              <a:t>=F,</a:t>
            </a:r>
          </a:p>
          <a:p>
            <a:r>
              <a:rPr lang="en-US" altLang="ko-KR" sz="1400" b="1" dirty="0"/>
              <a:t> 	</a:t>
            </a:r>
            <a:r>
              <a:rPr lang="en-US" altLang="ko-KR" sz="1400" b="1" dirty="0" err="1"/>
              <a:t>rot.per</a:t>
            </a:r>
            <a:r>
              <a:rPr lang="en-US" altLang="ko-KR" sz="1400" b="1" dirty="0"/>
              <a:t>=.1,</a:t>
            </a:r>
          </a:p>
          <a:p>
            <a:r>
              <a:rPr lang="en-US" altLang="ko-KR" sz="1400" b="1" dirty="0"/>
              <a:t> 	colors=pal2)</a:t>
            </a:r>
            <a:endParaRPr lang="ko-KR" altLang="en-US" sz="14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90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B26A20-60F8-4BC4-80CE-F02616C2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9" y="782801"/>
            <a:ext cx="7377942" cy="1106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D15879-EC38-45A2-80C8-73CEB88B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9" y="1852484"/>
            <a:ext cx="7370704" cy="871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FC5909-E0D3-46B0-BAB1-F536C60A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68" y="2724124"/>
            <a:ext cx="7377943" cy="176070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55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B9CE30-73CC-42F0-AB14-D1297DFA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985324"/>
            <a:ext cx="7370704" cy="337791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03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851B39C6-A5D2-41C9-829F-2A553099C6EF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smtClean="0"/>
              <a:t>인터넷 </a:t>
            </a:r>
            <a:r>
              <a:rPr lang="ko-KR" altLang="en-US" b="1" dirty="0" err="1" smtClean="0"/>
              <a:t>검색어</a:t>
            </a:r>
            <a:r>
              <a:rPr lang="ko-KR" altLang="en-US" b="1" dirty="0" smtClean="0"/>
              <a:t> 분석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3988B1E8-6DD2-49B3-BE27-BFC4C5206B18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</a:t>
            </a:r>
            <a:r>
              <a:rPr lang="en-US" altLang="ko-KR" b="1" u="sng" dirty="0" smtClean="0"/>
              <a:t>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927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209047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 smtClean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인터넷 </a:t>
            </a:r>
            <a:r>
              <a:rPr lang="ko-KR" altLang="en-US" sz="1400" b="1" dirty="0" err="1" smtClean="0"/>
              <a:t>검색어를</a:t>
            </a:r>
            <a:r>
              <a:rPr lang="ko-KR" altLang="en-US" sz="1400" b="1" dirty="0" smtClean="0"/>
              <a:t> 중심으로 사용자들의 관심사를 분석할 수 있도록 지원해주는 많은 사이트들이 있음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err="1" smtClean="0"/>
              <a:t>네이버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데이터랩과</a:t>
            </a:r>
            <a:r>
              <a:rPr lang="ko-KR" altLang="en-US" sz="1400" b="1" dirty="0"/>
              <a:t> 구글 트렌드가 대표적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네이버 </a:t>
            </a:r>
            <a:r>
              <a:rPr lang="ko-KR" altLang="en-US" sz="1400" b="1" dirty="0" err="1"/>
              <a:t>데이터랩에서는</a:t>
            </a:r>
            <a:r>
              <a:rPr lang="ko-KR" altLang="en-US" sz="1400" b="1" dirty="0"/>
              <a:t> 주로 국내의 관심사를 알아볼 수 있고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구글 트렌드에서는 전 세계적인 관심사를 확인</a:t>
            </a: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521BE6-1899-45C9-B3FD-61B03174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2346725"/>
            <a:ext cx="5085566" cy="2307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FEF423-9AE3-4986-9D92-644C4B54EA0C}"/>
              </a:ext>
            </a:extLst>
          </p:cNvPr>
          <p:cNvSpPr txBox="1"/>
          <p:nvPr/>
        </p:nvSpPr>
        <p:spPr>
          <a:xfrm>
            <a:off x="2389257" y="4634523"/>
            <a:ext cx="4635515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-6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네이버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데이터랩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초기화면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(http://datalab.naver.com/)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2. </a:t>
            </a:r>
            <a:r>
              <a:rPr lang="ko-KR" altLang="en-US" sz="2100" b="1" dirty="0" smtClean="0">
                <a:latin typeface="+mj-ea"/>
              </a:rPr>
              <a:t>인터넷 </a:t>
            </a:r>
            <a:r>
              <a:rPr lang="ko-KR" altLang="en-US" sz="2100" b="1" dirty="0" err="1" smtClean="0">
                <a:latin typeface="+mj-ea"/>
              </a:rPr>
              <a:t>검색어</a:t>
            </a:r>
            <a:r>
              <a:rPr lang="ko-KR" altLang="en-US" sz="2100" b="1" dirty="0" smtClean="0">
                <a:latin typeface="+mj-ea"/>
              </a:rPr>
              <a:t> 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77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분야별 인기 검색어 확인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500" b="1" dirty="0"/>
              <a:t>   </a:t>
            </a:r>
            <a:endParaRPr lang="en-US" altLang="ko-KR" sz="1500" dirty="0"/>
          </a:p>
          <a:p>
            <a:pPr marL="857250" lvl="2" indent="0">
              <a:buNone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857250" lvl="2" indent="0">
              <a:buNone/>
            </a:pP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916CCB-7A12-4338-9225-CF002D1B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6" y="1086731"/>
            <a:ext cx="5953125" cy="2328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C1989F-84E5-41A1-B8C3-31B96A39BB2E}"/>
              </a:ext>
            </a:extLst>
          </p:cNvPr>
          <p:cNvSpPr txBox="1"/>
          <p:nvPr/>
        </p:nvSpPr>
        <p:spPr>
          <a:xfrm>
            <a:off x="2254240" y="3404393"/>
            <a:ext cx="4635515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-7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디지털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가전 분야의 인기 검색어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2. </a:t>
            </a:r>
            <a:r>
              <a:rPr lang="ko-KR" altLang="en-US" sz="2100" b="1" dirty="0" smtClean="0">
                <a:latin typeface="+mj-ea"/>
              </a:rPr>
              <a:t>인터넷 </a:t>
            </a:r>
            <a:r>
              <a:rPr lang="ko-KR" altLang="en-US" sz="2100" b="1" dirty="0" err="1" smtClean="0">
                <a:latin typeface="+mj-ea"/>
              </a:rPr>
              <a:t>검색어</a:t>
            </a:r>
            <a:r>
              <a:rPr lang="ko-KR" altLang="en-US" sz="2100" b="1" dirty="0" smtClean="0">
                <a:latin typeface="+mj-ea"/>
              </a:rPr>
              <a:t> 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24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관심 키워드로 트렌드 분석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500" b="1" dirty="0"/>
              <a:t>   </a:t>
            </a:r>
            <a:endParaRPr lang="en-US" altLang="ko-KR" sz="1500" dirty="0"/>
          </a:p>
          <a:p>
            <a:pPr marL="857250" lvl="2" indent="0">
              <a:buNone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857250" lvl="2" indent="0">
              <a:buNone/>
            </a:pP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C1989F-84E5-41A1-B8C3-31B96A39BB2E}"/>
              </a:ext>
            </a:extLst>
          </p:cNvPr>
          <p:cNvSpPr txBox="1"/>
          <p:nvPr/>
        </p:nvSpPr>
        <p:spPr>
          <a:xfrm>
            <a:off x="2254242" y="4131379"/>
            <a:ext cx="4635515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-8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키워드를 통한 검색어 트렌드 조회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8A665B9-4C8A-4331-983E-FBB28847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8" y="995273"/>
            <a:ext cx="5153025" cy="313610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2. </a:t>
            </a:r>
            <a:r>
              <a:rPr lang="ko-KR" altLang="en-US" sz="2100" b="1" dirty="0" smtClean="0">
                <a:latin typeface="+mj-ea"/>
              </a:rPr>
              <a:t>인터넷 </a:t>
            </a:r>
            <a:r>
              <a:rPr lang="ko-KR" altLang="en-US" sz="2100" b="1" dirty="0" err="1" smtClean="0">
                <a:latin typeface="+mj-ea"/>
              </a:rPr>
              <a:t>검색어</a:t>
            </a:r>
            <a:r>
              <a:rPr lang="ko-KR" altLang="en-US" sz="2100" b="1" dirty="0" smtClean="0">
                <a:latin typeface="+mj-ea"/>
              </a:rPr>
              <a:t> 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67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851B39C6-A5D2-41C9-829F-2A553099C6EF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 smtClean="0"/>
              <a:t>워드클라우드의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3988B1E8-6DD2-49B3-BE27-BFC4C5206B18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012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C1989F-84E5-41A1-B8C3-31B96A39BB2E}"/>
              </a:ext>
            </a:extLst>
          </p:cNvPr>
          <p:cNvSpPr txBox="1"/>
          <p:nvPr/>
        </p:nvSpPr>
        <p:spPr>
          <a:xfrm>
            <a:off x="2254242" y="2826426"/>
            <a:ext cx="4635515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-9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국내여행’과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‘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해외여행’에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대한 검색어 트렌드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67521C-578A-4255-B5B2-FDAFB0BD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38" y="715294"/>
            <a:ext cx="3598521" cy="198561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4353DBC-227D-49A4-B414-32C634A7C408}"/>
              </a:ext>
            </a:extLst>
          </p:cNvPr>
          <p:cNvSpPr txBox="1">
            <a:spLocks/>
          </p:cNvSpPr>
          <p:nvPr/>
        </p:nvSpPr>
        <p:spPr>
          <a:xfrm>
            <a:off x="341530" y="3246855"/>
            <a:ext cx="8235916" cy="1822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전반적으로 해외여행 보다는 국내여행에 대핸 검색 비중이 높음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특히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여름휴가가 다가오는 </a:t>
            </a:r>
            <a:r>
              <a:rPr lang="en-US" altLang="ko-KR" sz="1600" b="1" dirty="0"/>
              <a:t>7</a:t>
            </a:r>
            <a:r>
              <a:rPr lang="ko-KR" altLang="en-US" sz="1600" b="1" dirty="0"/>
              <a:t>월 초에 검색 횟수가 급증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월 </a:t>
            </a:r>
            <a:r>
              <a:rPr lang="en-US" altLang="ko-KR" sz="1600" b="1" dirty="0"/>
              <a:t>25</a:t>
            </a:r>
            <a:r>
              <a:rPr lang="ko-KR" altLang="en-US" sz="1600" b="1" dirty="0"/>
              <a:t>일 지점에서 국내여행에 대한 검색 빈도가 매우 높은데 이는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월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일이 금요일이기 때문에 연휴가 가능하여 나타난 현상이라고 판단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봄을 지나 여행하기 좋은 계절이 다가오는 </a:t>
            </a:r>
            <a:r>
              <a:rPr lang="en-US" altLang="ko-KR" sz="1600" b="1" dirty="0"/>
              <a:t>4, 5</a:t>
            </a:r>
            <a:r>
              <a:rPr lang="ko-KR" altLang="en-US" sz="1600" b="1" dirty="0"/>
              <a:t>월에도 국내여행에 대한 검색 빈도가 </a:t>
            </a:r>
            <a:r>
              <a:rPr lang="ko-KR" altLang="en-US" sz="1600" b="1" dirty="0" smtClean="0"/>
              <a:t>높아짐</a:t>
            </a:r>
            <a:endParaRPr lang="ko-KR" altLang="en-US" sz="1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2. </a:t>
            </a:r>
            <a:r>
              <a:rPr lang="ko-KR" altLang="en-US" sz="2100" b="1" dirty="0" smtClean="0">
                <a:latin typeface="+mj-ea"/>
              </a:rPr>
              <a:t>인터넷 </a:t>
            </a:r>
            <a:r>
              <a:rPr lang="ko-KR" altLang="en-US" sz="2100" b="1" dirty="0" err="1" smtClean="0">
                <a:latin typeface="+mj-ea"/>
              </a:rPr>
              <a:t>검색어</a:t>
            </a:r>
            <a:r>
              <a:rPr lang="ko-KR" altLang="en-US" sz="2100" b="1" dirty="0" smtClean="0">
                <a:latin typeface="+mj-ea"/>
              </a:rPr>
              <a:t> 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660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/>
              <a:t>3. </a:t>
            </a:r>
            <a:r>
              <a:rPr lang="ko-KR" altLang="en-US" sz="1500" b="1" dirty="0"/>
              <a:t>지역별 관심업종과 카드지출 추이 분석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500" b="1" dirty="0"/>
              <a:t>   </a:t>
            </a:r>
            <a:endParaRPr lang="en-US" altLang="ko-KR" sz="1500" dirty="0"/>
          </a:p>
          <a:p>
            <a:pPr marL="857250" lvl="2" indent="0">
              <a:buNone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857250" lvl="2" indent="0">
              <a:buNone/>
            </a:pP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C1989F-84E5-41A1-B8C3-31B96A39BB2E}"/>
              </a:ext>
            </a:extLst>
          </p:cNvPr>
          <p:cNvSpPr txBox="1"/>
          <p:nvPr/>
        </p:nvSpPr>
        <p:spPr>
          <a:xfrm>
            <a:off x="2254242" y="4263232"/>
            <a:ext cx="4635515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-10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서울시 강남구의 음식점 업종에 대한 검색어 트렌드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A84F7E-867D-4575-969E-E42FFA71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3" y="1034257"/>
            <a:ext cx="5314950" cy="32289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2. </a:t>
            </a:r>
            <a:r>
              <a:rPr lang="ko-KR" altLang="en-US" sz="2100" b="1" dirty="0" smtClean="0">
                <a:latin typeface="+mj-ea"/>
              </a:rPr>
              <a:t>인터넷 </a:t>
            </a:r>
            <a:r>
              <a:rPr lang="ko-KR" altLang="en-US" sz="2100" b="1" dirty="0" err="1" smtClean="0">
                <a:latin typeface="+mj-ea"/>
              </a:rPr>
              <a:t>검색어</a:t>
            </a:r>
            <a:r>
              <a:rPr lang="ko-KR" altLang="en-US" sz="2100" b="1" dirty="0" smtClean="0">
                <a:latin typeface="+mj-ea"/>
              </a:rPr>
              <a:t> 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470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C1989F-84E5-41A1-B8C3-31B96A39BB2E}"/>
              </a:ext>
            </a:extLst>
          </p:cNvPr>
          <p:cNvSpPr txBox="1"/>
          <p:nvPr/>
        </p:nvSpPr>
        <p:spPr>
          <a:xfrm>
            <a:off x="2254242" y="4131379"/>
            <a:ext cx="4635515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-11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서울시 강남구의 음식점에 대한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대의 카드지출 추이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061CEE8-6EEF-406C-AFC2-DDF2E16E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1053703"/>
            <a:ext cx="6848475" cy="303609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2. </a:t>
            </a:r>
            <a:r>
              <a:rPr lang="ko-KR" altLang="en-US" sz="2100" b="1" dirty="0" smtClean="0">
                <a:latin typeface="+mj-ea"/>
              </a:rPr>
              <a:t>인터넷 </a:t>
            </a:r>
            <a:r>
              <a:rPr lang="ko-KR" altLang="en-US" sz="2100" b="1" dirty="0" err="1" smtClean="0">
                <a:latin typeface="+mj-ea"/>
              </a:rPr>
              <a:t>검색어</a:t>
            </a:r>
            <a:r>
              <a:rPr lang="ko-KR" altLang="en-US" sz="2100" b="1" dirty="0" smtClean="0">
                <a:latin typeface="+mj-ea"/>
              </a:rPr>
              <a:t> 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430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851B39C6-A5D2-41C9-829F-2A553099C6EF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smtClean="0"/>
              <a:t>공공 </a:t>
            </a:r>
            <a:r>
              <a:rPr lang="ko-KR" altLang="en-US" b="1" dirty="0" err="1" smtClean="0"/>
              <a:t>빅데이터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3988B1E8-6DD2-49B3-BE27-BFC4C5206B18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</a:t>
            </a:r>
            <a:r>
              <a:rPr lang="en-US" altLang="ko-KR" b="1" u="sng" dirty="0" smtClean="0"/>
              <a:t>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008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56"/>
            <a:ext cx="8550950" cy="13163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1. </a:t>
            </a:r>
            <a:r>
              <a:rPr lang="ko-KR" altLang="en-US" sz="1400" b="1" dirty="0" err="1"/>
              <a:t>공공데이터포털</a:t>
            </a:r>
            <a:r>
              <a:rPr lang="ko-KR" altLang="en-US" sz="1400" b="1" dirty="0"/>
              <a:t>   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가장 풍부한 공공데이터를 제공하는 사이트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엑셀 형식의 파일을 직접 다운로드하는 방식과 컴퓨터 프로그램 안에서 </a:t>
            </a:r>
            <a:r>
              <a:rPr lang="en-US" altLang="ko-KR" sz="1400" b="1" dirty="0"/>
              <a:t>API</a:t>
            </a:r>
            <a:r>
              <a:rPr lang="ko-KR" altLang="en-US" sz="1400" b="1" dirty="0"/>
              <a:t>를 이용하여 가져오는 방식으로 데이터 제공</a:t>
            </a: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EE31EDE-C284-44E5-B283-ED28C6AC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1978775"/>
            <a:ext cx="6638925" cy="2107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AF59CE-4E5D-4861-984A-DC39A331D8F5}"/>
              </a:ext>
            </a:extLst>
          </p:cNvPr>
          <p:cNvSpPr txBox="1"/>
          <p:nvPr/>
        </p:nvSpPr>
        <p:spPr>
          <a:xfrm>
            <a:off x="2752734" y="4047939"/>
            <a:ext cx="3638530" cy="3465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-12 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공공데이터포털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(https://www.data.go.kr)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3. </a:t>
            </a:r>
            <a:r>
              <a:rPr lang="ko-KR" altLang="en-US" sz="2100" b="1" dirty="0" smtClean="0">
                <a:latin typeface="+mj-ea"/>
              </a:rPr>
              <a:t>공공 </a:t>
            </a:r>
            <a:r>
              <a:rPr lang="ko-KR" altLang="en-US" sz="2100" b="1" dirty="0" err="1" smtClean="0">
                <a:latin typeface="+mj-ea"/>
              </a:rPr>
              <a:t>빅데이터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859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6" y="445293"/>
            <a:ext cx="8325925" cy="19239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서울시에서는 공공데이터를 활용하여 공중화장실의 위치정보를 모바일 앱 을 통하여 제공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제공하는 정보는 공중화장실 정보를 포함하여 화장실 사진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화장실 유형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외부인 개방 및 남녀구분 여부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화장실 편의시설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장애인 </a:t>
            </a:r>
            <a:r>
              <a:rPr lang="ko-KR" altLang="en-US" sz="1400" b="1" dirty="0" err="1"/>
              <a:t>전용칸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기저귀 교환대 및 세면대 유무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화장실 청결도 및 안전도 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3F38DFB-4DB9-4969-B5C2-D6765E2E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382969"/>
            <a:ext cx="5429250" cy="2300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27793F-DF98-4A44-BC3E-826D7879FF65}"/>
              </a:ext>
            </a:extLst>
          </p:cNvPr>
          <p:cNvSpPr txBox="1"/>
          <p:nvPr/>
        </p:nvSpPr>
        <p:spPr>
          <a:xfrm>
            <a:off x="2141730" y="4668277"/>
            <a:ext cx="4635515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-13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공공데이터를 이용한 화장실 위치 안내 앱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3. </a:t>
            </a:r>
            <a:r>
              <a:rPr lang="ko-KR" altLang="en-US" sz="2100" b="1" dirty="0" smtClean="0">
                <a:latin typeface="+mj-ea"/>
              </a:rPr>
              <a:t>공공 </a:t>
            </a:r>
            <a:r>
              <a:rPr lang="ko-KR" altLang="en-US" sz="2100" b="1" dirty="0" err="1" smtClean="0">
                <a:latin typeface="+mj-ea"/>
              </a:rPr>
              <a:t>빅데이터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4481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80308"/>
            <a:ext cx="8550950" cy="20589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기상청 날씨누리   </a:t>
            </a:r>
            <a:endParaRPr lang="en-US" altLang="ko-KR" sz="1400" b="1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최근 미세먼지와 날씨에 대한 관심이 높아지고 있음</a:t>
            </a:r>
            <a:endParaRPr lang="en-US" altLang="ko-KR" sz="1400" b="1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기상청에서는 기상 관련 데이터를 공개하며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다운로드도 가능</a:t>
            </a:r>
            <a:endParaRPr lang="en-US" altLang="ko-KR" sz="1400" b="1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기상예보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태풍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황사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레이더 등 </a:t>
            </a:r>
            <a:r>
              <a:rPr lang="en-US" altLang="ko-KR" sz="1400" b="1" dirty="0"/>
              <a:t>25</a:t>
            </a:r>
            <a:r>
              <a:rPr lang="ko-KR" altLang="en-US" sz="1400" b="1" dirty="0"/>
              <a:t>종 자료를 쉽게 이용</a:t>
            </a:r>
            <a:endParaRPr lang="en-US" altLang="ko-KR" sz="1400" b="1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현재 기상 자료를 실시간으로 얻을 수 있기 때문에 기상 관련 앱을 개발할 때 이용 가능</a:t>
            </a: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AF59CE-4E5D-4861-984A-DC39A331D8F5}"/>
              </a:ext>
            </a:extLst>
          </p:cNvPr>
          <p:cNvSpPr txBox="1"/>
          <p:nvPr/>
        </p:nvSpPr>
        <p:spPr>
          <a:xfrm>
            <a:off x="2887750" y="4705035"/>
            <a:ext cx="3638530" cy="3465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-14 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기상청 날씨누리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(http://www.kma.go.kr)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B3BFE5-F893-43A4-B7A3-948CBD7C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50" y="2630403"/>
            <a:ext cx="4500500" cy="207158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3. </a:t>
            </a:r>
            <a:r>
              <a:rPr lang="ko-KR" altLang="en-US" sz="2100" b="1" dirty="0" smtClean="0">
                <a:latin typeface="+mj-ea"/>
              </a:rPr>
              <a:t>공공 </a:t>
            </a:r>
            <a:r>
              <a:rPr lang="ko-KR" altLang="en-US" sz="2100" b="1" dirty="0" err="1" smtClean="0">
                <a:latin typeface="+mj-ea"/>
              </a:rPr>
              <a:t>빅데이터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744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55"/>
            <a:ext cx="8550950" cy="27340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3. </a:t>
            </a:r>
            <a:r>
              <a:rPr lang="ko-KR" altLang="en-US" sz="1400" b="1" dirty="0" err="1"/>
              <a:t>국가통계포털</a:t>
            </a:r>
            <a:r>
              <a:rPr lang="ko-KR" altLang="en-US" sz="1400" b="1" dirty="0"/>
              <a:t>   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국내외 주요 통계를 한 곳에 모아 이용자가 원하는 통계를 한 번에 찾을 수 있도록 통계청이 제공하는 원스톱</a:t>
            </a:r>
            <a:r>
              <a:rPr lang="en-US" altLang="ko-KR" sz="1400" b="1" dirty="0"/>
              <a:t>(One-Stop) </a:t>
            </a:r>
            <a:r>
              <a:rPr lang="ko-KR" altLang="en-US" sz="1400" b="1" dirty="0"/>
              <a:t>통계 서비스 웹사이트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현재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여 개 기관이 작성하는 경제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사회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환경에 관한 </a:t>
            </a:r>
            <a:r>
              <a:rPr lang="en-US" altLang="ko-KR" sz="1400" b="1" dirty="0"/>
              <a:t>1,000</a:t>
            </a:r>
            <a:r>
              <a:rPr lang="ko-KR" altLang="en-US" sz="1400" b="1" dirty="0"/>
              <a:t>여 종의 국가승인통계를 수록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국제금융과 경제에 관한 국제통화기금</a:t>
            </a:r>
            <a:r>
              <a:rPr lang="en-US" altLang="ko-KR" sz="1400" b="1" dirty="0"/>
              <a:t>(IMF), </a:t>
            </a:r>
            <a:r>
              <a:rPr lang="ko-KR" altLang="en-US" sz="1400" b="1" dirty="0"/>
              <a:t>월드뱅크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Worldbank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경제협력개발기구</a:t>
            </a:r>
            <a:r>
              <a:rPr lang="en-US" altLang="ko-KR" sz="1400" b="1" dirty="0"/>
              <a:t>(OECD) </a:t>
            </a:r>
            <a:r>
              <a:rPr lang="ko-KR" altLang="en-US" sz="1400" b="1" dirty="0"/>
              <a:t>등의 최신 통계도 제공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편리한 검색 기능과 일반인들도 쉽게 이해할 수 있는 다양한 콘텐츠 및 통계 설명 자료 서비스를 제공</a:t>
            </a: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AF59CE-4E5D-4861-984A-DC39A331D8F5}"/>
              </a:ext>
            </a:extLst>
          </p:cNvPr>
          <p:cNvSpPr txBox="1"/>
          <p:nvPr/>
        </p:nvSpPr>
        <p:spPr>
          <a:xfrm>
            <a:off x="3258345" y="4790521"/>
            <a:ext cx="2809375" cy="3465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-15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국가통계포털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(http://kosis.kr)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4E18A1-32F2-4A06-99A4-F1183789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13" y="3204552"/>
            <a:ext cx="3645405" cy="16250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 smtClean="0">
                <a:latin typeface="+mj-ea"/>
              </a:rPr>
              <a:t>3. </a:t>
            </a:r>
            <a:r>
              <a:rPr lang="ko-KR" altLang="en-US" sz="2100" b="1" dirty="0" smtClean="0">
                <a:latin typeface="+mj-ea"/>
              </a:rPr>
              <a:t>공공 </a:t>
            </a:r>
            <a:r>
              <a:rPr lang="ko-KR" altLang="en-US" sz="2100" b="1" dirty="0" err="1" smtClean="0">
                <a:latin typeface="+mj-ea"/>
              </a:rPr>
              <a:t>빅데이터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47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xmlns="" id="{3988B1E8-6DD2-49B3-BE27-BFC4C5206B18}"/>
              </a:ext>
            </a:extLst>
          </p:cNvPr>
          <p:cNvSpPr txBox="1">
            <a:spLocks/>
          </p:cNvSpPr>
          <p:nvPr/>
        </p:nvSpPr>
        <p:spPr>
          <a:xfrm>
            <a:off x="701570" y="2317597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841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1. </a:t>
            </a:r>
            <a:r>
              <a:rPr lang="ko-KR" altLang="en-US" sz="1400" b="1" dirty="0" err="1"/>
              <a:t>워드클라우드의</a:t>
            </a:r>
            <a:r>
              <a:rPr lang="ko-KR" altLang="en-US" sz="1400" b="1" dirty="0"/>
              <a:t> 개념   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지금까지 숫자 형태의 데이터를 다루는 방법에 관하여 학습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분석 대상 데이터 중에는 숫자가 아닌 문자나 문장 형태의 데이터도 있음 </a:t>
            </a:r>
            <a:r>
              <a:rPr lang="en-US" altLang="ko-KR" sz="1400" b="1" dirty="0"/>
              <a:t>ex) </a:t>
            </a:r>
            <a:r>
              <a:rPr lang="ko-KR" altLang="en-US" sz="1400" b="1" dirty="0"/>
              <a:t>이메일 내용이나 </a:t>
            </a:r>
            <a:r>
              <a:rPr lang="en-US" altLang="ko-KR" sz="1400" b="1" dirty="0"/>
              <a:t>SNS </a:t>
            </a:r>
            <a:r>
              <a:rPr lang="ko-KR" altLang="en-US" sz="1400" b="1" dirty="0"/>
              <a:t>메시지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댓글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err="1"/>
              <a:t>워드클라우드</a:t>
            </a:r>
            <a:r>
              <a:rPr lang="en-US" altLang="ko-KR" sz="1400" b="1" dirty="0"/>
              <a:t>(word cloud)</a:t>
            </a:r>
            <a:r>
              <a:rPr lang="ko-KR" altLang="en-US" sz="1400" b="1" dirty="0"/>
              <a:t>는 문자형 데이터를 분석하는 대표적인 방법으로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대상 데이터에서 단어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주로 명사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추출하고 단어들의 출현 빈도수를 계산하여 </a:t>
            </a:r>
            <a:r>
              <a:rPr lang="ko-KR" altLang="en-US" sz="1400" b="1" dirty="0" err="1"/>
              <a:t>시각화하는</a:t>
            </a:r>
            <a:r>
              <a:rPr lang="ko-KR" altLang="en-US" sz="1400" b="1" dirty="0"/>
              <a:t> 기능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출현 빈도수가 높은 단어는 그만큼 중요하거나 관심도가 높다는 것을 의미</a:t>
            </a: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CB0963-F547-46B1-A86B-BDDF806A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69" y="3017918"/>
            <a:ext cx="2541918" cy="183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4DBB71-31DD-47F1-B38B-605C42B9C2B6}"/>
              </a:ext>
            </a:extLst>
          </p:cNvPr>
          <p:cNvSpPr txBox="1"/>
          <p:nvPr/>
        </p:nvSpPr>
        <p:spPr>
          <a:xfrm>
            <a:off x="2512562" y="4743713"/>
            <a:ext cx="3139558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10-1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워드클라우드의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예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55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한글 </a:t>
            </a:r>
            <a:r>
              <a:rPr lang="ko-KR" altLang="en-US" sz="1400" b="1" dirty="0" err="1"/>
              <a:t>워드클라우드를</a:t>
            </a:r>
            <a:r>
              <a:rPr lang="ko-KR" altLang="en-US" sz="1400" b="1" dirty="0"/>
              <a:t> 이용하기 위한 준비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/>
              <a:t>   </a:t>
            </a:r>
            <a:r>
              <a:rPr lang="en-US" altLang="ko-KR" sz="1400" b="1" dirty="0"/>
              <a:t>2.1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JRE</a:t>
            </a:r>
            <a:r>
              <a:rPr lang="ko-KR" altLang="en-US" sz="1400" b="1" dirty="0"/>
              <a:t> 설치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한글 </a:t>
            </a:r>
            <a:r>
              <a:rPr lang="ko-KR" altLang="en-US" sz="1400" b="1" dirty="0" err="1"/>
              <a:t>워드클라우드를</a:t>
            </a:r>
            <a:r>
              <a:rPr lang="ko-KR" altLang="en-US" sz="1400" b="1" dirty="0"/>
              <a:t> 이용하려면 </a:t>
            </a:r>
            <a:r>
              <a:rPr lang="en-US" altLang="ko-KR" sz="1400" b="1" dirty="0"/>
              <a:t>Java </a:t>
            </a:r>
            <a:r>
              <a:rPr lang="ko-KR" altLang="en-US" sz="1400" b="1" dirty="0"/>
              <a:t>실행 환경</a:t>
            </a:r>
            <a:r>
              <a:rPr lang="en-US" altLang="ko-KR" sz="1400" b="1" dirty="0"/>
              <a:t>(JRE, Java Runtime Environment)</a:t>
            </a:r>
            <a:r>
              <a:rPr lang="ko-KR" altLang="en-US" sz="1400" b="1" dirty="0"/>
              <a:t>이 설치되어 있어야 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텍스트로 된 문서 파일이 준비되어야 함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https://java.com/ko/download</a:t>
            </a:r>
            <a:r>
              <a:rPr lang="ko-KR" altLang="en-US" sz="1400" b="1" dirty="0"/>
              <a:t>에 접속한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여기에서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무료 </a:t>
            </a:r>
            <a:r>
              <a:rPr lang="en-US" altLang="ko-KR" sz="1400" b="1" dirty="0"/>
              <a:t>Java </a:t>
            </a:r>
            <a:r>
              <a:rPr lang="ko-KR" altLang="en-US" sz="1400" b="1" dirty="0"/>
              <a:t>다운로드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를 클릭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JRE </a:t>
            </a:r>
            <a:r>
              <a:rPr lang="ko-KR" altLang="en-US" sz="1400" b="1" dirty="0"/>
              <a:t>폴더 생성까지 확인</a:t>
            </a: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0F96F3-8C04-47BB-A88B-150B9C1F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03" y="2751770"/>
            <a:ext cx="3690410" cy="2058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1EEFF4-1A9A-40EE-BFD7-CB58F5F54DF4}"/>
              </a:ext>
            </a:extLst>
          </p:cNvPr>
          <p:cNvSpPr txBox="1"/>
          <p:nvPr/>
        </p:nvSpPr>
        <p:spPr>
          <a:xfrm>
            <a:off x="1286635" y="4737085"/>
            <a:ext cx="3139558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-2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Java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실행 환경 다운로드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D885F41-C941-4DD3-933F-EBC26B2CA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22" y="2751770"/>
            <a:ext cx="2965107" cy="1161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C3C2DB-FFF7-49A1-A694-529B2734EC2C}"/>
              </a:ext>
            </a:extLst>
          </p:cNvPr>
          <p:cNvSpPr txBox="1"/>
          <p:nvPr/>
        </p:nvSpPr>
        <p:spPr>
          <a:xfrm>
            <a:off x="5420746" y="3818792"/>
            <a:ext cx="3139558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-3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JRE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폴더 생성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58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/>
              <a:t>   </a:t>
            </a:r>
            <a:r>
              <a:rPr lang="en-US" altLang="ko-KR" sz="1400" b="1" dirty="0"/>
              <a:t>2.2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워드클라우드</a:t>
            </a:r>
            <a:r>
              <a:rPr lang="ko-KR" altLang="en-US" sz="1400" b="1" dirty="0"/>
              <a:t> 문서 파일 준비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err="1"/>
              <a:t>워드클라우드를</a:t>
            </a:r>
            <a:r>
              <a:rPr lang="ko-KR" altLang="en-US" sz="1400" b="1" dirty="0"/>
              <a:t> 작성할 대상 문서는 일반적으로 텍스트 파일 형태로 준비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파일의 끝부분 처리를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그림 </a:t>
            </a:r>
            <a:r>
              <a:rPr lang="en-US" altLang="ko-KR" sz="1400" b="1" dirty="0"/>
              <a:t>10-4]</a:t>
            </a:r>
            <a:r>
              <a:rPr lang="ko-KR" altLang="en-US" sz="1400" b="1" dirty="0"/>
              <a:t>와 같이 마지막 문장이 끝나면 반드시 줄 바꿈을 한 후 저장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파일을 저장할 때</a:t>
            </a:r>
            <a:r>
              <a:rPr lang="en-US" altLang="ko-KR" sz="1400" b="1" dirty="0"/>
              <a:t>, [</a:t>
            </a:r>
            <a:r>
              <a:rPr lang="ko-KR" altLang="en-US" sz="1400" b="1" dirty="0"/>
              <a:t>다른 이름으로 저장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을 선택하고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그림 </a:t>
            </a:r>
            <a:r>
              <a:rPr lang="en-US" altLang="ko-KR" sz="1400" b="1" dirty="0"/>
              <a:t>10-5]</a:t>
            </a:r>
            <a:r>
              <a:rPr lang="ko-KR" altLang="en-US" sz="1400" b="1" dirty="0"/>
              <a:t>와 같이 인코딩을 ‘</a:t>
            </a:r>
            <a:r>
              <a:rPr lang="en-US" altLang="ko-KR" sz="1400" b="1" dirty="0"/>
              <a:t>UTF-8’</a:t>
            </a:r>
            <a:r>
              <a:rPr lang="ko-KR" altLang="en-US" sz="1400" b="1" dirty="0"/>
              <a:t>로 선택을 하여 저장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파일 이름이나 파일이 저장된 폴더 경로에 한글이 포함되어 있으면 파일을 읽을 때 에러가 발생하는 경우가 있으므로 파일을 저장할 때는 파일 이름을 영어로 설정</a:t>
            </a: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1EEFF4-1A9A-40EE-BFD7-CB58F5F54DF4}"/>
              </a:ext>
            </a:extLst>
          </p:cNvPr>
          <p:cNvSpPr txBox="1"/>
          <p:nvPr/>
        </p:nvSpPr>
        <p:spPr>
          <a:xfrm>
            <a:off x="1358687" y="4758446"/>
            <a:ext cx="3139558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-4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텍스트 파일 끝부분에서의 줄 바꿈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C3C2DB-FFF7-49A1-A694-529B2734EC2C}"/>
              </a:ext>
            </a:extLst>
          </p:cNvPr>
          <p:cNvSpPr txBox="1"/>
          <p:nvPr/>
        </p:nvSpPr>
        <p:spPr>
          <a:xfrm>
            <a:off x="5352436" y="4723897"/>
            <a:ext cx="3139558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10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-5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UTF-8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 텍스트 파일 저장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D7A6BA4-14D6-48B8-B8C2-5BD9F075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42" y="2976795"/>
            <a:ext cx="3139558" cy="18314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2E8D766-7A4D-4BE7-8233-3580AF800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897" y="2976796"/>
            <a:ext cx="3526558" cy="174710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46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3. </a:t>
            </a:r>
            <a:r>
              <a:rPr lang="ko-KR" altLang="en-US" sz="1500" b="1" dirty="0" err="1"/>
              <a:t>워드클라우드의</a:t>
            </a:r>
            <a:r>
              <a:rPr lang="ko-KR" altLang="en-US" sz="1500" b="1" dirty="0"/>
              <a:t> 작성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/>
              <a:t>   </a:t>
            </a:r>
            <a:r>
              <a:rPr lang="en-US" altLang="ko-KR" sz="1500" b="1" dirty="0"/>
              <a:t>3.1</a:t>
            </a:r>
            <a:r>
              <a:rPr lang="ko-KR" altLang="en-US" sz="1500" b="1" dirty="0"/>
              <a:t> 대국민 담화문의 명사 추출하기</a:t>
            </a:r>
            <a:endParaRPr lang="en-US" altLang="ko-KR" sz="1500" b="1" dirty="0"/>
          </a:p>
          <a:p>
            <a:pPr marL="457200" lvl="1" indent="0">
              <a:buNone/>
            </a:pPr>
            <a:endParaRPr lang="en-US" altLang="ko-KR" sz="1500" b="1" dirty="0"/>
          </a:p>
          <a:p>
            <a:pPr marL="857250" lvl="2" indent="0">
              <a:buNone/>
            </a:pPr>
            <a:endParaRPr lang="en-US" altLang="ko-KR" sz="15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500" b="1" dirty="0"/>
          </a:p>
          <a:p>
            <a:pPr marL="857250" lvl="2" indent="0">
              <a:buNone/>
            </a:pP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D424A-9DE9-4C5A-AFF7-BE0CC0F54663}"/>
              </a:ext>
            </a:extLst>
          </p:cNvPr>
          <p:cNvSpPr/>
          <p:nvPr/>
        </p:nvSpPr>
        <p:spPr>
          <a:xfrm>
            <a:off x="841644" y="139037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AD05EF-62C4-49AE-A5F9-A0595D6127BB}"/>
              </a:ext>
            </a:extLst>
          </p:cNvPr>
          <p:cNvSpPr/>
          <p:nvPr/>
        </p:nvSpPr>
        <p:spPr>
          <a:xfrm>
            <a:off x="841644" y="1745637"/>
            <a:ext cx="7443269" cy="228453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D16DE5-266A-4C53-A71B-C04778F84F04}"/>
              </a:ext>
            </a:extLst>
          </p:cNvPr>
          <p:cNvSpPr txBox="1"/>
          <p:nvPr/>
        </p:nvSpPr>
        <p:spPr>
          <a:xfrm>
            <a:off x="813093" y="144104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E27824-9229-423B-8D3B-1361D04BD71C}"/>
              </a:ext>
            </a:extLst>
          </p:cNvPr>
          <p:cNvSpPr txBox="1"/>
          <p:nvPr/>
        </p:nvSpPr>
        <p:spPr>
          <a:xfrm>
            <a:off x="898440" y="1783403"/>
            <a:ext cx="7093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Sys.setenv</a:t>
            </a:r>
            <a:r>
              <a:rPr lang="en-US" altLang="ko-KR" sz="1400" b="1" dirty="0"/>
              <a:t>(JAVA_HOME='C:/Program Files/Java/jre1.8.0_211</a:t>
            </a:r>
            <a:r>
              <a:rPr lang="en-US" altLang="ko-KR" sz="1400" b="1" dirty="0" smtClean="0"/>
              <a:t>’)</a:t>
            </a:r>
            <a:endParaRPr lang="en-US" altLang="ko-KR" sz="1400" b="1" dirty="0"/>
          </a:p>
          <a:p>
            <a:r>
              <a:rPr lang="en-US" altLang="ko-KR" sz="1400" b="1" dirty="0"/>
              <a:t>library(</a:t>
            </a:r>
            <a:r>
              <a:rPr lang="en-US" altLang="ko-KR" sz="1400" b="1" dirty="0" err="1"/>
              <a:t>wordcloud</a:t>
            </a:r>
            <a:r>
              <a:rPr lang="en-US" altLang="ko-KR" sz="1400" b="1" dirty="0"/>
              <a:t>) 	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 err="1">
                <a:solidFill>
                  <a:srgbClr val="4F784C"/>
                </a:solidFill>
              </a:rPr>
              <a:t>워드클라우드</a:t>
            </a:r>
            <a:endParaRPr lang="ko-KR" altLang="en-US" sz="1400" b="1" dirty="0">
              <a:solidFill>
                <a:srgbClr val="4F784C"/>
              </a:solidFill>
            </a:endParaRPr>
          </a:p>
          <a:p>
            <a:r>
              <a:rPr lang="en-US" altLang="ko-KR" sz="1400" b="1" dirty="0"/>
              <a:t>library(</a:t>
            </a:r>
            <a:r>
              <a:rPr lang="en-US" altLang="ko-KR" sz="1400" b="1" dirty="0" err="1"/>
              <a:t>KoNLP</a:t>
            </a:r>
            <a:r>
              <a:rPr lang="en-US" altLang="ko-KR" sz="1400" b="1" dirty="0"/>
              <a:t>) 	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한국어 처리</a:t>
            </a:r>
          </a:p>
          <a:p>
            <a:r>
              <a:rPr lang="en-US" altLang="ko-KR" sz="1400" b="1" dirty="0"/>
              <a:t>library(</a:t>
            </a:r>
            <a:r>
              <a:rPr lang="en-US" altLang="ko-KR" sz="1400" b="1" dirty="0" err="1"/>
              <a:t>RColorBrewer</a:t>
            </a:r>
            <a:r>
              <a:rPr lang="en-US" altLang="ko-KR" sz="1400" b="1" dirty="0"/>
              <a:t>)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색상 </a:t>
            </a:r>
            <a:r>
              <a:rPr lang="ko-KR" altLang="en-US" sz="1400" b="1" dirty="0" smtClean="0">
                <a:solidFill>
                  <a:srgbClr val="4F784C"/>
                </a:solidFill>
              </a:rPr>
              <a:t>선택</a:t>
            </a:r>
            <a:endParaRPr lang="en-US" altLang="ko-KR" sz="1400" b="1" dirty="0"/>
          </a:p>
          <a:p>
            <a:r>
              <a:rPr lang="en-US" altLang="ko-KR" sz="1400" b="1" dirty="0" smtClean="0"/>
              <a:t>text </a:t>
            </a:r>
            <a:r>
              <a:rPr lang="en-US" altLang="ko-KR" sz="1400" b="1" dirty="0"/>
              <a:t>&lt;- </a:t>
            </a:r>
            <a:r>
              <a:rPr lang="en-US" altLang="ko-KR" sz="1400" b="1" dirty="0" err="1"/>
              <a:t>readLines</a:t>
            </a:r>
            <a:r>
              <a:rPr lang="en-US" altLang="ko-KR" sz="1400" b="1" dirty="0"/>
              <a:t>("mis_document.txt", encoding ="UTF-8" ) 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파일 읽기</a:t>
            </a:r>
          </a:p>
          <a:p>
            <a:r>
              <a:rPr lang="en-US" altLang="ko-KR" sz="1400" b="1" dirty="0" err="1"/>
              <a:t>buildDictionary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ext_dic</a:t>
            </a:r>
            <a:r>
              <a:rPr lang="en-US" altLang="ko-KR" sz="1400" b="1" dirty="0"/>
              <a:t> = "</a:t>
            </a:r>
            <a:r>
              <a:rPr lang="en-US" altLang="ko-KR" sz="1400" b="1" dirty="0" err="1"/>
              <a:t>woorimalsam</a:t>
            </a:r>
            <a:r>
              <a:rPr lang="en-US" altLang="ko-KR" sz="1400" b="1" dirty="0"/>
              <a:t>") </a:t>
            </a:r>
            <a:r>
              <a:rPr lang="en-US" altLang="ko-KR" sz="1400" b="1" dirty="0">
                <a:solidFill>
                  <a:srgbClr val="4F784C"/>
                </a:solidFill>
              </a:rPr>
              <a:t># '</a:t>
            </a:r>
            <a:r>
              <a:rPr lang="ko-KR" altLang="en-US" sz="1400" b="1" dirty="0" err="1">
                <a:solidFill>
                  <a:srgbClr val="4F784C"/>
                </a:solidFill>
              </a:rPr>
              <a:t>우리말씀</a:t>
            </a:r>
            <a:r>
              <a:rPr lang="en-US" altLang="ko-KR" sz="1400" b="1" dirty="0">
                <a:solidFill>
                  <a:srgbClr val="4F784C"/>
                </a:solidFill>
              </a:rPr>
              <a:t>' </a:t>
            </a:r>
            <a:r>
              <a:rPr lang="ko-KR" altLang="en-US" sz="1400" b="1" dirty="0">
                <a:solidFill>
                  <a:srgbClr val="4F784C"/>
                </a:solidFill>
              </a:rPr>
              <a:t>한글사전 로딩</a:t>
            </a:r>
          </a:p>
          <a:p>
            <a:r>
              <a:rPr lang="en-US" altLang="ko-KR" sz="1400" b="1" dirty="0"/>
              <a:t>pal2 &lt;- </a:t>
            </a:r>
            <a:r>
              <a:rPr lang="en-US" altLang="ko-KR" sz="1400" b="1" dirty="0" err="1"/>
              <a:t>brewer.pal</a:t>
            </a:r>
            <a:r>
              <a:rPr lang="en-US" altLang="ko-KR" sz="1400" b="1" dirty="0"/>
              <a:t>(8, "Dark2") 	   </a:t>
            </a: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팔레트 생성</a:t>
            </a:r>
          </a:p>
          <a:p>
            <a:r>
              <a:rPr lang="en-US" altLang="ko-KR" sz="1400" b="1" dirty="0"/>
              <a:t>noun &lt;- </a:t>
            </a:r>
            <a:r>
              <a:rPr lang="en-US" altLang="ko-KR" sz="1400" b="1" dirty="0" err="1"/>
              <a:t>sapply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text,extractNoun</a:t>
            </a:r>
            <a:r>
              <a:rPr lang="en-US" altLang="ko-KR" sz="1400" b="1" dirty="0"/>
              <a:t>, USE.NAMES=F) 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명사 추출</a:t>
            </a:r>
          </a:p>
          <a:p>
            <a:r>
              <a:rPr lang="en-US" altLang="ko-KR" sz="1400" b="1" dirty="0"/>
              <a:t>noun 			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추출된 명사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19640D5-2A99-4573-BFCD-DF6420B1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5" y="4023633"/>
            <a:ext cx="7443269" cy="242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90DBCA1-9902-40C6-85D4-03A12202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25" y="4265847"/>
            <a:ext cx="7443269" cy="65977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0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F8213A-9EAD-4182-9127-90935355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8" y="512772"/>
            <a:ext cx="7443269" cy="445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34E0C-CFFE-494A-9D75-B9219C6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7" y="953120"/>
            <a:ext cx="7443269" cy="445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35EE41A-4D7C-4421-B48D-4389ADD41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1" y="1392593"/>
            <a:ext cx="7443269" cy="3018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756D261-4A4E-4670-84E1-88FC39F75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21" y="4395301"/>
            <a:ext cx="7443269" cy="65641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2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3.2</a:t>
            </a:r>
            <a:r>
              <a:rPr lang="ko-KR" altLang="en-US" sz="1800" b="1" dirty="0"/>
              <a:t> 빈도수 높은 단어를 막대그래프로 작성하기</a:t>
            </a:r>
            <a:endParaRPr lang="en-US" altLang="ko-KR" sz="1800" b="1" dirty="0"/>
          </a:p>
          <a:p>
            <a:pPr marL="457200" lvl="1" indent="0">
              <a:buNone/>
            </a:pP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D424A-9DE9-4C5A-AFF7-BE0CC0F54663}"/>
              </a:ext>
            </a:extLst>
          </p:cNvPr>
          <p:cNvSpPr/>
          <p:nvPr/>
        </p:nvSpPr>
        <p:spPr>
          <a:xfrm>
            <a:off x="841644" y="966171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AD05EF-62C4-49AE-A5F9-A0595D6127BB}"/>
              </a:ext>
            </a:extLst>
          </p:cNvPr>
          <p:cNvSpPr/>
          <p:nvPr/>
        </p:nvSpPr>
        <p:spPr>
          <a:xfrm>
            <a:off x="841644" y="1321438"/>
            <a:ext cx="7443269" cy="204124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D16DE5-266A-4C53-A71B-C04778F84F04}"/>
              </a:ext>
            </a:extLst>
          </p:cNvPr>
          <p:cNvSpPr txBox="1"/>
          <p:nvPr/>
        </p:nvSpPr>
        <p:spPr>
          <a:xfrm>
            <a:off x="813093" y="101684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10-2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E27824-9229-423B-8D3B-1361D04BD71C}"/>
              </a:ext>
            </a:extLst>
          </p:cNvPr>
          <p:cNvSpPr txBox="1"/>
          <p:nvPr/>
        </p:nvSpPr>
        <p:spPr>
          <a:xfrm>
            <a:off x="898440" y="1359204"/>
            <a:ext cx="7273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noun2 &lt;- </a:t>
            </a:r>
            <a:r>
              <a:rPr lang="en-US" altLang="ko-KR" sz="1400" b="1" dirty="0" err="1"/>
              <a:t>unlist</a:t>
            </a:r>
            <a:r>
              <a:rPr lang="en-US" altLang="ko-KR" sz="1400" b="1" dirty="0"/>
              <a:t>(noun)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추출된 명사 통합</a:t>
            </a:r>
          </a:p>
          <a:p>
            <a:r>
              <a:rPr lang="en-US" altLang="ko-KR" sz="1400" b="1" dirty="0"/>
              <a:t>wordcount &lt;- table(noun2)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단어 빈도수 계산</a:t>
            </a:r>
          </a:p>
          <a:p>
            <a:r>
              <a:rPr lang="en-US" altLang="ko-KR" sz="1400" b="1" dirty="0"/>
              <a:t>temp &lt;- sort(wordcount, decreasing=T)[1:10] 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빈도수 높은 단어 </a:t>
            </a:r>
            <a:r>
              <a:rPr lang="en-US" altLang="ko-KR" sz="1400" b="1" dirty="0">
                <a:solidFill>
                  <a:srgbClr val="4F784C"/>
                </a:solidFill>
              </a:rPr>
              <a:t>10</a:t>
            </a:r>
            <a:r>
              <a:rPr lang="ko-KR" altLang="en-US" sz="1400" b="1" dirty="0">
                <a:solidFill>
                  <a:srgbClr val="4F784C"/>
                </a:solidFill>
              </a:rPr>
              <a:t>개 추출</a:t>
            </a:r>
          </a:p>
          <a:p>
            <a:r>
              <a:rPr lang="en-US" altLang="ko-KR" sz="1400" b="1" dirty="0"/>
              <a:t>temp</a:t>
            </a:r>
          </a:p>
          <a:p>
            <a:r>
              <a:rPr lang="en-US" altLang="ko-KR" sz="1400" b="1" dirty="0"/>
              <a:t>temp &lt;- temp[-1] 	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공백 단어 제거</a:t>
            </a:r>
          </a:p>
          <a:p>
            <a:r>
              <a:rPr lang="en-US" altLang="ko-KR" sz="1400" b="1" dirty="0" err="1"/>
              <a:t>barplot</a:t>
            </a:r>
            <a:r>
              <a:rPr lang="en-US" altLang="ko-KR" sz="1400" b="1" dirty="0"/>
              <a:t>(temp, 	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막대그래프 작성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err="1"/>
              <a:t>names.arg</a:t>
            </a:r>
            <a:r>
              <a:rPr lang="en-US" altLang="ko-KR" sz="1400" b="1" dirty="0"/>
              <a:t> = names(temp), 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막대 이름을 단어로 표시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col ="</a:t>
            </a:r>
            <a:r>
              <a:rPr lang="en-US" altLang="ko-KR" sz="1400" b="1" dirty="0" err="1"/>
              <a:t>lightblue</a:t>
            </a:r>
            <a:r>
              <a:rPr lang="en-US" altLang="ko-KR" sz="1400" b="1" dirty="0"/>
              <a:t>", 		</a:t>
            </a:r>
            <a:r>
              <a:rPr lang="en-US" altLang="ko-KR" sz="1400" b="1" dirty="0">
                <a:solidFill>
                  <a:srgbClr val="4F784C"/>
                </a:solidFill>
              </a:rPr>
              <a:t># </a:t>
            </a:r>
            <a:r>
              <a:rPr lang="ko-KR" altLang="en-US" sz="1400" b="1" dirty="0">
                <a:solidFill>
                  <a:srgbClr val="4F784C"/>
                </a:solidFill>
              </a:rPr>
              <a:t>막대의 색상 지정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	main ="</a:t>
            </a:r>
            <a:r>
              <a:rPr lang="ko-KR" altLang="en-US" sz="1400" b="1" dirty="0"/>
              <a:t>빈도수 높은 단어</a:t>
            </a:r>
            <a:r>
              <a:rPr lang="en-US" altLang="ko-KR" sz="1400" b="1" dirty="0"/>
              <a:t>", </a:t>
            </a:r>
            <a:r>
              <a:rPr lang="en-US" altLang="ko-KR" sz="1400" b="1" dirty="0" err="1"/>
              <a:t>ylab</a:t>
            </a:r>
            <a:r>
              <a:rPr lang="en-US" altLang="ko-KR" sz="1400" b="1" dirty="0"/>
              <a:t> = "</a:t>
            </a:r>
            <a:r>
              <a:rPr lang="ko-KR" altLang="en-US" sz="1400" b="1" dirty="0"/>
              <a:t>단어 빈도수</a:t>
            </a:r>
            <a:r>
              <a:rPr lang="en-US" altLang="ko-KR" sz="1400" b="1" dirty="0"/>
              <a:t>")</a:t>
            </a:r>
            <a:endParaRPr lang="ko-KR" altLang="en-US" sz="1400" b="1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D40B5D2-6332-4E47-8574-3E1E8A31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4" y="3317681"/>
            <a:ext cx="7443269" cy="4581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B69F900-1711-4DBD-A651-87EEE9F7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4" y="3761439"/>
            <a:ext cx="7443269" cy="128558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2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632E2BB-9B65-4E67-A2F9-F2FE7124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6" y="725842"/>
            <a:ext cx="7443269" cy="330166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 smtClean="0">
                <a:latin typeface="+mj-ea"/>
              </a:rPr>
              <a:t>워드클라우드의</a:t>
            </a:r>
            <a:r>
              <a:rPr lang="ko-KR" altLang="en-US" sz="2100" b="1" dirty="0" smtClean="0">
                <a:latin typeface="+mj-ea"/>
              </a:rPr>
              <a:t> 개요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76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813</Words>
  <Application>Microsoft Office PowerPoint</Application>
  <PresentationFormat>화면 슬라이드 쇼(16:9)</PresentationFormat>
  <Paragraphs>207</Paragraphs>
  <Slides>28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코딩형</cp:lastModifiedBy>
  <cp:revision>644</cp:revision>
  <dcterms:created xsi:type="dcterms:W3CDTF">2012-07-23T02:34:37Z</dcterms:created>
  <dcterms:modified xsi:type="dcterms:W3CDTF">2019-11-13T01:34:57Z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