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F5A7B0-B4DF-4711-960A-DB009BEF253F}">
  <a:tblStyle styleId="{E2F5A7B0-B4DF-4711-960A-DB009BEF25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d283d4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d283d4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ed6aa5f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ed6aa5f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ed6aa5f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ed6aa5f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ed6aa5f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ed6aa5f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ed6aa5f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ed6aa5f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ed6aa5f3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ed6aa5f3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oogle.com/search?q=goog&amp;biw=1280&amp;bih=696&amp;tbm=nws&amp;ei=1us6Yo_yJOqUseMPrc-6wAY&amp;ved=0ahUKEwiPte2I-dv2AhVqSmwGHa2nDmgQ4dUDCA0&amp;uact=5&amp;oq=goog&amp;gs_lcp=Cgxnd3Mtd2l6LW5ld3MQAzIKCAAQsQMQgwEQQzIECAAQQzIECAAQQzIECAAQQzIKCAAQsQMQgwEQQzIKCAAQsQMQgwEQQzIECAAQQzIHCAAQsQMQQzIKCAAQsQMQgwEQQzIHCAAQsQMQQzoFCAAQgAQ6CwgAEIAEELEDEIMBOggIABCABBCxA1DyCFi7DGDyDWgCcAB4AIABX4gB9QKSAQE0mAEAoAEBwAEB&amp;sclient=gws-wiz-news" TargetMode="External"/><Relationship Id="rId4" Type="http://schemas.openxmlformats.org/officeDocument/2006/relationships/hyperlink" Target="https://www.google.com/search?q=qcom&amp;source=lnms&amp;tbm=nws&amp;sa=X&amp;ved=2ahUKEwjpjeOH-dv2AhXRTWwGHbbzBU8Q_AUoAnoECAIQBA&amp;biw=1280&amp;bih=696&amp;dpr=1.5" TargetMode="External"/><Relationship Id="rId5" Type="http://schemas.openxmlformats.org/officeDocument/2006/relationships/hyperlink" Target="https://www.google.com/search?q=lmt&amp;biw=1280&amp;bih=696&amp;tbm=nws&amp;ei=7uw6YqulH76cseMPjrib8As&amp;ved=0ahUKEwir1KmO-tv2AhU-TmwGHQ7cBr4Q4dUDCA0&amp;uact=5&amp;oq=lmt&amp;gs_lcp=Cgxnd3Mtd2l6LW5ld3MQAzIECAAQQzIFCAAQgAQyBQgAEIAEMgUIABCABDIFCAAQgAQyBQgAEIAEMgUIABCABDIFCAAQgAQyBQgAEIAEMgUIABCABDoKCAAQsQMQgwEQQzoHCAAQsQMQQzoLCAAQgAQQsQMQgwE6CAgAEIAEELEDOgsIABCxAxCDARCRAjoFCAAQkQI6CAgAELEDEJECUOsFWOwIYLgLaAFwAHgAgAGTAYgBlwSSAQMwLjSYAQCgAQHAAQE&amp;sclient=gws-wiz-news" TargetMode="External"/><Relationship Id="rId6" Type="http://schemas.openxmlformats.org/officeDocument/2006/relationships/hyperlink" Target="https://www.google.com/search?q=fb&amp;biw=1280&amp;bih=696&amp;tbm=nws&amp;ei=je06YsibL4-UseMPjYqB0AQ&amp;ved=0ahUKEwiIlqLa-tv2AhUPSmwGHQ1FAEoQ4dUDCA0&amp;uact=5&amp;oq=fb&amp;gs_lcp=Cgxnd3Mtd2l6LW5ld3MQA1BEWLsKYNkMaAFwAHgDgAH-BYgBmA-SAQc0LTEuMS4xmAEAoAEBsAEAwAEB&amp;sclient=gws-wiz-news" TargetMode="External"/><Relationship Id="rId7" Type="http://schemas.openxmlformats.org/officeDocument/2006/relationships/hyperlink" Target="https://www.google.com/search?q=amd&amp;biw=1280&amp;bih=696&amp;tbm=nws&amp;ei=6O06Yu72BPmVseMPq8uluAY&amp;ved=0ahUKEwjuiqqF-9v2AhX5SmwGHatlCWcQ4dUDCA0&amp;uact=5&amp;oq=amd&amp;gs_lcp=Cgxnd3Mtd2l6LW5ld3MQAzIHCAAQsQMQQzIECAAQQzIECAAQQzIECAAQQzIECAAQQzIHCAAQsQMQQzIKCAAQsQMQgwEQQzIICAAQgAQQsQMyBAgAEEMyBAgAEEM6CwgAEIAEELEDEIMBOgUIABCxAzoICAAQsQMQgwE6BQgAEIAEUHNY6AhgkwpoAXAAeACAAdEBiAHoBJIBBTIuMi4xmAEAoAEBsAEAwAEB&amp;sclient=gws-wiz-news" TargetMode="External"/><Relationship Id="rId8" Type="http://schemas.openxmlformats.org/officeDocument/2006/relationships/hyperlink" Target="https://www.google.com/search?q=visa+stock&amp;biw=1280&amp;bih=696&amp;tbm=nws&amp;ei=EO86YrrbAq-TseMP0bma0AM&amp;ved=0ahUKEwi6o7qS_Nv2AhWvSWwGHdGcBjoQ4dUDCA0&amp;uact=5&amp;oq=visa+stock&amp;gs_lcp=Cgxnd3Mtd2l6LW5ld3MQAzIECAAQQzIFCAAQgAQyBQgAEIAEMgUIABCABDIFCAAQgAQyBQgAEIAEMgUIABCABDIFCAAQgAQyBQgAEIAEMgUIABCABDoHCAAQsQMQQzoICAAQgAQQsQM6CwgAEIAEELEDEIMBOggIABCxAxCDAToECAAQClDqAViDF2COGWgCcAB4AIABdYgB_QaSAQM2LjOYAQCgAQHAAQE&amp;sclient=gws-wiz-ne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B5394"/>
                </a:solidFill>
              </a:rPr>
              <a:t>Portfolio Recommendation</a:t>
            </a:r>
            <a:endParaRPr>
              <a:solidFill>
                <a:srgbClr val="0B5394"/>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Capstone project for the </a:t>
            </a:r>
            <a:br>
              <a:rPr lang="en"/>
            </a:br>
            <a:r>
              <a:rPr lang="en"/>
              <a:t>Analyze Financial Data with Python Skill Path.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aphicFrame>
        <p:nvGraphicFramePr>
          <p:cNvPr id="60" name="Google Shape;60;p14"/>
          <p:cNvGraphicFramePr/>
          <p:nvPr/>
        </p:nvGraphicFramePr>
        <p:xfrm>
          <a:off x="181450" y="1101675"/>
          <a:ext cx="3000000" cy="3000000"/>
        </p:xfrm>
        <a:graphic>
          <a:graphicData uri="http://schemas.openxmlformats.org/drawingml/2006/table">
            <a:tbl>
              <a:tblPr>
                <a:noFill/>
                <a:tableStyleId>{E2F5A7B0-B4DF-4711-960A-DB009BEF253F}</a:tableStyleId>
              </a:tblPr>
              <a:tblGrid>
                <a:gridCol w="766725"/>
                <a:gridCol w="1376425"/>
                <a:gridCol w="1016150"/>
                <a:gridCol w="1231250"/>
                <a:gridCol w="613550"/>
                <a:gridCol w="1033600"/>
                <a:gridCol w="1260725"/>
                <a:gridCol w="803050"/>
                <a:gridCol w="766725"/>
              </a:tblGrid>
              <a:tr h="381000">
                <a:tc>
                  <a:txBody>
                    <a:bodyPr/>
                    <a:lstStyle/>
                    <a:p>
                      <a:pPr indent="0" lvl="0" marL="0" rtl="0" algn="l">
                        <a:lnSpc>
                          <a:spcPct val="115000"/>
                        </a:lnSpc>
                        <a:spcBef>
                          <a:spcPts val="0"/>
                        </a:spcBef>
                        <a:spcAft>
                          <a:spcPts val="0"/>
                        </a:spcAft>
                        <a:buNone/>
                      </a:pPr>
                      <a:r>
                        <a:rPr b="1" lang="en" sz="1000"/>
                        <a:t>Ticker</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Name</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Sector</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Industry</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Latest News</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Latest Annual Revenue ($bn)</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Market Capitalization ($bn)</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Close Price ($/share)</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P/E (x)</a:t>
                      </a:r>
                      <a:endParaRPr b="1"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t>GOOG</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Alphabet Inc</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Communication Services</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a:t>
                      </a:r>
                      <a:r>
                        <a:rPr lang="en" sz="1000"/>
                        <a:t>nternet Content &amp; Information</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u="sng">
                          <a:solidFill>
                            <a:schemeClr val="hlink"/>
                          </a:solidFill>
                          <a:hlinkClick r:id="rId3"/>
                        </a:rPr>
                        <a:t>News</a:t>
                      </a:r>
                      <a:endParaRPr sz="1000" u="sng">
                        <a:solidFill>
                          <a:schemeClr val="hlink"/>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257.64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1,851.42</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2,729.57</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25.01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t>QCOM</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QUALCOMM, Inc.</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Technology</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Semiconductor</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u="sng">
                          <a:solidFill>
                            <a:schemeClr val="hlink"/>
                          </a:solidFill>
                          <a:hlinkClick r:id="rId4"/>
                        </a:rPr>
                        <a:t>News</a:t>
                      </a:r>
                      <a:endParaRPr sz="1000" u="sng">
                        <a:solidFill>
                          <a:schemeClr val="hlink"/>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33.57</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177.63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155.59</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18.06</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t>LMT</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Lockheed Martin Corporation</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232A31"/>
                          </a:solidFill>
                        </a:rPr>
                        <a:t>Industrials</a:t>
                      </a:r>
                      <a:endParaRPr sz="1000">
                        <a:solidFill>
                          <a:srgbClr val="232A31"/>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232A31"/>
                          </a:solidFill>
                        </a:rPr>
                        <a:t>Aerospace &amp; Defense</a:t>
                      </a:r>
                      <a:endParaRPr sz="1000">
                        <a:solidFill>
                          <a:srgbClr val="232A31"/>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u="sng">
                          <a:solidFill>
                            <a:schemeClr val="hlink"/>
                          </a:solidFill>
                          <a:hlinkClick r:id="rId5"/>
                        </a:rPr>
                        <a:t>News</a:t>
                      </a:r>
                      <a:endParaRPr sz="1000" u="sng">
                        <a:solidFill>
                          <a:schemeClr val="hlink"/>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67.04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117.43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440.00</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19.35</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t>FB</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Meta Platforms Inc</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Communication Services</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Communication Services</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u="sng">
                          <a:solidFill>
                            <a:schemeClr val="hlink"/>
                          </a:solidFill>
                          <a:hlinkClick r:id="rId6"/>
                        </a:rPr>
                        <a:t>News</a:t>
                      </a:r>
                      <a:endParaRPr sz="1000" u="sng">
                        <a:solidFill>
                          <a:schemeClr val="hlink"/>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117.93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589.71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211.49</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15.73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t>AMD</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Advanced Micro Devices, Inc.</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Technology</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Semiconductor</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u="sng">
                          <a:solidFill>
                            <a:schemeClr val="hlink"/>
                          </a:solidFill>
                          <a:hlinkClick r:id="rId7"/>
                        </a:rPr>
                        <a:t>News</a:t>
                      </a:r>
                      <a:endParaRPr sz="1000" u="sng">
                        <a:solidFill>
                          <a:schemeClr val="hlink"/>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16.43</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186.79</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115.92</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44.61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t>V</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Visa Inc</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Financial Services</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Credit Services</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u="sng">
                          <a:solidFill>
                            <a:schemeClr val="hlink"/>
                          </a:solidFill>
                          <a:hlinkClick r:id="rId8"/>
                        </a:rPr>
                        <a:t>News</a:t>
                      </a:r>
                      <a:endParaRPr sz="1000" u="sng">
                        <a:solidFill>
                          <a:schemeClr val="hlink"/>
                        </a:solidFill>
                      </a:endParaRPr>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24.11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458.09</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217.04</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43.41</a:t>
                      </a:r>
                      <a:endParaRPr sz="1000"/>
                    </a:p>
                  </a:txBody>
                  <a:tcPr marT="19050" marB="19050" marR="28575" marL="28575" anchor="ctr">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Stocks </a:t>
            </a:r>
            <a:endParaRPr/>
          </a:p>
        </p:txBody>
      </p:sp>
      <p:sp>
        <p:nvSpPr>
          <p:cNvPr id="62" name="Google Shape;62;p14"/>
          <p:cNvSpPr txBox="1"/>
          <p:nvPr/>
        </p:nvSpPr>
        <p:spPr>
          <a:xfrm>
            <a:off x="80750" y="3681525"/>
            <a:ext cx="510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Data as on March 23, 2022</a:t>
            </a:r>
            <a:endParaRPr sz="800"/>
          </a:p>
          <a:p>
            <a:pPr indent="0" lvl="0" marL="0" rtl="0" algn="l">
              <a:spcBef>
                <a:spcPts val="0"/>
              </a:spcBef>
              <a:spcAft>
                <a:spcPts val="0"/>
              </a:spcAft>
              <a:buNone/>
            </a:pPr>
            <a:r>
              <a:rPr lang="en" sz="800"/>
              <a:t>Source : Google Finance, Yahoo Finance</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Years’ Historical Stock Performance</a:t>
            </a:r>
            <a:endParaRPr/>
          </a:p>
        </p:txBody>
      </p:sp>
      <p:pic>
        <p:nvPicPr>
          <p:cNvPr id="68" name="Google Shape;68;p15"/>
          <p:cNvPicPr preferRelativeResize="0"/>
          <p:nvPr/>
        </p:nvPicPr>
        <p:blipFill>
          <a:blip r:embed="rId3">
            <a:alphaModFix/>
          </a:blip>
          <a:stretch>
            <a:fillRect/>
          </a:stretch>
        </p:blipFill>
        <p:spPr>
          <a:xfrm>
            <a:off x="152400" y="721975"/>
            <a:ext cx="8839201" cy="3443875"/>
          </a:xfrm>
          <a:prstGeom prst="rect">
            <a:avLst/>
          </a:prstGeom>
          <a:noFill/>
          <a:ln>
            <a:noFill/>
          </a:ln>
        </p:spPr>
      </p:pic>
      <p:sp>
        <p:nvSpPr>
          <p:cNvPr id="69" name="Google Shape;69;p15"/>
          <p:cNvSpPr txBox="1"/>
          <p:nvPr/>
        </p:nvSpPr>
        <p:spPr>
          <a:xfrm>
            <a:off x="436150" y="4257650"/>
            <a:ext cx="845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stocks with the highest return are also the one with the highest volatilities. AMD offered the highest return followed by QCOM. The duo leads in volatility at same order. FB is a notable difference with a volatility </a:t>
            </a:r>
            <a:r>
              <a:rPr lang="en"/>
              <a:t>disproportionately</a:t>
            </a:r>
            <a:r>
              <a:rPr lang="en"/>
              <a:t> higher </a:t>
            </a:r>
            <a:r>
              <a:rPr lang="en"/>
              <a:t>compared</a:t>
            </a:r>
            <a:r>
              <a:rPr lang="en"/>
              <a:t> to others.</a:t>
            </a:r>
            <a:endParaRPr/>
          </a:p>
        </p:txBody>
      </p:sp>
      <p:sp>
        <p:nvSpPr>
          <p:cNvPr id="70" name="Google Shape;70;p15"/>
          <p:cNvSpPr txBox="1"/>
          <p:nvPr/>
        </p:nvSpPr>
        <p:spPr>
          <a:xfrm>
            <a:off x="930150" y="4165850"/>
            <a:ext cx="5579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Source: Adjusted prices from Yahoo Finance, Own calculation</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Among The Stocks</a:t>
            </a:r>
            <a:endParaRPr/>
          </a:p>
        </p:txBody>
      </p:sp>
      <p:pic>
        <p:nvPicPr>
          <p:cNvPr id="76" name="Google Shape;76;p16"/>
          <p:cNvPicPr preferRelativeResize="0"/>
          <p:nvPr/>
        </p:nvPicPr>
        <p:blipFill>
          <a:blip r:embed="rId3">
            <a:alphaModFix/>
          </a:blip>
          <a:stretch>
            <a:fillRect/>
          </a:stretch>
        </p:blipFill>
        <p:spPr>
          <a:xfrm>
            <a:off x="656100" y="1141075"/>
            <a:ext cx="8013525" cy="2440050"/>
          </a:xfrm>
          <a:prstGeom prst="rect">
            <a:avLst/>
          </a:prstGeom>
          <a:noFill/>
          <a:ln>
            <a:noFill/>
          </a:ln>
        </p:spPr>
      </p:pic>
      <p:sp>
        <p:nvSpPr>
          <p:cNvPr id="77" name="Google Shape;77;p16"/>
          <p:cNvSpPr txBox="1"/>
          <p:nvPr/>
        </p:nvSpPr>
        <p:spPr>
          <a:xfrm>
            <a:off x="717050" y="3865550"/>
            <a:ext cx="811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Despite most of the stocks being from </a:t>
            </a:r>
            <a:r>
              <a:rPr lang="en"/>
              <a:t>technology</a:t>
            </a:r>
            <a:r>
              <a:rPr lang="en"/>
              <a:t> sector, they have low correlations (&lt;0.50) among themselves. LMT being a defence company has the least correlation with all the other stocks.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Portfolios and Efficient Frontier</a:t>
            </a:r>
            <a:endParaRPr/>
          </a:p>
        </p:txBody>
      </p:sp>
      <p:pic>
        <p:nvPicPr>
          <p:cNvPr id="83" name="Google Shape;83;p17"/>
          <p:cNvPicPr preferRelativeResize="0"/>
          <p:nvPr/>
        </p:nvPicPr>
        <p:blipFill>
          <a:blip r:embed="rId3">
            <a:alphaModFix/>
          </a:blip>
          <a:stretch>
            <a:fillRect/>
          </a:stretch>
        </p:blipFill>
        <p:spPr>
          <a:xfrm>
            <a:off x="2041250" y="1200150"/>
            <a:ext cx="4114800" cy="2743200"/>
          </a:xfrm>
          <a:prstGeom prst="rect">
            <a:avLst/>
          </a:prstGeom>
          <a:noFill/>
          <a:ln>
            <a:noFill/>
          </a:ln>
        </p:spPr>
      </p:pic>
      <p:sp>
        <p:nvSpPr>
          <p:cNvPr id="84" name="Google Shape;84;p17"/>
          <p:cNvSpPr txBox="1"/>
          <p:nvPr/>
        </p:nvSpPr>
        <p:spPr>
          <a:xfrm>
            <a:off x="687975" y="4194900"/>
            <a:ext cx="799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plot depicts risk-return trade-off for 5,000 randomly generated portfolios with our selected stocks. The green curve represents the efficient frontier.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Portfolio Recommendations</a:t>
            </a:r>
            <a:endParaRPr/>
          </a:p>
        </p:txBody>
      </p:sp>
      <p:pic>
        <p:nvPicPr>
          <p:cNvPr id="90" name="Google Shape;90;p18"/>
          <p:cNvPicPr preferRelativeResize="0"/>
          <p:nvPr/>
        </p:nvPicPr>
        <p:blipFill>
          <a:blip r:embed="rId3">
            <a:alphaModFix/>
          </a:blip>
          <a:stretch>
            <a:fillRect/>
          </a:stretch>
        </p:blipFill>
        <p:spPr>
          <a:xfrm>
            <a:off x="152400" y="1170125"/>
            <a:ext cx="8839201" cy="1242475"/>
          </a:xfrm>
          <a:prstGeom prst="rect">
            <a:avLst/>
          </a:prstGeom>
          <a:noFill/>
          <a:ln>
            <a:noFill/>
          </a:ln>
        </p:spPr>
      </p:pic>
      <p:sp>
        <p:nvSpPr>
          <p:cNvPr id="91" name="Google Shape;91;p18"/>
          <p:cNvSpPr txBox="1"/>
          <p:nvPr/>
        </p:nvSpPr>
        <p:spPr>
          <a:xfrm>
            <a:off x="334950" y="2790375"/>
            <a:ext cx="847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Three different portfolio recommendations are made for different risk </a:t>
            </a:r>
            <a:r>
              <a:rPr lang="en"/>
              <a:t>tolerance</a:t>
            </a:r>
            <a:r>
              <a:rPr lang="en"/>
              <a:t> level of the investors. The recommendation module finds out the highest return yielding portfolios of all the random portfolios with a volatility level lower than the investors’ risk tolerance.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79500" y="21401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