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31"/>
  </p:notesMasterIdLst>
  <p:sldIdLst>
    <p:sldId id="256" r:id="rId5"/>
    <p:sldId id="257" r:id="rId6"/>
    <p:sldId id="295" r:id="rId7"/>
    <p:sldId id="297" r:id="rId8"/>
    <p:sldId id="298" r:id="rId9"/>
    <p:sldId id="299" r:id="rId10"/>
    <p:sldId id="300" r:id="rId11"/>
    <p:sldId id="304" r:id="rId12"/>
    <p:sldId id="259" r:id="rId13"/>
    <p:sldId id="301" r:id="rId14"/>
    <p:sldId id="260" r:id="rId15"/>
    <p:sldId id="305" r:id="rId16"/>
    <p:sldId id="302" r:id="rId17"/>
    <p:sldId id="303" r:id="rId18"/>
    <p:sldId id="307" r:id="rId19"/>
    <p:sldId id="306" r:id="rId20"/>
    <p:sldId id="308" r:id="rId21"/>
    <p:sldId id="309" r:id="rId22"/>
    <p:sldId id="310" r:id="rId23"/>
    <p:sldId id="311" r:id="rId24"/>
    <p:sldId id="312" r:id="rId25"/>
    <p:sldId id="313" r:id="rId26"/>
    <p:sldId id="315" r:id="rId27"/>
    <p:sldId id="317" r:id="rId28"/>
    <p:sldId id="316" r:id="rId29"/>
    <p:sldId id="278"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Titillium Web" panose="00000500000000000000" pitchFamily="2" charset="0"/>
      <p:regular r:id="rId38"/>
      <p:bold r:id="rId39"/>
      <p:italic r:id="rId40"/>
      <p:boldItalic r:id="rId41"/>
    </p:embeddedFont>
    <p:embeddedFont>
      <p:font typeface="Titillium Web Light" panose="000004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811CE-D28D-4336-9392-E27F25715040}" v="320" dt="2022-12-05T12:31:46.350"/>
    <p1510:client id="{0716F51F-E0FF-1795-B261-155B2818D2BD}" v="16" dt="2022-12-05T13:48:22.948"/>
    <p1510:client id="{85947C65-E522-873D-6A75-B55B616DB509}" v="603" dt="2022-12-05T12:43:23.804"/>
    <p1510:client id="{986DE882-5170-B7EC-E66F-9E9E32CA47BF}" v="1401" dt="2022-12-05T12:13:41.819"/>
    <p1510:client id="{C44E4768-37E1-4975-A232-FC2FAFCDF676}" v="31" dt="2022-12-05T12:52:56.376"/>
  </p1510:revLst>
</p1510:revInfo>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0"/>
            <a:ext cx="60255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46" name="Google Shape;4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782033" y="723487"/>
            <a:ext cx="7090971" cy="2036757"/>
          </a:xfrm>
          <a:prstGeom prst="rect">
            <a:avLst/>
          </a:prstGeom>
          <a:solidFill>
            <a:schemeClr val="accent1">
              <a:lumMod val="20000"/>
              <a:lumOff val="80000"/>
            </a:schemeClr>
          </a:solidFill>
        </p:spPr>
        <p:txBody>
          <a:bodyPr spcFirstLastPara="1" wrap="square" lIns="0" tIns="0" rIns="0" bIns="0" anchor="t" anchorCtr="0">
            <a:noAutofit/>
          </a:bodyPr>
          <a:lstStyle/>
          <a:p>
            <a:r>
              <a:rPr lang="en-US" sz="4400" i="0" u="none" strike="noStrike">
                <a:solidFill>
                  <a:srgbClr val="000000"/>
                </a:solidFill>
                <a:effectLst/>
                <a:latin typeface="Tiltinium Web"/>
              </a:rPr>
              <a:t>How To Train Your Deep </a:t>
            </a:r>
            <a:r>
              <a:rPr lang="en-US" sz="4400">
                <a:solidFill>
                  <a:srgbClr val="000000"/>
                </a:solidFill>
                <a:latin typeface="Tiltinium Web"/>
              </a:rPr>
              <a:t>Multi Object</a:t>
            </a:r>
            <a:r>
              <a:rPr lang="en-US" sz="4400" i="0" u="none" strike="noStrike">
                <a:solidFill>
                  <a:srgbClr val="000000"/>
                </a:solidFill>
                <a:effectLst/>
                <a:latin typeface="Tiltinium Web"/>
              </a:rPr>
              <a:t> Tracking </a:t>
            </a:r>
            <a:r>
              <a:rPr lang="en-US" sz="4400" i="0">
                <a:solidFill>
                  <a:srgbClr val="000000"/>
                </a:solidFill>
                <a:effectLst/>
                <a:latin typeface="Tiltinium Web"/>
              </a:rPr>
              <a:t>​</a:t>
            </a:r>
            <a:endParaRPr sz="4400">
              <a:solidFill>
                <a:srgbClr val="000000"/>
              </a:solidFill>
              <a:latin typeface="Tiltinium Web"/>
            </a:endParaRPr>
          </a:p>
        </p:txBody>
      </p:sp>
      <p:sp>
        <p:nvSpPr>
          <p:cNvPr id="2" name="TextBox 1">
            <a:extLst>
              <a:ext uri="{FF2B5EF4-FFF2-40B4-BE49-F238E27FC236}">
                <a16:creationId xmlns:a16="http://schemas.microsoft.com/office/drawing/2014/main" id="{8EFD79A1-4851-3441-86FB-A562D6231409}"/>
              </a:ext>
            </a:extLst>
          </p:cNvPr>
          <p:cNvSpPr txBox="1"/>
          <p:nvPr/>
        </p:nvSpPr>
        <p:spPr>
          <a:xfrm>
            <a:off x="779705" y="3067877"/>
            <a:ext cx="4202482" cy="1508105"/>
          </a:xfrm>
          <a:prstGeom prst="rect">
            <a:avLst/>
          </a:prstGeom>
          <a:noFill/>
        </p:spPr>
        <p:txBody>
          <a:bodyPr wrap="square" lIns="91440" tIns="45720" rIns="91440" bIns="45720" rtlCol="0" anchor="t">
            <a:spAutoFit/>
          </a:bodyPr>
          <a:lstStyle/>
          <a:p>
            <a:pPr fontAlgn="base"/>
            <a:r>
              <a:rPr lang="en-US" sz="1800" b="1">
                <a:latin typeface="Calibri Light"/>
              </a:rPr>
              <a:t>   </a:t>
            </a:r>
            <a:r>
              <a:rPr lang="en-US" sz="1800" b="1" i="0" u="none" strike="noStrike">
                <a:effectLst/>
                <a:latin typeface="Calibri Light"/>
              </a:rPr>
              <a:t>Pallavi </a:t>
            </a:r>
            <a:r>
              <a:rPr lang="en-US" sz="1800" b="1" i="0" u="none" strike="noStrike" err="1">
                <a:effectLst/>
                <a:latin typeface="Calibri Light"/>
              </a:rPr>
              <a:t>Pamulapati</a:t>
            </a:r>
            <a:r>
              <a:rPr lang="en-US" sz="1800" b="1" i="0" u="none" strike="noStrike">
                <a:effectLst/>
                <a:latin typeface="Calibri Light"/>
              </a:rPr>
              <a:t>       2020101095</a:t>
            </a:r>
            <a:r>
              <a:rPr lang="en-US" sz="1800" b="1" i="0">
                <a:effectLst/>
                <a:latin typeface="Calibri Light"/>
              </a:rPr>
              <a:t>​</a:t>
            </a:r>
          </a:p>
          <a:p>
            <a:pPr fontAlgn="base"/>
            <a:r>
              <a:rPr lang="en-US" sz="1800" b="1">
                <a:latin typeface="Calibri Light"/>
              </a:rPr>
              <a:t>   </a:t>
            </a:r>
            <a:r>
              <a:rPr lang="en-US" sz="1800" b="1" i="0" u="none" strike="noStrike" err="1">
                <a:effectLst/>
                <a:latin typeface="Calibri Light"/>
              </a:rPr>
              <a:t>Aishwaryabharathi</a:t>
            </a:r>
            <a:r>
              <a:rPr lang="en-US" sz="1800" b="1" i="0" u="none" strike="noStrike">
                <a:effectLst/>
                <a:latin typeface="Calibri Light"/>
              </a:rPr>
              <a:t> </a:t>
            </a:r>
            <a:r>
              <a:rPr lang="en-US" sz="1800" b="1">
                <a:latin typeface="Calibri Light"/>
              </a:rPr>
              <a:t>    </a:t>
            </a:r>
            <a:r>
              <a:rPr lang="en-US" sz="1800" b="1" i="0" u="none" strike="noStrike">
                <a:effectLst/>
                <a:latin typeface="Calibri Light"/>
              </a:rPr>
              <a:t> 2020102060</a:t>
            </a:r>
            <a:r>
              <a:rPr lang="en-US" sz="1800" b="1" i="0">
                <a:effectLst/>
                <a:latin typeface="Calibri Light"/>
              </a:rPr>
              <a:t>​</a:t>
            </a:r>
          </a:p>
          <a:p>
            <a:pPr fontAlgn="base"/>
            <a:r>
              <a:rPr lang="en-US" sz="1800" b="1">
                <a:latin typeface="Calibri Light"/>
              </a:rPr>
              <a:t>   </a:t>
            </a:r>
            <a:r>
              <a:rPr lang="en-US" sz="1800" b="1" i="0" u="none" strike="noStrike">
                <a:effectLst/>
                <a:latin typeface="Calibri Light"/>
              </a:rPr>
              <a:t>Shriya </a:t>
            </a:r>
            <a:r>
              <a:rPr lang="en-US" sz="1800" b="1" i="0" u="none" strike="noStrike" err="1">
                <a:effectLst/>
                <a:latin typeface="Calibri Light"/>
              </a:rPr>
              <a:t>Dullur</a:t>
            </a:r>
            <a:r>
              <a:rPr lang="en-US" sz="1800" b="1" i="0" u="none" strike="noStrike">
                <a:effectLst/>
                <a:latin typeface="Calibri Light"/>
              </a:rPr>
              <a:t>        </a:t>
            </a:r>
            <a:r>
              <a:rPr lang="en-US" sz="1800" b="1">
                <a:latin typeface="Calibri Light"/>
              </a:rPr>
              <a:t>        </a:t>
            </a:r>
            <a:r>
              <a:rPr lang="en-US" sz="1800" b="1" i="0" u="none" strike="noStrike">
                <a:effectLst/>
                <a:latin typeface="Calibri Light"/>
              </a:rPr>
              <a:t> 2020102006</a:t>
            </a:r>
            <a:r>
              <a:rPr lang="en-US" sz="1800" b="1" i="0">
                <a:effectLst/>
                <a:latin typeface="Calibri Light"/>
              </a:rPr>
              <a:t>​</a:t>
            </a:r>
          </a:p>
          <a:p>
            <a:pPr fontAlgn="base"/>
            <a:r>
              <a:rPr lang="en-US" sz="1800" b="1">
                <a:latin typeface="Calibri Light"/>
              </a:rPr>
              <a:t>   </a:t>
            </a:r>
            <a:r>
              <a:rPr lang="en-US" sz="1800" b="1" i="0" u="none" strike="noStrike">
                <a:effectLst/>
                <a:latin typeface="Calibri Light"/>
              </a:rPr>
              <a:t>Keerthi </a:t>
            </a:r>
            <a:r>
              <a:rPr lang="en-US" sz="1800" b="1" i="0" u="none" strike="noStrike" err="1">
                <a:effectLst/>
                <a:latin typeface="Calibri Light"/>
              </a:rPr>
              <a:t>Pothalaraju</a:t>
            </a:r>
            <a:r>
              <a:rPr lang="en-US" sz="1800" b="1" i="0" u="none" strike="noStrike">
                <a:effectLst/>
                <a:latin typeface="Calibri Light"/>
              </a:rPr>
              <a:t> </a:t>
            </a:r>
            <a:r>
              <a:rPr lang="en-US" sz="1800" b="1">
                <a:latin typeface="Calibri Light"/>
              </a:rPr>
              <a:t>   </a:t>
            </a:r>
            <a:r>
              <a:rPr lang="en-US" sz="1800" b="1" i="0" u="none" strike="noStrike">
                <a:effectLst/>
                <a:latin typeface="Calibri Light"/>
              </a:rPr>
              <a:t> 2020102010</a:t>
            </a:r>
            <a:r>
              <a:rPr lang="en-US" sz="1800" b="1" i="0">
                <a:effectLst/>
                <a:latin typeface="Calibri Light"/>
              </a:rPr>
              <a:t>​</a:t>
            </a:r>
          </a:p>
          <a:p>
            <a:endParaRPr lang="en-IN"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graphical user interface&#10;&#10;Description automatically generated">
            <a:extLst>
              <a:ext uri="{FF2B5EF4-FFF2-40B4-BE49-F238E27FC236}">
                <a16:creationId xmlns:a16="http://schemas.microsoft.com/office/drawing/2014/main" id="{3358E1F1-75D8-7636-62EF-30BB522BBA53}"/>
              </a:ext>
            </a:extLst>
          </p:cNvPr>
          <p:cNvPicPr>
            <a:picLocks noChangeAspect="1"/>
          </p:cNvPicPr>
          <p:nvPr/>
        </p:nvPicPr>
        <p:blipFill>
          <a:blip r:embed="rId2"/>
          <a:stretch>
            <a:fillRect/>
          </a:stretch>
        </p:blipFill>
        <p:spPr>
          <a:xfrm>
            <a:off x="953814" y="413885"/>
            <a:ext cx="6829096" cy="4417081"/>
          </a:xfrm>
          <a:prstGeom prst="rect">
            <a:avLst/>
          </a:prstGeom>
        </p:spPr>
      </p:pic>
    </p:spTree>
    <p:extLst>
      <p:ext uri="{BB962C8B-B14F-4D97-AF65-F5344CB8AC3E}">
        <p14:creationId xmlns:p14="http://schemas.microsoft.com/office/powerpoint/2010/main" val="321888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92344" y="225758"/>
            <a:ext cx="6025500" cy="857400"/>
          </a:xfrm>
          <a:prstGeom prst="rect">
            <a:avLst/>
          </a:prstGeom>
        </p:spPr>
        <p:txBody>
          <a:bodyPr spcFirstLastPara="1" wrap="square" lIns="0" tIns="0" rIns="0" bIns="0" anchor="b" anchorCtr="0">
            <a:noAutofit/>
          </a:bodyPr>
          <a:lstStyle/>
          <a:p>
            <a:r>
              <a:rPr lang="en">
                <a:solidFill>
                  <a:schemeClr val="tx1"/>
                </a:solidFill>
              </a:rPr>
              <a:t>CLEARMOT – Finding Distance</a:t>
            </a:r>
          </a:p>
        </p:txBody>
      </p:sp>
      <p:sp>
        <p:nvSpPr>
          <p:cNvPr id="82" name="Google Shape;82;p15"/>
          <p:cNvSpPr txBox="1">
            <a:spLocks noGrp="1"/>
          </p:cNvSpPr>
          <p:nvPr>
            <p:ph type="body" idx="1"/>
          </p:nvPr>
        </p:nvSpPr>
        <p:spPr>
          <a:xfrm>
            <a:off x="457200" y="1326694"/>
            <a:ext cx="5690294" cy="3148800"/>
          </a:xfrm>
          <a:prstGeom prst="rect">
            <a:avLst/>
          </a:prstGeom>
        </p:spPr>
        <p:txBody>
          <a:bodyPr spcFirstLastPara="1" wrap="square" lIns="0" tIns="0" rIns="0" bIns="0" anchor="t" anchorCtr="0">
            <a:noAutofit/>
          </a:bodyPr>
          <a:lstStyle/>
          <a:p>
            <a:r>
              <a:rPr lang="en" sz="1600">
                <a:solidFill>
                  <a:schemeClr val="accent2">
                    <a:lumMod val="50000"/>
                  </a:schemeClr>
                </a:solidFill>
                <a:latin typeface="Times New Roman"/>
              </a:rPr>
              <a:t>The MOT’s main task is to accurately estimate the bounding boxes for the object instances in the time frames. Then, associate these predicted boxes with the ground truths, over each time frame to track the path of the object. </a:t>
            </a:r>
          </a:p>
          <a:p>
            <a:endParaRPr lang="en" sz="1600">
              <a:solidFill>
                <a:schemeClr val="accent2">
                  <a:lumMod val="50000"/>
                </a:schemeClr>
              </a:solidFill>
              <a:latin typeface="Times New Roman"/>
            </a:endParaRPr>
          </a:p>
          <a:p>
            <a:r>
              <a:rPr lang="en" sz="1600">
                <a:solidFill>
                  <a:schemeClr val="accent2">
                    <a:lumMod val="50000"/>
                  </a:schemeClr>
                </a:solidFill>
                <a:latin typeface="Times New Roman"/>
              </a:rPr>
              <a:t>At a time-frame t, the predicted bounding boxes are compared with the ground-truth objects bounding boxes. These are compared using the Intersection Over-Union (</a:t>
            </a:r>
            <a:r>
              <a:rPr lang="en" sz="1600" err="1">
                <a:solidFill>
                  <a:schemeClr val="accent2">
                    <a:lumMod val="50000"/>
                  </a:schemeClr>
                </a:solidFill>
                <a:latin typeface="Times New Roman"/>
              </a:rPr>
              <a:t>IoU</a:t>
            </a:r>
            <a:r>
              <a:rPr lang="en" sz="1600">
                <a:solidFill>
                  <a:schemeClr val="accent2">
                    <a:lumMod val="50000"/>
                  </a:schemeClr>
                </a:solidFill>
                <a:latin typeface="Times New Roman"/>
              </a:rPr>
              <a:t>) distance metric and a distance matrix of size N*M is obtained. Where N is the number of bounding boxes(the rectangular boxes over every object) and M is the number of ground-truth objects in a time frame t. </a:t>
            </a:r>
          </a:p>
          <a:p>
            <a:endParaRPr lang="en" sz="1600">
              <a:solidFill>
                <a:schemeClr val="accent2">
                  <a:lumMod val="50000"/>
                </a:schemeClr>
              </a:solidFill>
              <a:latin typeface="Times New Roman"/>
            </a:endParaRPr>
          </a:p>
          <a:p>
            <a:endParaRPr lang="en" sz="1800">
              <a:solidFill>
                <a:schemeClr val="accent2">
                  <a:lumMod val="50000"/>
                </a:schemeClr>
              </a:solidFill>
              <a:latin typeface="Times New Roman"/>
            </a:endParaRPr>
          </a:p>
          <a:p>
            <a:endParaRPr lang="en" sz="1800">
              <a:solidFill>
                <a:schemeClr val="accent2">
                  <a:lumMod val="50000"/>
                </a:schemeClr>
              </a:solidFill>
              <a:latin typeface="Times New Roman"/>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Picture 2" descr="Diagram&#10;&#10;Description automatically generated">
            <a:extLst>
              <a:ext uri="{FF2B5EF4-FFF2-40B4-BE49-F238E27FC236}">
                <a16:creationId xmlns:a16="http://schemas.microsoft.com/office/drawing/2014/main" id="{B270A384-41CA-8A0E-D366-0080A313FBC8}"/>
              </a:ext>
            </a:extLst>
          </p:cNvPr>
          <p:cNvPicPr>
            <a:picLocks noChangeAspect="1"/>
          </p:cNvPicPr>
          <p:nvPr/>
        </p:nvPicPr>
        <p:blipFill>
          <a:blip r:embed="rId3"/>
          <a:stretch>
            <a:fillRect/>
          </a:stretch>
        </p:blipFill>
        <p:spPr>
          <a:xfrm>
            <a:off x="6200775" y="1226222"/>
            <a:ext cx="2743200" cy="19437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8F02-94B6-B241-D5B9-3B87B983BD80}"/>
              </a:ext>
            </a:extLst>
          </p:cNvPr>
          <p:cNvSpPr>
            <a:spLocks noGrp="1"/>
          </p:cNvSpPr>
          <p:nvPr>
            <p:ph type="ctrTitle"/>
          </p:nvPr>
        </p:nvSpPr>
        <p:spPr>
          <a:xfrm>
            <a:off x="449317" y="-1741"/>
            <a:ext cx="5796900" cy="1159800"/>
          </a:xfrm>
        </p:spPr>
        <p:txBody>
          <a:bodyPr/>
          <a:lstStyle/>
          <a:p>
            <a:r>
              <a:rPr lang="en-US">
                <a:solidFill>
                  <a:schemeClr val="tx1"/>
                </a:solidFill>
              </a:rPr>
              <a:t>MOT Metrics</a:t>
            </a:r>
          </a:p>
        </p:txBody>
      </p:sp>
      <p:sp>
        <p:nvSpPr>
          <p:cNvPr id="3" name="Subtitle 2">
            <a:extLst>
              <a:ext uri="{FF2B5EF4-FFF2-40B4-BE49-F238E27FC236}">
                <a16:creationId xmlns:a16="http://schemas.microsoft.com/office/drawing/2014/main" id="{2A4D7A25-B9CF-35FE-28AD-EFA8EE3825A8}"/>
              </a:ext>
            </a:extLst>
          </p:cNvPr>
          <p:cNvSpPr>
            <a:spLocks noGrp="1"/>
          </p:cNvSpPr>
          <p:nvPr>
            <p:ph type="subTitle" idx="1"/>
          </p:nvPr>
        </p:nvSpPr>
        <p:spPr>
          <a:xfrm>
            <a:off x="419757" y="1658949"/>
            <a:ext cx="5589978" cy="3894299"/>
          </a:xfrm>
        </p:spPr>
        <p:txBody>
          <a:bodyPr/>
          <a:lstStyle/>
          <a:p>
            <a:pPr marL="285750" indent="-285750">
              <a:buFont typeface="Arial"/>
              <a:buChar char="•"/>
            </a:pPr>
            <a:r>
              <a:rPr lang="en-US" sz="1600">
                <a:solidFill>
                  <a:schemeClr val="accent2">
                    <a:lumMod val="50000"/>
                  </a:schemeClr>
                </a:solidFill>
                <a:latin typeface="Times New Roman"/>
              </a:rPr>
              <a:t>Optimal prediction to ground-truth assignment (a binary matrix) is obtained using the Hungarian Algorithm. </a:t>
            </a:r>
          </a:p>
          <a:p>
            <a:pPr marL="285750" indent="-285750">
              <a:buFont typeface="Arial"/>
              <a:buChar char="•"/>
            </a:pPr>
            <a:endParaRPr lang="en-US" sz="1600">
              <a:solidFill>
                <a:schemeClr val="accent2">
                  <a:lumMod val="50000"/>
                </a:schemeClr>
              </a:solidFill>
              <a:latin typeface="Times New Roman"/>
            </a:endParaRPr>
          </a:p>
          <a:p>
            <a:pPr marL="342900" indent="-342900">
              <a:buFont typeface="Arial"/>
              <a:buChar char="•"/>
            </a:pPr>
            <a:r>
              <a:rPr lang="en-US" sz="1600">
                <a:solidFill>
                  <a:schemeClr val="accent2">
                    <a:lumMod val="50000"/>
                  </a:schemeClr>
                </a:solidFill>
                <a:latin typeface="Times New Roman"/>
              </a:rPr>
              <a:t>Then we calculate the accuracy and precision of the model using popular MOT metrics like MOTA and MOTP. These metrics depend on the False Positives, False Negatives, Association matrix obtained from the Hungarian Algorithm, and Identity Switches in a time frame t. </a:t>
            </a:r>
          </a:p>
          <a:p>
            <a:pPr marL="285750" indent="-285750">
              <a:buFont typeface="Arial"/>
              <a:buChar char="•"/>
            </a:pPr>
            <a:endParaRPr lang="en-US" sz="1600">
              <a:solidFill>
                <a:schemeClr val="accent2">
                  <a:lumMod val="50000"/>
                </a:schemeClr>
              </a:solidFill>
              <a:latin typeface="Times New Roman"/>
            </a:endParaRPr>
          </a:p>
          <a:p>
            <a:endParaRPr lang="en-US" sz="1600">
              <a:latin typeface="Times New Roman"/>
            </a:endParaRPr>
          </a:p>
        </p:txBody>
      </p:sp>
      <p:pic>
        <p:nvPicPr>
          <p:cNvPr id="4" name="Picture 4">
            <a:extLst>
              <a:ext uri="{FF2B5EF4-FFF2-40B4-BE49-F238E27FC236}">
                <a16:creationId xmlns:a16="http://schemas.microsoft.com/office/drawing/2014/main" id="{259381EA-D398-F4FC-CF60-15862F090D35}"/>
              </a:ext>
            </a:extLst>
          </p:cNvPr>
          <p:cNvPicPr>
            <a:picLocks noChangeAspect="1"/>
          </p:cNvPicPr>
          <p:nvPr/>
        </p:nvPicPr>
        <p:blipFill>
          <a:blip r:embed="rId2"/>
          <a:stretch>
            <a:fillRect/>
          </a:stretch>
        </p:blipFill>
        <p:spPr>
          <a:xfrm>
            <a:off x="6077607" y="667601"/>
            <a:ext cx="2743200" cy="1985410"/>
          </a:xfrm>
          <a:prstGeom prst="rect">
            <a:avLst/>
          </a:prstGeom>
        </p:spPr>
      </p:pic>
      <p:pic>
        <p:nvPicPr>
          <p:cNvPr id="5" name="Picture 5" descr="Diagram&#10;&#10;Description automatically generated">
            <a:extLst>
              <a:ext uri="{FF2B5EF4-FFF2-40B4-BE49-F238E27FC236}">
                <a16:creationId xmlns:a16="http://schemas.microsoft.com/office/drawing/2014/main" id="{6D78EF60-EA29-CC4A-1D21-88FBD43DDF87}"/>
              </a:ext>
            </a:extLst>
          </p:cNvPr>
          <p:cNvPicPr>
            <a:picLocks noChangeAspect="1"/>
          </p:cNvPicPr>
          <p:nvPr/>
        </p:nvPicPr>
        <p:blipFill>
          <a:blip r:embed="rId3"/>
          <a:stretch>
            <a:fillRect/>
          </a:stretch>
        </p:blipFill>
        <p:spPr>
          <a:xfrm>
            <a:off x="6136728" y="2738885"/>
            <a:ext cx="2743200" cy="1971436"/>
          </a:xfrm>
          <a:prstGeom prst="rect">
            <a:avLst/>
          </a:prstGeom>
        </p:spPr>
      </p:pic>
    </p:spTree>
    <p:extLst>
      <p:ext uri="{BB962C8B-B14F-4D97-AF65-F5344CB8AC3E}">
        <p14:creationId xmlns:p14="http://schemas.microsoft.com/office/powerpoint/2010/main" val="1436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8BB6-24C9-85A8-33AE-3823AEC14E2C}"/>
              </a:ext>
            </a:extLst>
          </p:cNvPr>
          <p:cNvSpPr>
            <a:spLocks noGrp="1"/>
          </p:cNvSpPr>
          <p:nvPr>
            <p:ph type="title"/>
          </p:nvPr>
        </p:nvSpPr>
        <p:spPr>
          <a:xfrm>
            <a:off x="457200" y="434575"/>
            <a:ext cx="5630893" cy="524025"/>
          </a:xfrm>
        </p:spPr>
        <p:txBody>
          <a:bodyPr/>
          <a:lstStyle/>
          <a:p>
            <a:r>
              <a:rPr lang="en-US" sz="2400">
                <a:solidFill>
                  <a:srgbClr val="000000"/>
                </a:solidFill>
              </a:rPr>
              <a:t>Hungarian Algorithm</a:t>
            </a:r>
          </a:p>
        </p:txBody>
      </p:sp>
      <p:sp>
        <p:nvSpPr>
          <p:cNvPr id="3" name="Text Placeholder 2">
            <a:extLst>
              <a:ext uri="{FF2B5EF4-FFF2-40B4-BE49-F238E27FC236}">
                <a16:creationId xmlns:a16="http://schemas.microsoft.com/office/drawing/2014/main" id="{B20DB7B1-25D4-1520-B953-27EDEF5B1E1E}"/>
              </a:ext>
            </a:extLst>
          </p:cNvPr>
          <p:cNvSpPr>
            <a:spLocks noGrp="1"/>
          </p:cNvSpPr>
          <p:nvPr>
            <p:ph type="body" idx="1"/>
          </p:nvPr>
        </p:nvSpPr>
        <p:spPr>
          <a:xfrm>
            <a:off x="534811" y="2367136"/>
            <a:ext cx="7224944" cy="686412"/>
          </a:xfrm>
        </p:spPr>
        <p:txBody>
          <a:bodyPr/>
          <a:lstStyle/>
          <a:p>
            <a:pPr marL="76200" indent="0">
              <a:buNone/>
            </a:pPr>
            <a:r>
              <a:rPr lang="en-US" sz="1400">
                <a:solidFill>
                  <a:srgbClr val="000000"/>
                </a:solidFill>
              </a:rPr>
              <a:t>Here A* is the optimal association between ground-truth objects and track predictions. </a:t>
            </a:r>
          </a:p>
          <a:p>
            <a:pPr marL="76200" indent="0">
              <a:buNone/>
            </a:pPr>
            <a:r>
              <a:rPr lang="en-US" sz="1400">
                <a:solidFill>
                  <a:srgbClr val="000000"/>
                </a:solidFill>
              </a:rPr>
              <a:t>After computing A*, following evaluation measures are computed. </a:t>
            </a:r>
          </a:p>
          <a:p>
            <a:pPr marL="76200" indent="0">
              <a:buNone/>
            </a:pPr>
            <a:endParaRPr lang="en-US">
              <a:solidFill>
                <a:srgbClr val="000000"/>
              </a:solidFill>
            </a:endParaRPr>
          </a:p>
        </p:txBody>
      </p:sp>
      <p:sp>
        <p:nvSpPr>
          <p:cNvPr id="4" name="Slide Number Placeholder 3">
            <a:extLst>
              <a:ext uri="{FF2B5EF4-FFF2-40B4-BE49-F238E27FC236}">
                <a16:creationId xmlns:a16="http://schemas.microsoft.com/office/drawing/2014/main" id="{F356AF0A-6E25-08C8-82EE-8305EEEFCA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solidFill>
                  <a:srgbClr val="000000"/>
                </a:solidFill>
              </a:rPr>
              <a:t>13</a:t>
            </a:fld>
            <a:endParaRPr lang="en">
              <a:solidFill>
                <a:srgbClr val="000000"/>
              </a:solidFill>
            </a:endParaRPr>
          </a:p>
        </p:txBody>
      </p:sp>
      <p:pic>
        <p:nvPicPr>
          <p:cNvPr id="5" name="Picture 5" descr="Text, letter&#10;&#10;Description automatically generated">
            <a:extLst>
              <a:ext uri="{FF2B5EF4-FFF2-40B4-BE49-F238E27FC236}">
                <a16:creationId xmlns:a16="http://schemas.microsoft.com/office/drawing/2014/main" id="{713B3E4A-5B98-CEDA-7843-EF2E840F8A1C}"/>
              </a:ext>
            </a:extLst>
          </p:cNvPr>
          <p:cNvPicPr>
            <a:picLocks noChangeAspect="1"/>
          </p:cNvPicPr>
          <p:nvPr/>
        </p:nvPicPr>
        <p:blipFill>
          <a:blip r:embed="rId2"/>
          <a:stretch>
            <a:fillRect/>
          </a:stretch>
        </p:blipFill>
        <p:spPr>
          <a:xfrm>
            <a:off x="2195739" y="1130279"/>
            <a:ext cx="3815643" cy="967357"/>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144C83AD-9D80-C105-2327-C22B0556D5AE}"/>
              </a:ext>
            </a:extLst>
          </p:cNvPr>
          <p:cNvPicPr>
            <a:picLocks noChangeAspect="1"/>
          </p:cNvPicPr>
          <p:nvPr/>
        </p:nvPicPr>
        <p:blipFill>
          <a:blip r:embed="rId3"/>
          <a:stretch>
            <a:fillRect/>
          </a:stretch>
        </p:blipFill>
        <p:spPr>
          <a:xfrm>
            <a:off x="2974623" y="4386102"/>
            <a:ext cx="2743200" cy="534074"/>
          </a:xfrm>
          <a:prstGeom prst="rect">
            <a:avLst/>
          </a:prstGeom>
        </p:spPr>
      </p:pic>
      <p:sp>
        <p:nvSpPr>
          <p:cNvPr id="10" name="TextBox 9">
            <a:extLst>
              <a:ext uri="{FF2B5EF4-FFF2-40B4-BE49-F238E27FC236}">
                <a16:creationId xmlns:a16="http://schemas.microsoft.com/office/drawing/2014/main" id="{152A46C6-7E19-4535-AA9B-85375CED00B2}"/>
              </a:ext>
            </a:extLst>
          </p:cNvPr>
          <p:cNvSpPr txBox="1"/>
          <p:nvPr/>
        </p:nvSpPr>
        <p:spPr>
          <a:xfrm>
            <a:off x="418041" y="3339293"/>
            <a:ext cx="334891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a:latin typeface="Titillium Web Light"/>
              </a:rPr>
              <a:t> Multi-Object Tracking Accuracy</a:t>
            </a:r>
            <a:endParaRPr lang="en-US" sz="1600">
              <a:latin typeface="Titillium Web Light"/>
            </a:endParaRPr>
          </a:p>
        </p:txBody>
      </p:sp>
      <p:sp>
        <p:nvSpPr>
          <p:cNvPr id="11" name="TextBox 10">
            <a:extLst>
              <a:ext uri="{FF2B5EF4-FFF2-40B4-BE49-F238E27FC236}">
                <a16:creationId xmlns:a16="http://schemas.microsoft.com/office/drawing/2014/main" id="{386F886F-8AED-517E-4515-5CF5E7A110DB}"/>
              </a:ext>
            </a:extLst>
          </p:cNvPr>
          <p:cNvSpPr txBox="1"/>
          <p:nvPr/>
        </p:nvSpPr>
        <p:spPr>
          <a:xfrm>
            <a:off x="766282" y="3806975"/>
            <a:ext cx="68414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uses False Positives, False Negatives and Identity Switches in time frame t to compute the accuracy</a:t>
            </a:r>
          </a:p>
        </p:txBody>
      </p:sp>
    </p:spTree>
    <p:extLst>
      <p:ext uri="{BB962C8B-B14F-4D97-AF65-F5344CB8AC3E}">
        <p14:creationId xmlns:p14="http://schemas.microsoft.com/office/powerpoint/2010/main" val="70670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8D1-D738-0561-F123-3068CBBAA9C0}"/>
              </a:ext>
            </a:extLst>
          </p:cNvPr>
          <p:cNvSpPr>
            <a:spLocks noGrp="1"/>
          </p:cNvSpPr>
          <p:nvPr>
            <p:ph type="title"/>
          </p:nvPr>
        </p:nvSpPr>
        <p:spPr>
          <a:xfrm>
            <a:off x="457200" y="434575"/>
            <a:ext cx="6025500" cy="681012"/>
          </a:xfrm>
        </p:spPr>
        <p:txBody>
          <a:bodyPr/>
          <a:lstStyle/>
          <a:p>
            <a:r>
              <a:rPr lang="en-US" sz="2000">
                <a:solidFill>
                  <a:srgbClr val="000000"/>
                </a:solidFill>
              </a:rPr>
              <a:t>Multi-Object Tracking Precision</a:t>
            </a:r>
          </a:p>
        </p:txBody>
      </p:sp>
      <p:sp>
        <p:nvSpPr>
          <p:cNvPr id="3" name="Text Placeholder 2">
            <a:extLst>
              <a:ext uri="{FF2B5EF4-FFF2-40B4-BE49-F238E27FC236}">
                <a16:creationId xmlns:a16="http://schemas.microsoft.com/office/drawing/2014/main" id="{9B07003E-E525-925B-BB21-C80F07472A37}"/>
              </a:ext>
            </a:extLst>
          </p:cNvPr>
          <p:cNvSpPr>
            <a:spLocks noGrp="1"/>
          </p:cNvSpPr>
          <p:nvPr>
            <p:ph type="body" idx="1"/>
          </p:nvPr>
        </p:nvSpPr>
        <p:spPr>
          <a:xfrm>
            <a:off x="457200" y="1684938"/>
            <a:ext cx="7789388" cy="3148800"/>
          </a:xfrm>
        </p:spPr>
        <p:txBody>
          <a:bodyPr/>
          <a:lstStyle/>
          <a:p>
            <a:pPr marL="76200" indent="0">
              <a:buNone/>
            </a:pPr>
            <a:r>
              <a:rPr lang="en-US" sz="1600">
                <a:solidFill>
                  <a:schemeClr val="tx1"/>
                </a:solidFill>
              </a:rPr>
              <a:t>This averages the overlap between all correctly matches predictions and their ground truths in a time frame t.</a:t>
            </a:r>
          </a:p>
          <a:p>
            <a:pPr marL="76200" indent="0">
              <a:buNone/>
            </a:pPr>
            <a:endParaRPr lang="en-US" sz="1800">
              <a:solidFill>
                <a:schemeClr val="tx1"/>
              </a:solidFill>
            </a:endParaRPr>
          </a:p>
          <a:p>
            <a:pPr marL="76200" indent="0">
              <a:buNone/>
            </a:pPr>
            <a:endParaRPr lang="en-US" sz="1800">
              <a:solidFill>
                <a:schemeClr val="tx1"/>
              </a:solidFill>
            </a:endParaRPr>
          </a:p>
          <a:p>
            <a:pPr marL="76200" indent="0">
              <a:buNone/>
            </a:pPr>
            <a:endParaRPr lang="en-US" sz="1600">
              <a:solidFill>
                <a:schemeClr val="tx1"/>
              </a:solidFill>
            </a:endParaRPr>
          </a:p>
          <a:p>
            <a:pPr marL="76200" indent="0">
              <a:buNone/>
            </a:pPr>
            <a:endParaRPr lang="en-US" sz="1600">
              <a:solidFill>
                <a:schemeClr val="tx1"/>
              </a:solidFill>
            </a:endParaRPr>
          </a:p>
          <a:p>
            <a:pPr marL="76200" indent="0">
              <a:buNone/>
            </a:pPr>
            <a:r>
              <a:rPr lang="en-US" sz="1600">
                <a:solidFill>
                  <a:schemeClr val="tx1"/>
                </a:solidFill>
              </a:rPr>
              <a:t>These evaluation metrics are useful for optimization of tracker's hyperparameters.</a:t>
            </a:r>
          </a:p>
          <a:p>
            <a:pPr marL="76200" indent="0">
              <a:buNone/>
            </a:pPr>
            <a:endParaRPr lang="en-US" sz="1400">
              <a:solidFill>
                <a:schemeClr val="tx1"/>
              </a:solidFill>
            </a:endParaRPr>
          </a:p>
        </p:txBody>
      </p:sp>
      <p:sp>
        <p:nvSpPr>
          <p:cNvPr id="4" name="Slide Number Placeholder 3">
            <a:extLst>
              <a:ext uri="{FF2B5EF4-FFF2-40B4-BE49-F238E27FC236}">
                <a16:creationId xmlns:a16="http://schemas.microsoft.com/office/drawing/2014/main" id="{C97E1C07-4F70-76C3-20E1-204752BB1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14</a:t>
            </a:fld>
            <a:endParaRPr lang="en"/>
          </a:p>
        </p:txBody>
      </p:sp>
      <p:pic>
        <p:nvPicPr>
          <p:cNvPr id="5" name="Picture 5" descr="A picture containing text, clock, clipart&#10;&#10;Description automatically generated">
            <a:extLst>
              <a:ext uri="{FF2B5EF4-FFF2-40B4-BE49-F238E27FC236}">
                <a16:creationId xmlns:a16="http://schemas.microsoft.com/office/drawing/2014/main" id="{3C3E5E68-978E-72DF-6435-5F62DADC1458}"/>
              </a:ext>
            </a:extLst>
          </p:cNvPr>
          <p:cNvPicPr>
            <a:picLocks noChangeAspect="1"/>
          </p:cNvPicPr>
          <p:nvPr/>
        </p:nvPicPr>
        <p:blipFill>
          <a:blip r:embed="rId2"/>
          <a:stretch>
            <a:fillRect/>
          </a:stretch>
        </p:blipFill>
        <p:spPr>
          <a:xfrm>
            <a:off x="2737166" y="2475816"/>
            <a:ext cx="2743200" cy="624201"/>
          </a:xfrm>
          <a:prstGeom prst="rect">
            <a:avLst/>
          </a:prstGeom>
        </p:spPr>
      </p:pic>
    </p:spTree>
    <p:extLst>
      <p:ext uri="{BB962C8B-B14F-4D97-AF65-F5344CB8AC3E}">
        <p14:creationId xmlns:p14="http://schemas.microsoft.com/office/powerpoint/2010/main" val="97709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FA04-4B6D-5D6C-0DCB-C2194870A6DE}"/>
              </a:ext>
            </a:extLst>
          </p:cNvPr>
          <p:cNvSpPr>
            <a:spLocks noGrp="1"/>
          </p:cNvSpPr>
          <p:nvPr>
            <p:ph type="title"/>
          </p:nvPr>
        </p:nvSpPr>
        <p:spPr/>
        <p:txBody>
          <a:bodyPr/>
          <a:lstStyle/>
          <a:p>
            <a:r>
              <a:rPr lang="en-US">
                <a:solidFill>
                  <a:schemeClr val="tx1"/>
                </a:solidFill>
              </a:rPr>
              <a:t>Results - MOT16 Dataset</a:t>
            </a:r>
          </a:p>
        </p:txBody>
      </p:sp>
      <p:sp>
        <p:nvSpPr>
          <p:cNvPr id="3" name="Text Placeholder 2">
            <a:extLst>
              <a:ext uri="{FF2B5EF4-FFF2-40B4-BE49-F238E27FC236}">
                <a16:creationId xmlns:a16="http://schemas.microsoft.com/office/drawing/2014/main" id="{CA6D01D2-282A-ACCC-53F5-52021EF40F1E}"/>
              </a:ext>
            </a:extLst>
          </p:cNvPr>
          <p:cNvSpPr>
            <a:spLocks noGrp="1"/>
          </p:cNvSpPr>
          <p:nvPr>
            <p:ph type="body" idx="1"/>
          </p:nvPr>
        </p:nvSpPr>
        <p:spPr>
          <a:xfrm>
            <a:off x="457200" y="1428748"/>
            <a:ext cx="6025500" cy="975689"/>
          </a:xfrm>
        </p:spPr>
        <p:txBody>
          <a:bodyPr/>
          <a:lstStyle/>
          <a:p>
            <a:pPr marL="76200" indent="0">
              <a:buNone/>
            </a:pPr>
            <a:r>
              <a:rPr lang="en-US" sz="1600">
                <a:solidFill>
                  <a:schemeClr val="accent2">
                    <a:lumMod val="50000"/>
                  </a:schemeClr>
                </a:solidFill>
              </a:rPr>
              <a:t>The results we obtained for MOT16 dataset</a:t>
            </a:r>
          </a:p>
        </p:txBody>
      </p:sp>
      <p:sp>
        <p:nvSpPr>
          <p:cNvPr id="4" name="Slide Number Placeholder 3">
            <a:extLst>
              <a:ext uri="{FF2B5EF4-FFF2-40B4-BE49-F238E27FC236}">
                <a16:creationId xmlns:a16="http://schemas.microsoft.com/office/drawing/2014/main" id="{C33A6C77-014E-8F14-3D4A-D8A033E6A2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graphicFrame>
        <p:nvGraphicFramePr>
          <p:cNvPr id="5" name="Table 5">
            <a:extLst>
              <a:ext uri="{FF2B5EF4-FFF2-40B4-BE49-F238E27FC236}">
                <a16:creationId xmlns:a16="http://schemas.microsoft.com/office/drawing/2014/main" id="{C8A40412-4404-5EFB-2551-0AB0B8B306AF}"/>
              </a:ext>
            </a:extLst>
          </p:cNvPr>
          <p:cNvGraphicFramePr>
            <a:graphicFrameLocks noGrp="1"/>
          </p:cNvGraphicFramePr>
          <p:nvPr>
            <p:extLst>
              <p:ext uri="{D42A27DB-BD31-4B8C-83A1-F6EECF244321}">
                <p14:modId xmlns:p14="http://schemas.microsoft.com/office/powerpoint/2010/main" val="73298298"/>
              </p:ext>
            </p:extLst>
          </p:nvPr>
        </p:nvGraphicFramePr>
        <p:xfrm>
          <a:off x="1567180" y="2098209"/>
          <a:ext cx="3072384" cy="741680"/>
        </p:xfrm>
        <a:graphic>
          <a:graphicData uri="http://schemas.openxmlformats.org/drawingml/2006/table">
            <a:tbl>
              <a:tblPr firstRow="1" bandRow="1">
                <a:tableStyleId>{EBDED31F-4C28-4180-97D3-87A74C8CC402}</a:tableStyleId>
              </a:tblPr>
              <a:tblGrid>
                <a:gridCol w="1024128">
                  <a:extLst>
                    <a:ext uri="{9D8B030D-6E8A-4147-A177-3AD203B41FA5}">
                      <a16:colId xmlns:a16="http://schemas.microsoft.com/office/drawing/2014/main" val="1195564587"/>
                    </a:ext>
                  </a:extLst>
                </a:gridCol>
                <a:gridCol w="1024128">
                  <a:extLst>
                    <a:ext uri="{9D8B030D-6E8A-4147-A177-3AD203B41FA5}">
                      <a16:colId xmlns:a16="http://schemas.microsoft.com/office/drawing/2014/main" val="272129682"/>
                    </a:ext>
                  </a:extLst>
                </a:gridCol>
                <a:gridCol w="1024128">
                  <a:extLst>
                    <a:ext uri="{9D8B030D-6E8A-4147-A177-3AD203B41FA5}">
                      <a16:colId xmlns:a16="http://schemas.microsoft.com/office/drawing/2014/main" val="1474084085"/>
                    </a:ext>
                  </a:extLst>
                </a:gridCol>
              </a:tblGrid>
              <a:tr h="370840">
                <a:tc>
                  <a:txBody>
                    <a:bodyPr/>
                    <a:lstStyle/>
                    <a:p>
                      <a:endParaRPr lang="en-US"/>
                    </a:p>
                  </a:txBody>
                  <a:tcPr/>
                </a:tc>
                <a:tc>
                  <a:txBody>
                    <a:bodyPr/>
                    <a:lstStyle/>
                    <a:p>
                      <a:r>
                        <a:rPr lang="en-US"/>
                        <a:t>   MOTA</a:t>
                      </a:r>
                    </a:p>
                  </a:txBody>
                  <a:tcPr/>
                </a:tc>
                <a:tc>
                  <a:txBody>
                    <a:bodyPr/>
                    <a:lstStyle/>
                    <a:p>
                      <a:r>
                        <a:rPr lang="en-US"/>
                        <a:t>   MOTP</a:t>
                      </a:r>
                    </a:p>
                  </a:txBody>
                  <a:tcPr/>
                </a:tc>
                <a:extLst>
                  <a:ext uri="{0D108BD9-81ED-4DB2-BD59-A6C34878D82A}">
                    <a16:rowId xmlns:a16="http://schemas.microsoft.com/office/drawing/2014/main" val="4277509195"/>
                  </a:ext>
                </a:extLst>
              </a:tr>
              <a:tr h="370840">
                <a:tc>
                  <a:txBody>
                    <a:bodyPr/>
                    <a:lstStyle/>
                    <a:p>
                      <a:r>
                        <a:rPr lang="en-US" err="1"/>
                        <a:t>ClearMOT</a:t>
                      </a:r>
                    </a:p>
                  </a:txBody>
                  <a:tcPr/>
                </a:tc>
                <a:tc>
                  <a:txBody>
                    <a:bodyPr/>
                    <a:lstStyle/>
                    <a:p>
                      <a:r>
                        <a:rPr lang="en-US"/>
                        <a:t>   54.47</a:t>
                      </a:r>
                    </a:p>
                  </a:txBody>
                  <a:tcPr/>
                </a:tc>
                <a:tc>
                  <a:txBody>
                    <a:bodyPr/>
                    <a:lstStyle/>
                    <a:p>
                      <a:r>
                        <a:rPr lang="en-US"/>
                        <a:t>    76.01</a:t>
                      </a:r>
                    </a:p>
                  </a:txBody>
                  <a:tcPr/>
                </a:tc>
                <a:extLst>
                  <a:ext uri="{0D108BD9-81ED-4DB2-BD59-A6C34878D82A}">
                    <a16:rowId xmlns:a16="http://schemas.microsoft.com/office/drawing/2014/main" val="140178712"/>
                  </a:ext>
                </a:extLst>
              </a:tr>
            </a:tbl>
          </a:graphicData>
        </a:graphic>
      </p:graphicFrame>
      <p:sp>
        <p:nvSpPr>
          <p:cNvPr id="6" name="TextBox 5">
            <a:extLst>
              <a:ext uri="{FF2B5EF4-FFF2-40B4-BE49-F238E27FC236}">
                <a16:creationId xmlns:a16="http://schemas.microsoft.com/office/drawing/2014/main" id="{9C9C45DC-9DA3-57EA-7B88-F45AA51FE25C}"/>
              </a:ext>
            </a:extLst>
          </p:cNvPr>
          <p:cNvSpPr txBox="1"/>
          <p:nvPr/>
        </p:nvSpPr>
        <p:spPr>
          <a:xfrm>
            <a:off x="688672" y="3408589"/>
            <a:ext cx="69543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As these evaluation metrics are not differentiable, the gradient descent method cannot be used to optimize the tracker. So, we use </a:t>
            </a:r>
            <a:r>
              <a:rPr lang="en-US" err="1"/>
              <a:t>DeepMOT</a:t>
            </a:r>
            <a:r>
              <a:rPr lang="en-US"/>
              <a:t> with differentiable metrics</a:t>
            </a:r>
          </a:p>
        </p:txBody>
      </p:sp>
    </p:spTree>
    <p:extLst>
      <p:ext uri="{BB962C8B-B14F-4D97-AF65-F5344CB8AC3E}">
        <p14:creationId xmlns:p14="http://schemas.microsoft.com/office/powerpoint/2010/main" val="152659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7676-D7C4-18A1-2C57-3EE1F3BEEE40}"/>
              </a:ext>
            </a:extLst>
          </p:cNvPr>
          <p:cNvSpPr>
            <a:spLocks noGrp="1"/>
          </p:cNvSpPr>
          <p:nvPr>
            <p:ph type="title"/>
          </p:nvPr>
        </p:nvSpPr>
        <p:spPr>
          <a:xfrm>
            <a:off x="1314451" y="1607135"/>
            <a:ext cx="6518172" cy="1694943"/>
          </a:xfrm>
          <a:solidFill>
            <a:schemeClr val="accent2">
              <a:lumMod val="20000"/>
              <a:lumOff val="80000"/>
            </a:schemeClr>
          </a:solidFill>
        </p:spPr>
        <p:txBody>
          <a:bodyPr/>
          <a:lstStyle/>
          <a:p>
            <a:pPr algn="ctr"/>
            <a:r>
              <a:rPr lang="en-US">
                <a:solidFill>
                  <a:schemeClr val="accent2">
                    <a:lumMod val="50000"/>
                  </a:schemeClr>
                </a:solidFill>
              </a:rPr>
              <a:t>DEMO – Working ------&gt;</a:t>
            </a:r>
            <a:br>
              <a:rPr lang="en-US">
                <a:solidFill>
                  <a:schemeClr val="accent2">
                    <a:lumMod val="50000"/>
                  </a:schemeClr>
                </a:solidFill>
              </a:rPr>
            </a:br>
            <a:endParaRPr lang="en-US">
              <a:solidFill>
                <a:schemeClr val="accent2">
                  <a:lumMod val="50000"/>
                </a:schemeClr>
              </a:solidFill>
            </a:endParaRPr>
          </a:p>
        </p:txBody>
      </p:sp>
      <p:sp>
        <p:nvSpPr>
          <p:cNvPr id="3" name="Slide Number Placeholder 2">
            <a:extLst>
              <a:ext uri="{FF2B5EF4-FFF2-40B4-BE49-F238E27FC236}">
                <a16:creationId xmlns:a16="http://schemas.microsoft.com/office/drawing/2014/main" id="{7013FA33-5E29-3197-72C4-D3A389D41B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spTree>
    <p:extLst>
      <p:ext uri="{BB962C8B-B14F-4D97-AF65-F5344CB8AC3E}">
        <p14:creationId xmlns:p14="http://schemas.microsoft.com/office/powerpoint/2010/main" val="346470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FF489-173E-EB5E-FA51-6D5635B8412D}"/>
              </a:ext>
            </a:extLst>
          </p:cNvPr>
          <p:cNvSpPr>
            <a:spLocks noGrp="1"/>
          </p:cNvSpPr>
          <p:nvPr>
            <p:ph type="ctrTitle"/>
          </p:nvPr>
        </p:nvSpPr>
        <p:spPr>
          <a:xfrm>
            <a:off x="940972" y="322045"/>
            <a:ext cx="5048316" cy="926371"/>
          </a:xfrm>
        </p:spPr>
        <p:txBody>
          <a:bodyPr/>
          <a:lstStyle/>
          <a:p>
            <a:r>
              <a:rPr lang="en-US" sz="3200">
                <a:solidFill>
                  <a:schemeClr val="tx1">
                    <a:lumMod val="75000"/>
                    <a:lumOff val="25000"/>
                  </a:schemeClr>
                </a:solidFill>
              </a:rPr>
              <a:t>Deep MOT</a:t>
            </a:r>
          </a:p>
        </p:txBody>
      </p:sp>
      <p:sp>
        <p:nvSpPr>
          <p:cNvPr id="2" name="Text Placeholder 1">
            <a:extLst>
              <a:ext uri="{FF2B5EF4-FFF2-40B4-BE49-F238E27FC236}">
                <a16:creationId xmlns:a16="http://schemas.microsoft.com/office/drawing/2014/main" id="{EF60094C-0755-9098-F4F1-4B92513EC5DF}"/>
              </a:ext>
            </a:extLst>
          </p:cNvPr>
          <p:cNvSpPr>
            <a:spLocks noGrp="1"/>
          </p:cNvSpPr>
          <p:nvPr>
            <p:ph type="body" idx="4294967295"/>
          </p:nvPr>
        </p:nvSpPr>
        <p:spPr>
          <a:xfrm>
            <a:off x="558182" y="1088593"/>
            <a:ext cx="7108825" cy="3660775"/>
          </a:xfrm>
        </p:spPr>
        <p:txBody>
          <a:bodyPr/>
          <a:lstStyle/>
          <a:p>
            <a:pPr indent="-457200">
              <a:spcBef>
                <a:spcPts val="0"/>
              </a:spcBef>
              <a:buFont typeface="Arial,Sans-Serif"/>
              <a:buChar char="•"/>
            </a:pPr>
            <a:r>
              <a:rPr lang="en-US" sz="1800">
                <a:solidFill>
                  <a:schemeClr val="tx1">
                    <a:lumMod val="75000"/>
                    <a:lumOff val="25000"/>
                  </a:schemeClr>
                </a:solidFill>
                <a:latin typeface="Times New Roman"/>
                <a:cs typeface="Times New Roman"/>
              </a:rPr>
              <a:t>We formalize DHN with a non-linear mapping that inputs D and outputs the proxy soft assignment matrix A' .</a:t>
            </a:r>
            <a:endParaRPr lang="en-US" sz="1800">
              <a:solidFill>
                <a:schemeClr val="tx1">
                  <a:lumMod val="75000"/>
                  <a:lumOff val="25000"/>
                </a:schemeClr>
              </a:solidFill>
            </a:endParaRPr>
          </a:p>
          <a:p>
            <a:pPr indent="-457200">
              <a:spcBef>
                <a:spcPts val="0"/>
              </a:spcBef>
              <a:buFont typeface="Arial,Sans-Serif"/>
              <a:buChar char="•"/>
            </a:pPr>
            <a:r>
              <a:rPr lang="en-US" sz="1800">
                <a:solidFill>
                  <a:schemeClr val="tx1">
                    <a:lumMod val="75000"/>
                    <a:lumOff val="25000"/>
                  </a:schemeClr>
                </a:solidFill>
                <a:latin typeface="Times New Roman"/>
                <a:cs typeface="Times New Roman"/>
              </a:rPr>
              <a:t>DHN is modeled by a neural network A' = g(D, ω) with parameters </a:t>
            </a:r>
            <a:r>
              <a:rPr lang="en-US" sz="1800" err="1">
                <a:solidFill>
                  <a:schemeClr val="tx1">
                    <a:lumMod val="75000"/>
                    <a:lumOff val="25000"/>
                  </a:schemeClr>
                </a:solidFill>
                <a:latin typeface="Times New Roman"/>
                <a:cs typeface="Times New Roman"/>
              </a:rPr>
              <a:t>ωd</a:t>
            </a:r>
            <a:r>
              <a:rPr lang="en-US" sz="1800">
                <a:solidFill>
                  <a:schemeClr val="tx1">
                    <a:lumMod val="75000"/>
                    <a:lumOff val="25000"/>
                  </a:schemeClr>
                </a:solidFill>
                <a:latin typeface="Times New Roman"/>
                <a:cs typeface="Times New Roman"/>
              </a:rPr>
              <a:t>.</a:t>
            </a:r>
            <a:endParaRPr lang="en-US" sz="1800">
              <a:solidFill>
                <a:schemeClr val="tx1">
                  <a:lumMod val="75000"/>
                  <a:lumOff val="25000"/>
                </a:schemeClr>
              </a:solidFill>
            </a:endParaRPr>
          </a:p>
          <a:p>
            <a:pPr indent="-457200">
              <a:spcBef>
                <a:spcPts val="0"/>
              </a:spcBef>
              <a:buFont typeface="Arial,Sans-Serif"/>
              <a:buChar char="•"/>
            </a:pPr>
            <a:r>
              <a:rPr lang="en-US" sz="1800">
                <a:solidFill>
                  <a:schemeClr val="tx1">
                    <a:lumMod val="75000"/>
                    <a:lumOff val="25000"/>
                  </a:schemeClr>
                </a:solidFill>
                <a:latin typeface="Times New Roman"/>
                <a:cs typeface="Times New Roman"/>
              </a:rPr>
              <a:t>DHN produces a proxy A' that is differentiable with respect to D.</a:t>
            </a:r>
            <a:endParaRPr lang="en-US" sz="1800">
              <a:solidFill>
                <a:schemeClr val="tx1">
                  <a:lumMod val="75000"/>
                  <a:lumOff val="25000"/>
                </a:schemeClr>
              </a:solidFill>
            </a:endParaRPr>
          </a:p>
          <a:p>
            <a:pPr>
              <a:spcBef>
                <a:spcPts val="0"/>
              </a:spcBef>
            </a:pPr>
            <a:endParaRPr lang="en-US" sz="1800">
              <a:solidFill>
                <a:schemeClr val="tx1">
                  <a:lumMod val="75000"/>
                  <a:lumOff val="25000"/>
                </a:schemeClr>
              </a:solidFill>
            </a:endParaRPr>
          </a:p>
          <a:p>
            <a:pPr marL="342900" indent="-342900">
              <a:spcBef>
                <a:spcPts val="0"/>
              </a:spcBef>
              <a:buFont typeface="Arial,Sans-Serif"/>
              <a:buChar char="•"/>
            </a:pPr>
            <a:r>
              <a:rPr lang="en-US" sz="1800">
                <a:solidFill>
                  <a:schemeClr val="tx1">
                    <a:lumMod val="75000"/>
                    <a:lumOff val="25000"/>
                  </a:schemeClr>
                </a:solidFill>
                <a:latin typeface="Times New Roman"/>
                <a:cs typeface="Times New Roman"/>
              </a:rPr>
              <a:t>Importantly, the DHN mapping must satisfy several properties:</a:t>
            </a:r>
            <a:endParaRPr lang="en-US" sz="1800">
              <a:solidFill>
                <a:schemeClr val="tx1">
                  <a:lumMod val="75000"/>
                  <a:lumOff val="25000"/>
                </a:schemeClr>
              </a:solidFill>
            </a:endParaRPr>
          </a:p>
          <a:p>
            <a:pPr>
              <a:spcBef>
                <a:spcPts val="0"/>
              </a:spcBef>
            </a:pPr>
            <a:r>
              <a:rPr lang="en-US" sz="1800">
                <a:solidFill>
                  <a:schemeClr val="tx1">
                    <a:lumMod val="75000"/>
                    <a:lumOff val="25000"/>
                  </a:schemeClr>
                </a:solidFill>
                <a:latin typeface="Times New Roman"/>
                <a:cs typeface="Times New Roman"/>
              </a:rPr>
              <a:t>             (</a:t>
            </a:r>
            <a:r>
              <a:rPr lang="en-US" sz="1800" err="1">
                <a:solidFill>
                  <a:schemeClr val="tx1">
                    <a:lumMod val="75000"/>
                    <a:lumOff val="25000"/>
                  </a:schemeClr>
                </a:solidFill>
                <a:latin typeface="Times New Roman"/>
                <a:cs typeface="Times New Roman"/>
              </a:rPr>
              <a:t>i</a:t>
            </a:r>
            <a:r>
              <a:rPr lang="en-US" sz="1800">
                <a:solidFill>
                  <a:schemeClr val="tx1">
                    <a:lumMod val="75000"/>
                    <a:lumOff val="25000"/>
                  </a:schemeClr>
                </a:solidFill>
                <a:latin typeface="Times New Roman"/>
                <a:cs typeface="Times New Roman"/>
              </a:rPr>
              <a:t>) the output A' must be a good approximation to the optimal assignment matrix A*</a:t>
            </a:r>
            <a:endParaRPr lang="en-US" sz="1800">
              <a:solidFill>
                <a:schemeClr val="tx1">
                  <a:lumMod val="75000"/>
                  <a:lumOff val="25000"/>
                </a:schemeClr>
              </a:solidFill>
            </a:endParaRPr>
          </a:p>
          <a:p>
            <a:pPr>
              <a:spcBef>
                <a:spcPts val="0"/>
              </a:spcBef>
            </a:pPr>
            <a:r>
              <a:rPr lang="en-US" sz="1800">
                <a:solidFill>
                  <a:schemeClr val="tx1">
                    <a:lumMod val="75000"/>
                    <a:lumOff val="25000"/>
                  </a:schemeClr>
                </a:solidFill>
                <a:latin typeface="Times New Roman"/>
                <a:cs typeface="Times New Roman"/>
              </a:rPr>
              <a:t>            (ii) this approximation must be differentiable </a:t>
            </a:r>
            <a:r>
              <a:rPr lang="en-US" sz="1800" err="1">
                <a:solidFill>
                  <a:schemeClr val="tx1">
                    <a:lumMod val="75000"/>
                    <a:lumOff val="25000"/>
                  </a:schemeClr>
                </a:solidFill>
                <a:latin typeface="Times New Roman"/>
                <a:cs typeface="Times New Roman"/>
              </a:rPr>
              <a:t>w.r.t.</a:t>
            </a:r>
            <a:r>
              <a:rPr lang="en-US" sz="1800">
                <a:solidFill>
                  <a:schemeClr val="tx1">
                    <a:lumMod val="75000"/>
                    <a:lumOff val="25000"/>
                  </a:schemeClr>
                </a:solidFill>
                <a:latin typeface="Times New Roman"/>
                <a:cs typeface="Times New Roman"/>
              </a:rPr>
              <a:t> D </a:t>
            </a:r>
            <a:endParaRPr lang="en-US" sz="1800">
              <a:solidFill>
                <a:schemeClr val="tx1">
                  <a:lumMod val="75000"/>
                  <a:lumOff val="25000"/>
                </a:schemeClr>
              </a:solidFill>
            </a:endParaRPr>
          </a:p>
          <a:p>
            <a:pPr>
              <a:spcBef>
                <a:spcPts val="0"/>
              </a:spcBef>
            </a:pPr>
            <a:r>
              <a:rPr lang="en-US" sz="1800">
                <a:solidFill>
                  <a:schemeClr val="tx1">
                    <a:lumMod val="75000"/>
                    <a:lumOff val="25000"/>
                  </a:schemeClr>
                </a:solidFill>
                <a:latin typeface="Times New Roman"/>
                <a:cs typeface="Times New Roman"/>
              </a:rPr>
              <a:t>            (iii) both input and output matrix are of equal, but varying size </a:t>
            </a:r>
            <a:endParaRPr lang="en-US" sz="1800">
              <a:solidFill>
                <a:schemeClr val="tx1">
                  <a:lumMod val="75000"/>
                  <a:lumOff val="25000"/>
                </a:schemeClr>
              </a:solidFill>
            </a:endParaRPr>
          </a:p>
          <a:p>
            <a:pPr>
              <a:spcBef>
                <a:spcPts val="0"/>
              </a:spcBef>
            </a:pPr>
            <a:r>
              <a:rPr lang="en-US" sz="1800">
                <a:solidFill>
                  <a:schemeClr val="tx1">
                    <a:lumMod val="75000"/>
                    <a:lumOff val="25000"/>
                  </a:schemeClr>
                </a:solidFill>
                <a:latin typeface="Times New Roman"/>
                <a:cs typeface="Times New Roman"/>
              </a:rPr>
              <a:t>            (iv) g must take global decisions as the HA does.</a:t>
            </a:r>
            <a:endParaRPr lang="en-US" sz="1800">
              <a:solidFill>
                <a:schemeClr val="tx1">
                  <a:lumMod val="75000"/>
                  <a:lumOff val="25000"/>
                </a:schemeClr>
              </a:solidFill>
            </a:endParaRPr>
          </a:p>
          <a:p>
            <a:pPr>
              <a:spcBef>
                <a:spcPts val="0"/>
              </a:spcBef>
            </a:pPr>
            <a:endParaRPr lang="en-US" sz="1800">
              <a:solidFill>
                <a:schemeClr val="tx1">
                  <a:lumMod val="75000"/>
                  <a:lumOff val="25000"/>
                </a:schemeClr>
              </a:solidFill>
            </a:endParaRPr>
          </a:p>
          <a:p>
            <a:endParaRPr lang="en-US" sz="180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32DEACD5-E073-0EFC-F377-876C877D3855}"/>
              </a:ext>
            </a:extLst>
          </p:cNvPr>
          <p:cNvSpPr>
            <a:spLocks noGrp="1"/>
          </p:cNvSpPr>
          <p:nvPr>
            <p:ph type="sldNum" idx="4294967295"/>
          </p:nvPr>
        </p:nvSpPr>
        <p:spPr>
          <a:xfrm>
            <a:off x="8594725" y="4749800"/>
            <a:ext cx="549275" cy="393700"/>
          </a:xfrm>
        </p:spPr>
        <p:txBody>
          <a:bodyPr/>
          <a:lstStyle/>
          <a:p>
            <a:pPr marL="0" lvl="0" indent="0" algn="r" rtl="0">
              <a:spcBef>
                <a:spcPts val="0"/>
              </a:spcBef>
              <a:spcAft>
                <a:spcPts val="0"/>
              </a:spcAft>
              <a:buNone/>
            </a:pPr>
            <a:fld id="{00000000-1234-1234-1234-123412341234}" type="slidenum">
              <a:rPr lang="en"/>
              <a:t>17</a:t>
            </a:fld>
            <a:endParaRPr lang="en"/>
          </a:p>
        </p:txBody>
      </p:sp>
    </p:spTree>
    <p:extLst>
      <p:ext uri="{BB962C8B-B14F-4D97-AF65-F5344CB8AC3E}">
        <p14:creationId xmlns:p14="http://schemas.microsoft.com/office/powerpoint/2010/main" val="417152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73AE7D-C2EE-02C0-0ED1-5387A514CEBA}"/>
              </a:ext>
            </a:extLst>
          </p:cNvPr>
          <p:cNvSpPr>
            <a:spLocks noGrp="1"/>
          </p:cNvSpPr>
          <p:nvPr>
            <p:ph type="subTitle" idx="1"/>
          </p:nvPr>
        </p:nvSpPr>
        <p:spPr>
          <a:xfrm>
            <a:off x="915884" y="2230450"/>
            <a:ext cx="7036386" cy="465300"/>
          </a:xfrm>
        </p:spPr>
        <p:txBody>
          <a:bodyPr/>
          <a:lstStyle/>
          <a:p>
            <a:pPr marL="342900" indent="-342900">
              <a:lnSpc>
                <a:spcPct val="85000"/>
              </a:lnSpc>
              <a:spcAft>
                <a:spcPts val="600"/>
              </a:spcAft>
              <a:buFont typeface="Arial,Sans-Serif"/>
              <a:buChar char="•"/>
            </a:pPr>
            <a:r>
              <a:rPr lang="en-US" sz="1400">
                <a:solidFill>
                  <a:schemeClr val="tx1">
                    <a:lumMod val="75000"/>
                    <a:lumOff val="25000"/>
                  </a:schemeClr>
                </a:solidFill>
                <a:latin typeface="Times New Roman"/>
                <a:cs typeface="Times New Roman"/>
              </a:rPr>
              <a:t>The proposed approximation is based on a bidirectional recurrent neural network (Bi-RNN) that computes the (soft) assignment matrix based on the prediction to-ground-truth distance matrix.</a:t>
            </a:r>
            <a:endParaRPr lang="en-US" sz="1400">
              <a:solidFill>
                <a:schemeClr val="tx1">
                  <a:lumMod val="75000"/>
                  <a:lumOff val="25000"/>
                </a:schemeClr>
              </a:solidFill>
            </a:endParaRPr>
          </a:p>
          <a:p>
            <a:pPr marL="342900" indent="-342900">
              <a:lnSpc>
                <a:spcPct val="85000"/>
              </a:lnSpc>
              <a:spcAft>
                <a:spcPts val="600"/>
              </a:spcAft>
              <a:buFont typeface="Arial,Sans-Serif"/>
              <a:buChar char="•"/>
            </a:pPr>
            <a:r>
              <a:rPr lang="en-US" sz="1400">
                <a:solidFill>
                  <a:schemeClr val="tx1">
                    <a:lumMod val="75000"/>
                    <a:lumOff val="25000"/>
                  </a:schemeClr>
                </a:solidFill>
                <a:latin typeface="Times New Roman"/>
                <a:cs typeface="Times New Roman"/>
              </a:rPr>
              <a:t>The row-wise flattened D is input to a first Bi-RNN that outputs the first-stage hidden representation of size N × M × 2h, where h is the size of the Bi-RNN hidden layers.</a:t>
            </a:r>
            <a:endParaRPr lang="en-US" sz="1400">
              <a:solidFill>
                <a:schemeClr val="tx1">
                  <a:lumMod val="75000"/>
                  <a:lumOff val="25000"/>
                </a:schemeClr>
              </a:solidFill>
            </a:endParaRPr>
          </a:p>
          <a:p>
            <a:pPr marL="342900" indent="-342900">
              <a:lnSpc>
                <a:spcPct val="85000"/>
              </a:lnSpc>
              <a:spcAft>
                <a:spcPts val="600"/>
              </a:spcAft>
              <a:buFont typeface="Arial,Sans-Serif"/>
              <a:buChar char="•"/>
            </a:pPr>
            <a:r>
              <a:rPr lang="en-US" sz="1400">
                <a:solidFill>
                  <a:schemeClr val="tx1">
                    <a:lumMod val="75000"/>
                    <a:lumOff val="25000"/>
                  </a:schemeClr>
                </a:solidFill>
                <a:latin typeface="Times New Roman"/>
                <a:cs typeface="Times New Roman"/>
              </a:rPr>
              <a:t>The first-stage hidden representation are flattened column-wise, to input to a second Bi-RNN that produces the second-stage hidden representation of size N × M × 2h.</a:t>
            </a:r>
            <a:endParaRPr lang="en-US" sz="1400">
              <a:solidFill>
                <a:schemeClr val="tx1">
                  <a:lumMod val="75000"/>
                  <a:lumOff val="25000"/>
                </a:schemeClr>
              </a:solidFill>
            </a:endParaRPr>
          </a:p>
          <a:p>
            <a:pPr marL="342900" indent="-342900">
              <a:lnSpc>
                <a:spcPct val="85000"/>
              </a:lnSpc>
              <a:spcAft>
                <a:spcPts val="600"/>
              </a:spcAft>
              <a:buFont typeface="Arial,Sans-Serif"/>
              <a:buChar char="•"/>
            </a:pPr>
            <a:r>
              <a:rPr lang="en-US" sz="1400">
                <a:solidFill>
                  <a:schemeClr val="tx1">
                    <a:lumMod val="75000"/>
                    <a:lumOff val="25000"/>
                  </a:schemeClr>
                </a:solidFill>
                <a:latin typeface="Times New Roman"/>
                <a:cs typeface="Times New Roman"/>
              </a:rPr>
              <a:t>we feed the second-stage hidden representation through three fully-connected layers. Finally, a sigmoid activation produces the optimal N × M soft assignment matrix A' .</a:t>
            </a:r>
            <a:endParaRPr lang="en-US" sz="1400">
              <a:solidFill>
                <a:schemeClr val="tx1">
                  <a:lumMod val="75000"/>
                  <a:lumOff val="25000"/>
                </a:schemeClr>
              </a:solidFill>
            </a:endParaRPr>
          </a:p>
          <a:p>
            <a:pPr marL="342900" indent="-342900">
              <a:lnSpc>
                <a:spcPct val="85000"/>
              </a:lnSpc>
              <a:spcAft>
                <a:spcPts val="600"/>
              </a:spcAft>
              <a:buFont typeface="Arial,Sans-Serif"/>
              <a:buChar char="•"/>
            </a:pPr>
            <a:r>
              <a:rPr lang="en-US" sz="1400">
                <a:solidFill>
                  <a:schemeClr val="tx1">
                    <a:lumMod val="75000"/>
                    <a:lumOff val="25000"/>
                  </a:schemeClr>
                </a:solidFill>
                <a:latin typeface="Times New Roman"/>
                <a:cs typeface="Times New Roman"/>
              </a:rPr>
              <a:t>Through DHN, the gradients from the approximated tracking performance measures are back-propagated to update the tracker weights.</a:t>
            </a:r>
            <a:endParaRPr lang="en-US" sz="1400">
              <a:solidFill>
                <a:schemeClr val="tx1">
                  <a:lumMod val="75000"/>
                  <a:lumOff val="25000"/>
                </a:schemeClr>
              </a:solidFill>
            </a:endParaRPr>
          </a:p>
          <a:p>
            <a:pPr marL="285750" indent="-285750">
              <a:lnSpc>
                <a:spcPct val="85000"/>
              </a:lnSpc>
              <a:spcAft>
                <a:spcPts val="600"/>
              </a:spcAft>
              <a:buFont typeface="Arial,Sans-Serif"/>
              <a:buChar char=" "/>
            </a:pPr>
            <a:endParaRPr lang="en-US" sz="1400">
              <a:solidFill>
                <a:schemeClr val="tx1">
                  <a:lumMod val="75000"/>
                  <a:lumOff val="25000"/>
                </a:schemeClr>
              </a:solidFill>
            </a:endParaRPr>
          </a:p>
          <a:p>
            <a:endParaRPr lang="en-US" sz="1400">
              <a:solidFill>
                <a:schemeClr val="tx1">
                  <a:lumMod val="75000"/>
                  <a:lumOff val="25000"/>
                </a:schemeClr>
              </a:solidFill>
            </a:endParaRPr>
          </a:p>
        </p:txBody>
      </p:sp>
      <p:pic>
        <p:nvPicPr>
          <p:cNvPr id="4" name="Picture 4" descr="Diagram&#10;&#10;Description automatically generated">
            <a:extLst>
              <a:ext uri="{FF2B5EF4-FFF2-40B4-BE49-F238E27FC236}">
                <a16:creationId xmlns:a16="http://schemas.microsoft.com/office/drawing/2014/main" id="{F2CCEA0A-D379-F222-38CB-C803D4C187A5}"/>
              </a:ext>
            </a:extLst>
          </p:cNvPr>
          <p:cNvPicPr>
            <a:picLocks noChangeAspect="1"/>
          </p:cNvPicPr>
          <p:nvPr/>
        </p:nvPicPr>
        <p:blipFill>
          <a:blip r:embed="rId2"/>
          <a:stretch>
            <a:fillRect/>
          </a:stretch>
        </p:blipFill>
        <p:spPr>
          <a:xfrm>
            <a:off x="127661" y="94171"/>
            <a:ext cx="8725393" cy="1800776"/>
          </a:xfrm>
          <a:prstGeom prst="rect">
            <a:avLst/>
          </a:prstGeom>
        </p:spPr>
      </p:pic>
    </p:spTree>
    <p:extLst>
      <p:ext uri="{BB962C8B-B14F-4D97-AF65-F5344CB8AC3E}">
        <p14:creationId xmlns:p14="http://schemas.microsoft.com/office/powerpoint/2010/main" val="3464615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CE772C27-BA94-92BA-C8E3-ED4BC492B0B6}"/>
              </a:ext>
            </a:extLst>
          </p:cNvPr>
          <p:cNvPicPr>
            <a:picLocks noChangeAspect="1"/>
          </p:cNvPicPr>
          <p:nvPr/>
        </p:nvPicPr>
        <p:blipFill>
          <a:blip r:embed="rId2"/>
          <a:stretch>
            <a:fillRect/>
          </a:stretch>
        </p:blipFill>
        <p:spPr>
          <a:xfrm>
            <a:off x="1975757" y="626652"/>
            <a:ext cx="4502233" cy="4001527"/>
          </a:xfrm>
          <a:prstGeom prst="rect">
            <a:avLst/>
          </a:prstGeom>
        </p:spPr>
      </p:pic>
    </p:spTree>
    <p:extLst>
      <p:ext uri="{BB962C8B-B14F-4D97-AF65-F5344CB8AC3E}">
        <p14:creationId xmlns:p14="http://schemas.microsoft.com/office/powerpoint/2010/main" val="269045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00449" y="196666"/>
            <a:ext cx="5729897" cy="59135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tx1"/>
                </a:solidFill>
              </a:rPr>
              <a:t>CONTENTS</a:t>
            </a: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itle 1">
            <a:extLst>
              <a:ext uri="{FF2B5EF4-FFF2-40B4-BE49-F238E27FC236}">
                <a16:creationId xmlns:a16="http://schemas.microsoft.com/office/drawing/2014/main" id="{ACE957C9-DED5-81B2-2AA9-914AFB11C790}"/>
              </a:ext>
            </a:extLst>
          </p:cNvPr>
          <p:cNvSpPr>
            <a:spLocks noGrp="1"/>
          </p:cNvSpPr>
          <p:nvPr/>
        </p:nvSpPr>
        <p:spPr>
          <a:xfrm>
            <a:off x="-880795" y="-370168"/>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endParaRPr lang="en-IN" b="1">
              <a:cs typeface="Calibri Light"/>
            </a:endParaRPr>
          </a:p>
        </p:txBody>
      </p:sp>
      <p:sp>
        <p:nvSpPr>
          <p:cNvPr id="3" name="Text Placeholder 2">
            <a:extLst>
              <a:ext uri="{FF2B5EF4-FFF2-40B4-BE49-F238E27FC236}">
                <a16:creationId xmlns:a16="http://schemas.microsoft.com/office/drawing/2014/main" id="{EA6E7D07-2912-BDF2-EF08-60F28AD32F47}"/>
              </a:ext>
            </a:extLst>
          </p:cNvPr>
          <p:cNvSpPr>
            <a:spLocks noGrp="1"/>
          </p:cNvSpPr>
          <p:nvPr>
            <p:ph type="body" idx="4294967295"/>
          </p:nvPr>
        </p:nvSpPr>
        <p:spPr>
          <a:xfrm>
            <a:off x="329105" y="1049392"/>
            <a:ext cx="8057209" cy="3892608"/>
          </a:xfrm>
        </p:spPr>
        <p:txBody>
          <a:bodyPr lIns="91440" tIns="45720" rIns="91440" bIns="45720" anchor="t"/>
          <a:lstStyle/>
          <a:p>
            <a:pPr marL="76200" indent="0">
              <a:buNone/>
            </a:pPr>
            <a:endParaRPr lang="en-US" sz="1800">
              <a:solidFill>
                <a:schemeClr val="tx1"/>
              </a:solidFill>
              <a:latin typeface="Times New Roman"/>
            </a:endParaRPr>
          </a:p>
          <a:p>
            <a:r>
              <a:rPr lang="en-US" sz="1800">
                <a:solidFill>
                  <a:schemeClr val="tx1"/>
                </a:solidFill>
                <a:latin typeface="Times New Roman"/>
              </a:rPr>
              <a:t>OBJECTIVE</a:t>
            </a:r>
          </a:p>
          <a:p>
            <a:endParaRPr lang="en-US" sz="1800">
              <a:solidFill>
                <a:schemeClr val="tx1"/>
              </a:solidFill>
              <a:latin typeface="Times New Roman"/>
            </a:endParaRPr>
          </a:p>
          <a:p>
            <a:r>
              <a:rPr lang="en-US" sz="1800">
                <a:solidFill>
                  <a:schemeClr val="tx1"/>
                </a:solidFill>
                <a:latin typeface="Times New Roman"/>
              </a:rPr>
              <a:t> MOTIVATION</a:t>
            </a:r>
          </a:p>
          <a:p>
            <a:endParaRPr lang="en-US" sz="1800">
              <a:solidFill>
                <a:schemeClr val="tx1"/>
              </a:solidFill>
              <a:latin typeface="Times New Roman"/>
            </a:endParaRPr>
          </a:p>
          <a:p>
            <a:r>
              <a:rPr lang="en-US" sz="1800">
                <a:solidFill>
                  <a:schemeClr val="tx1"/>
                </a:solidFill>
                <a:latin typeface="Times New Roman"/>
              </a:rPr>
              <a:t> DATA COLLECTION</a:t>
            </a:r>
          </a:p>
          <a:p>
            <a:endParaRPr lang="en-US" sz="1800">
              <a:solidFill>
                <a:schemeClr val="tx1"/>
              </a:solidFill>
              <a:latin typeface="Times New Roman"/>
            </a:endParaRPr>
          </a:p>
          <a:p>
            <a:r>
              <a:rPr lang="en-US" sz="1800">
                <a:solidFill>
                  <a:schemeClr val="tx1"/>
                </a:solidFill>
                <a:latin typeface="Times New Roman"/>
              </a:rPr>
              <a:t> CLEARMOT</a:t>
            </a:r>
          </a:p>
          <a:p>
            <a:endParaRPr lang="en-US" sz="1800">
              <a:solidFill>
                <a:schemeClr val="tx1"/>
              </a:solidFill>
              <a:latin typeface="Times New Roman"/>
            </a:endParaRPr>
          </a:p>
          <a:p>
            <a:r>
              <a:rPr lang="en-US" sz="1800">
                <a:solidFill>
                  <a:schemeClr val="tx1"/>
                </a:solidFill>
                <a:latin typeface="Times New Roman"/>
              </a:rPr>
              <a:t> DEEPMOT</a:t>
            </a:r>
          </a:p>
          <a:p>
            <a:endParaRPr lang="en-US">
              <a:solidFill>
                <a:schemeClr val="tx1"/>
              </a:solidFill>
            </a:endParaRPr>
          </a:p>
          <a:p>
            <a:endParaRPr lang="en-US">
              <a:solidFill>
                <a:schemeClr val="tx1"/>
              </a:solidFill>
            </a:endParaRPr>
          </a:p>
          <a:p>
            <a:endParaRPr lang="en-US">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BC3F-0665-BF51-CC67-5CFD3E0BD8DD}"/>
              </a:ext>
            </a:extLst>
          </p:cNvPr>
          <p:cNvSpPr>
            <a:spLocks noGrp="1"/>
          </p:cNvSpPr>
          <p:nvPr>
            <p:ph type="ctrTitle"/>
          </p:nvPr>
        </p:nvSpPr>
        <p:spPr>
          <a:xfrm>
            <a:off x="581891" y="721399"/>
            <a:ext cx="7526244" cy="773853"/>
          </a:xfrm>
        </p:spPr>
        <p:txBody>
          <a:bodyPr/>
          <a:lstStyle/>
          <a:p>
            <a:r>
              <a:rPr lang="en-US" sz="2800" b="0">
                <a:solidFill>
                  <a:schemeClr val="tx1">
                    <a:lumMod val="75000"/>
                    <a:lumOff val="25000"/>
                  </a:schemeClr>
                </a:solidFill>
                <a:latin typeface="Times New Roman"/>
                <a:cs typeface="Times New Roman"/>
              </a:rPr>
              <a:t>Differentiable MOTA and MOTP</a:t>
            </a:r>
            <a:endParaRPr lang="en-US" sz="2800" b="0">
              <a:solidFill>
                <a:schemeClr val="tx1">
                  <a:lumMod val="75000"/>
                  <a:lumOff val="25000"/>
                </a:schemeClr>
              </a:solidFill>
            </a:endParaRPr>
          </a:p>
          <a:p>
            <a:endParaRPr lang="en-US" sz="2800" b="0">
              <a:solidFill>
                <a:schemeClr val="tx1">
                  <a:lumMod val="75000"/>
                  <a:lumOff val="25000"/>
                </a:schemeClr>
              </a:solidFill>
            </a:endParaRPr>
          </a:p>
        </p:txBody>
      </p:sp>
      <p:sp>
        <p:nvSpPr>
          <p:cNvPr id="3" name="Subtitle 2">
            <a:extLst>
              <a:ext uri="{FF2B5EF4-FFF2-40B4-BE49-F238E27FC236}">
                <a16:creationId xmlns:a16="http://schemas.microsoft.com/office/drawing/2014/main" id="{7CDBDACD-40B3-6E0F-232A-8785F3A896F8}"/>
              </a:ext>
            </a:extLst>
          </p:cNvPr>
          <p:cNvSpPr>
            <a:spLocks noGrp="1"/>
          </p:cNvSpPr>
          <p:nvPr>
            <p:ph type="subTitle" idx="1"/>
          </p:nvPr>
        </p:nvSpPr>
        <p:spPr>
          <a:xfrm>
            <a:off x="581891" y="1488243"/>
            <a:ext cx="7689528" cy="2736455"/>
          </a:xfrm>
        </p:spPr>
        <p:txBody>
          <a:bodyPr/>
          <a:lstStyle/>
          <a:p>
            <a:pPr marL="285750" indent="-285750">
              <a:lnSpc>
                <a:spcPct val="85000"/>
              </a:lnSpc>
              <a:spcBef>
                <a:spcPts val="1300"/>
              </a:spcBef>
              <a:buFont typeface="Arial"/>
              <a:buChar char="•"/>
            </a:pPr>
            <a:r>
              <a:rPr lang="en-US" sz="1400">
                <a:solidFill>
                  <a:schemeClr val="tx1"/>
                </a:solidFill>
                <a:latin typeface="Times New Roman"/>
                <a:cs typeface="Times New Roman"/>
              </a:rPr>
              <a:t>To make MOTA and MOTP differentiable (I.e. </a:t>
            </a:r>
            <a:r>
              <a:rPr lang="en-US" sz="1400" err="1">
                <a:solidFill>
                  <a:schemeClr val="tx1"/>
                </a:solidFill>
                <a:latin typeface="Times New Roman"/>
                <a:cs typeface="Times New Roman"/>
              </a:rPr>
              <a:t>dMOTA</a:t>
            </a:r>
            <a:r>
              <a:rPr lang="en-US" sz="1400">
                <a:solidFill>
                  <a:schemeClr val="tx1"/>
                </a:solidFill>
                <a:latin typeface="Times New Roman"/>
                <a:cs typeface="Times New Roman"/>
              </a:rPr>
              <a:t> and </a:t>
            </a:r>
            <a:r>
              <a:rPr lang="en-US" sz="1400" err="1">
                <a:solidFill>
                  <a:schemeClr val="tx1"/>
                </a:solidFill>
                <a:latin typeface="Times New Roman"/>
                <a:cs typeface="Times New Roman"/>
              </a:rPr>
              <a:t>dMOTP</a:t>
            </a:r>
            <a:r>
              <a:rPr lang="en-US" sz="1400">
                <a:solidFill>
                  <a:schemeClr val="tx1"/>
                </a:solidFill>
                <a:latin typeface="Times New Roman"/>
                <a:cs typeface="Times New Roman"/>
              </a:rPr>
              <a:t>) we express FN, FP, IDS as functions of D and Ã. </a:t>
            </a:r>
            <a:endParaRPr lang="en-US" sz="1400">
              <a:solidFill>
                <a:schemeClr val="tx1"/>
              </a:solidFill>
            </a:endParaRPr>
          </a:p>
          <a:p>
            <a:pPr marL="285750" indent="-285750">
              <a:lnSpc>
                <a:spcPct val="85000"/>
              </a:lnSpc>
              <a:spcBef>
                <a:spcPts val="1300"/>
              </a:spcBef>
              <a:buFont typeface="Arial"/>
              <a:buChar char="•"/>
            </a:pPr>
            <a:r>
              <a:rPr lang="en-US" sz="1400">
                <a:solidFill>
                  <a:schemeClr val="tx1"/>
                </a:solidFill>
                <a:latin typeface="Times New Roman"/>
                <a:cs typeface="Times New Roman"/>
              </a:rPr>
              <a:t>To find soft approximations of FP and FN, we construct matrices Cr and Cc by appending a column and row to Ã respectively, filled with threshold value.</a:t>
            </a:r>
            <a:endParaRPr lang="en-US" sz="1400">
              <a:solidFill>
                <a:schemeClr val="tx1"/>
              </a:solidFill>
            </a:endParaRPr>
          </a:p>
          <a:p>
            <a:pPr marL="285750" indent="-285750">
              <a:lnSpc>
                <a:spcPct val="85000"/>
              </a:lnSpc>
              <a:spcBef>
                <a:spcPts val="1300"/>
              </a:spcBef>
              <a:buFont typeface="Arial"/>
              <a:buChar char="•"/>
            </a:pPr>
            <a:r>
              <a:rPr lang="en-US" sz="1400">
                <a:solidFill>
                  <a:schemeClr val="tx1"/>
                </a:solidFill>
                <a:latin typeface="Times New Roman"/>
                <a:cs typeface="Times New Roman"/>
              </a:rPr>
              <a:t>Next, we perform row-wise SoftMax and column-wise SoftMax. The resulting sum of elements in Crn,M+1 and CcN+1,m gives us the soft approximations of FP and FN respectively. </a:t>
            </a:r>
            <a:endParaRPr lang="en-US" sz="1400">
              <a:solidFill>
                <a:schemeClr val="tx1"/>
              </a:solidFill>
            </a:endParaRPr>
          </a:p>
          <a:p>
            <a:pPr marL="285750" indent="-285750">
              <a:lnSpc>
                <a:spcPct val="85000"/>
              </a:lnSpc>
              <a:spcBef>
                <a:spcPts val="1300"/>
              </a:spcBef>
              <a:buFont typeface="Arial"/>
              <a:buChar char="•"/>
            </a:pPr>
            <a:r>
              <a:rPr lang="en-US" sz="1400">
                <a:solidFill>
                  <a:schemeClr val="tx1"/>
                </a:solidFill>
                <a:latin typeface="Times New Roman"/>
                <a:cs typeface="Times New Roman"/>
              </a:rPr>
              <a:t>To compute soft approximations of IDS and MOTP, we construct two additional binary matrices BTP and B-1TP, whose non-zero entries represent true positives in the time frames t-1 and t respectively.</a:t>
            </a:r>
            <a:endParaRPr lang="en-US" sz="1400">
              <a:solidFill>
                <a:schemeClr val="tx1"/>
              </a:solidFill>
            </a:endParaRPr>
          </a:p>
          <a:p>
            <a:pPr marL="285750" indent="-285750">
              <a:lnSpc>
                <a:spcPct val="85000"/>
              </a:lnSpc>
              <a:spcBef>
                <a:spcPts val="1300"/>
              </a:spcBef>
              <a:buFont typeface="Arial"/>
              <a:buChar char="•"/>
            </a:pPr>
            <a:r>
              <a:rPr lang="en-US" sz="1400">
                <a:solidFill>
                  <a:schemeClr val="tx1"/>
                </a:solidFill>
                <a:latin typeface="Times New Roman"/>
                <a:cs typeface="Times New Roman"/>
              </a:rPr>
              <a:t>To get the number of ID switches we take a l1 norm of the matrix obtained by dot product of BTP and binary complement of  B-1TP .</a:t>
            </a:r>
            <a:endParaRPr lang="en-US" sz="1400">
              <a:solidFill>
                <a:schemeClr val="tx1"/>
              </a:solidFill>
            </a:endParaRPr>
          </a:p>
          <a:p>
            <a:endParaRPr lang="en-US" sz="1400"/>
          </a:p>
        </p:txBody>
      </p:sp>
    </p:spTree>
    <p:extLst>
      <p:ext uri="{BB962C8B-B14F-4D97-AF65-F5344CB8AC3E}">
        <p14:creationId xmlns:p14="http://schemas.microsoft.com/office/powerpoint/2010/main" val="95747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3EBD-3779-0D30-5B56-D63A93853C7C}"/>
              </a:ext>
            </a:extLst>
          </p:cNvPr>
          <p:cNvSpPr>
            <a:spLocks noGrp="1"/>
          </p:cNvSpPr>
          <p:nvPr>
            <p:ph type="ctrTitle"/>
          </p:nvPr>
        </p:nvSpPr>
        <p:spPr>
          <a:xfrm>
            <a:off x="581891" y="379984"/>
            <a:ext cx="7615309" cy="1159800"/>
          </a:xfrm>
        </p:spPr>
        <p:txBody>
          <a:bodyPr/>
          <a:lstStyle/>
          <a:p>
            <a:r>
              <a:rPr lang="en-US" sz="2800" b="0">
                <a:solidFill>
                  <a:schemeClr val="tx1">
                    <a:lumMod val="75000"/>
                    <a:lumOff val="25000"/>
                  </a:schemeClr>
                </a:solidFill>
              </a:rPr>
              <a:t>DIFFERENTIABLE LOSS FUNCTION</a:t>
            </a:r>
          </a:p>
          <a:p>
            <a:endParaRPr lang="en-US" sz="2800">
              <a:solidFill>
                <a:schemeClr val="tx1">
                  <a:lumMod val="75000"/>
                  <a:lumOff val="25000"/>
                </a:schemeClr>
              </a:solidFill>
            </a:endParaRPr>
          </a:p>
        </p:txBody>
      </p:sp>
      <p:sp>
        <p:nvSpPr>
          <p:cNvPr id="3" name="Subtitle 2">
            <a:extLst>
              <a:ext uri="{FF2B5EF4-FFF2-40B4-BE49-F238E27FC236}">
                <a16:creationId xmlns:a16="http://schemas.microsoft.com/office/drawing/2014/main" id="{2B6AE689-9B28-4F36-7376-FBD95ECBCD33}"/>
              </a:ext>
            </a:extLst>
          </p:cNvPr>
          <p:cNvSpPr>
            <a:spLocks noGrp="1"/>
          </p:cNvSpPr>
          <p:nvPr>
            <p:ph type="subTitle" idx="1"/>
          </p:nvPr>
        </p:nvSpPr>
        <p:spPr>
          <a:xfrm>
            <a:off x="700645" y="1829660"/>
            <a:ext cx="6999275" cy="880934"/>
          </a:xfrm>
        </p:spPr>
        <p:txBody>
          <a:bodyPr/>
          <a:lstStyle/>
          <a:p>
            <a:pPr marL="285750" indent="-285750">
              <a:lnSpc>
                <a:spcPct val="85000"/>
              </a:lnSpc>
              <a:spcBef>
                <a:spcPts val="1300"/>
              </a:spcBef>
              <a:buFont typeface="Arial"/>
              <a:buChar char="•"/>
            </a:pPr>
            <a:r>
              <a:rPr lang="en-US" sz="1400">
                <a:solidFill>
                  <a:schemeClr val="tx1">
                    <a:lumMod val="75000"/>
                    <a:lumOff val="25000"/>
                  </a:schemeClr>
                </a:solidFill>
              </a:rPr>
              <a:t>From the above calculations we get </a:t>
            </a:r>
            <a:r>
              <a:rPr lang="en-US" sz="1400" err="1">
                <a:solidFill>
                  <a:schemeClr val="tx1">
                    <a:lumMod val="75000"/>
                    <a:lumOff val="25000"/>
                  </a:schemeClr>
                </a:solidFill>
              </a:rPr>
              <a:t>dMOTA</a:t>
            </a:r>
            <a:r>
              <a:rPr lang="en-US" sz="1400">
                <a:solidFill>
                  <a:schemeClr val="tx1">
                    <a:lumMod val="75000"/>
                    <a:lumOff val="25000"/>
                  </a:schemeClr>
                </a:solidFill>
              </a:rPr>
              <a:t> and </a:t>
            </a:r>
            <a:r>
              <a:rPr lang="en-US" sz="1400" err="1">
                <a:solidFill>
                  <a:schemeClr val="tx1">
                    <a:lumMod val="75000"/>
                    <a:lumOff val="25000"/>
                  </a:schemeClr>
                </a:solidFill>
              </a:rPr>
              <a:t>dMOTP</a:t>
            </a:r>
            <a:r>
              <a:rPr lang="en-US" sz="1400">
                <a:solidFill>
                  <a:schemeClr val="tx1">
                    <a:lumMod val="75000"/>
                    <a:lumOff val="25000"/>
                  </a:schemeClr>
                </a:solidFill>
              </a:rPr>
              <a:t> as:</a:t>
            </a:r>
          </a:p>
          <a:p>
            <a:pPr marL="4445" lvl="1" indent="0">
              <a:lnSpc>
                <a:spcPct val="85000"/>
              </a:lnSpc>
              <a:spcBef>
                <a:spcPts val="600"/>
              </a:spcBef>
            </a:pPr>
            <a:endParaRPr lang="en-US" sz="1400">
              <a:solidFill>
                <a:schemeClr val="tx1">
                  <a:lumMod val="75000"/>
                  <a:lumOff val="25000"/>
                </a:schemeClr>
              </a:solidFill>
            </a:endParaRPr>
          </a:p>
          <a:p>
            <a:pPr marL="4445" lvl="1" indent="0">
              <a:lnSpc>
                <a:spcPct val="85000"/>
              </a:lnSpc>
              <a:spcBef>
                <a:spcPts val="600"/>
              </a:spcBef>
            </a:pPr>
            <a:endParaRPr lang="en-US" sz="1400">
              <a:solidFill>
                <a:schemeClr val="tx1">
                  <a:lumMod val="75000"/>
                  <a:lumOff val="25000"/>
                </a:schemeClr>
              </a:solidFill>
            </a:endParaRPr>
          </a:p>
          <a:p>
            <a:pPr marL="4445" lvl="1" indent="0">
              <a:lnSpc>
                <a:spcPct val="85000"/>
              </a:lnSpc>
              <a:spcBef>
                <a:spcPts val="600"/>
              </a:spcBef>
            </a:pPr>
            <a:endParaRPr lang="en-US" sz="1400">
              <a:solidFill>
                <a:schemeClr val="tx1">
                  <a:lumMod val="75000"/>
                  <a:lumOff val="25000"/>
                </a:schemeClr>
              </a:solidFill>
            </a:endParaRPr>
          </a:p>
          <a:p>
            <a:pPr marL="4445" lvl="1" indent="0">
              <a:lnSpc>
                <a:spcPct val="85000"/>
              </a:lnSpc>
              <a:spcBef>
                <a:spcPts val="600"/>
              </a:spcBef>
            </a:pPr>
            <a:r>
              <a:rPr lang="en-US" sz="1400">
                <a:solidFill>
                  <a:schemeClr val="tx1">
                    <a:lumMod val="75000"/>
                    <a:lumOff val="25000"/>
                  </a:schemeClr>
                </a:solidFill>
              </a:rPr>
              <a:t>As we train our tracker to maximize MOTA and MOTP, the loss function can be </a:t>
            </a:r>
          </a:p>
          <a:p>
            <a:pPr marL="4445" lvl="1" indent="0">
              <a:lnSpc>
                <a:spcPct val="85000"/>
              </a:lnSpc>
              <a:spcBef>
                <a:spcPts val="600"/>
              </a:spcBef>
            </a:pPr>
            <a:endParaRPr lang="en-US" sz="1400">
              <a:solidFill>
                <a:schemeClr val="tx1">
                  <a:lumMod val="75000"/>
                  <a:lumOff val="25000"/>
                </a:schemeClr>
              </a:solidFill>
            </a:endParaRPr>
          </a:p>
          <a:p>
            <a:pPr marL="4445" lvl="1" indent="0">
              <a:lnSpc>
                <a:spcPct val="85000"/>
              </a:lnSpc>
              <a:spcBef>
                <a:spcPts val="600"/>
              </a:spcBef>
            </a:pPr>
            <a:endParaRPr lang="en-US" sz="1400">
              <a:solidFill>
                <a:schemeClr val="tx1">
                  <a:lumMod val="75000"/>
                  <a:lumOff val="25000"/>
                </a:schemeClr>
              </a:solidFill>
            </a:endParaRPr>
          </a:p>
          <a:p>
            <a:pPr marL="4445" lvl="1" indent="0">
              <a:lnSpc>
                <a:spcPct val="85000"/>
              </a:lnSpc>
              <a:spcBef>
                <a:spcPts val="600"/>
              </a:spcBef>
            </a:pPr>
            <a:r>
              <a:rPr lang="en-US" sz="1400">
                <a:solidFill>
                  <a:schemeClr val="tx1">
                    <a:lumMod val="75000"/>
                    <a:lumOff val="25000"/>
                  </a:schemeClr>
                </a:solidFill>
              </a:rPr>
              <a:t>Where </a:t>
            </a:r>
            <a:r>
              <a:rPr lang="en-US" sz="1400">
                <a:solidFill>
                  <a:schemeClr val="tx1">
                    <a:lumMod val="75000"/>
                    <a:lumOff val="25000"/>
                  </a:schemeClr>
                </a:solidFill>
                <a:latin typeface="Calibri Light"/>
                <a:ea typeface="Calibri Light"/>
                <a:cs typeface="Calibri Light"/>
              </a:rPr>
              <a:t>λ is the loss balancing factor </a:t>
            </a:r>
            <a:endParaRPr lang="en-US" sz="1400">
              <a:solidFill>
                <a:schemeClr val="tx1">
                  <a:lumMod val="75000"/>
                  <a:lumOff val="25000"/>
                </a:schemeClr>
              </a:solidFill>
            </a:endParaRPr>
          </a:p>
          <a:p>
            <a:endParaRPr lang="en-US" sz="1400">
              <a:solidFill>
                <a:schemeClr val="tx1">
                  <a:lumMod val="75000"/>
                  <a:lumOff val="25000"/>
                </a:schemeClr>
              </a:solidFill>
            </a:endParaRPr>
          </a:p>
        </p:txBody>
      </p:sp>
      <p:pic>
        <p:nvPicPr>
          <p:cNvPr id="4" name="Picture 4" descr="A picture containing chart&#10;&#10;Description automatically generated">
            <a:extLst>
              <a:ext uri="{FF2B5EF4-FFF2-40B4-BE49-F238E27FC236}">
                <a16:creationId xmlns:a16="http://schemas.microsoft.com/office/drawing/2014/main" id="{9C63D0A6-0A66-FBA0-68DA-C06082ECF158}"/>
              </a:ext>
            </a:extLst>
          </p:cNvPr>
          <p:cNvPicPr>
            <a:picLocks noChangeAspect="1"/>
          </p:cNvPicPr>
          <p:nvPr/>
        </p:nvPicPr>
        <p:blipFill>
          <a:blip r:embed="rId2"/>
          <a:stretch>
            <a:fillRect/>
          </a:stretch>
        </p:blipFill>
        <p:spPr>
          <a:xfrm>
            <a:off x="1240972" y="2125892"/>
            <a:ext cx="2646713" cy="669052"/>
          </a:xfrm>
          <a:prstGeom prst="rect">
            <a:avLst/>
          </a:prstGeom>
        </p:spPr>
      </p:pic>
      <p:pic>
        <p:nvPicPr>
          <p:cNvPr id="5" name="Picture 5">
            <a:extLst>
              <a:ext uri="{FF2B5EF4-FFF2-40B4-BE49-F238E27FC236}">
                <a16:creationId xmlns:a16="http://schemas.microsoft.com/office/drawing/2014/main" id="{51175FE6-F680-4CD1-4342-5F0EDB7260D7}"/>
              </a:ext>
            </a:extLst>
          </p:cNvPr>
          <p:cNvPicPr>
            <a:picLocks noChangeAspect="1"/>
          </p:cNvPicPr>
          <p:nvPr/>
        </p:nvPicPr>
        <p:blipFill>
          <a:blip r:embed="rId3"/>
          <a:stretch>
            <a:fillRect/>
          </a:stretch>
        </p:blipFill>
        <p:spPr>
          <a:xfrm>
            <a:off x="4573484" y="2196821"/>
            <a:ext cx="2743200" cy="631104"/>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ECFFD249-98F2-7EDA-7C23-8282E9A83ACD}"/>
              </a:ext>
            </a:extLst>
          </p:cNvPr>
          <p:cNvPicPr>
            <a:picLocks noChangeAspect="1"/>
          </p:cNvPicPr>
          <p:nvPr/>
        </p:nvPicPr>
        <p:blipFill>
          <a:blip r:embed="rId4"/>
          <a:stretch>
            <a:fillRect/>
          </a:stretch>
        </p:blipFill>
        <p:spPr>
          <a:xfrm>
            <a:off x="2235529" y="3230766"/>
            <a:ext cx="3708070" cy="389044"/>
          </a:xfrm>
          <a:prstGeom prst="rect">
            <a:avLst/>
          </a:prstGeom>
        </p:spPr>
      </p:pic>
    </p:spTree>
    <p:extLst>
      <p:ext uri="{BB962C8B-B14F-4D97-AF65-F5344CB8AC3E}">
        <p14:creationId xmlns:p14="http://schemas.microsoft.com/office/powerpoint/2010/main" val="457618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A251-5734-6205-CDB4-88D55972BF21}"/>
              </a:ext>
            </a:extLst>
          </p:cNvPr>
          <p:cNvSpPr>
            <a:spLocks noGrp="1"/>
          </p:cNvSpPr>
          <p:nvPr>
            <p:ph type="ctrTitle"/>
          </p:nvPr>
        </p:nvSpPr>
        <p:spPr>
          <a:xfrm>
            <a:off x="685800" y="1381964"/>
            <a:ext cx="6264491" cy="647677"/>
          </a:xfrm>
        </p:spPr>
        <p:txBody>
          <a:bodyPr/>
          <a:lstStyle/>
          <a:p>
            <a:endParaRPr lang="en-US" sz="3200"/>
          </a:p>
        </p:txBody>
      </p:sp>
      <p:sp>
        <p:nvSpPr>
          <p:cNvPr id="4" name="Title 1">
            <a:extLst>
              <a:ext uri="{FF2B5EF4-FFF2-40B4-BE49-F238E27FC236}">
                <a16:creationId xmlns:a16="http://schemas.microsoft.com/office/drawing/2014/main" id="{7B3F3233-E420-FA3A-BC4C-09E7BDF0639D}"/>
              </a:ext>
            </a:extLst>
          </p:cNvPr>
          <p:cNvSpPr>
            <a:spLocks noGrp="1"/>
          </p:cNvSpPr>
          <p:nvPr/>
        </p:nvSpPr>
        <p:spPr>
          <a:xfrm>
            <a:off x="144513" y="321046"/>
            <a:ext cx="8505991" cy="894615"/>
          </a:xfrm>
          <a:prstGeom prst="rect">
            <a:avLst/>
          </a:prstGeom>
          <a:solidFill>
            <a:schemeClr val="accent1">
              <a:lumMod val="20000"/>
              <a:lumOff val="80000"/>
            </a:schemeClr>
          </a:solidFill>
        </p:spPr>
        <p:txBody>
          <a:bodyPr vert="horz" lIns="91440" tIns="45720" rIns="91440" bIns="45720" rtlCol="0" anchor="ctr">
            <a:no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2400">
                <a:solidFill>
                  <a:schemeClr val="tx1"/>
                </a:solidFill>
                <a:cs typeface="Calibri Light"/>
              </a:rPr>
              <a:t>HOW TO TRAIN YOUR DEEP MULTI-OBJECT TRACKER</a:t>
            </a:r>
            <a:endParaRPr lang="en-US" sz="2400">
              <a:solidFill>
                <a:schemeClr val="tx1"/>
              </a:solidFill>
              <a:ea typeface="Calibri Light" panose="020F0302020204030204"/>
              <a:cs typeface="Calibri Light"/>
            </a:endParaRPr>
          </a:p>
        </p:txBody>
      </p:sp>
      <p:sp>
        <p:nvSpPr>
          <p:cNvPr id="5" name="TextBox 2">
            <a:extLst>
              <a:ext uri="{FF2B5EF4-FFF2-40B4-BE49-F238E27FC236}">
                <a16:creationId xmlns:a16="http://schemas.microsoft.com/office/drawing/2014/main" id="{762813DE-D51A-AE04-29D1-741F9D36384A}"/>
              </a:ext>
            </a:extLst>
          </p:cNvPr>
          <p:cNvSpPr txBox="1"/>
          <p:nvPr/>
        </p:nvSpPr>
        <p:spPr>
          <a:xfrm>
            <a:off x="290565" y="1532928"/>
            <a:ext cx="7895896" cy="307777"/>
          </a:xfrm>
          <a:prstGeom prst="rect">
            <a:avLst/>
          </a:prstGeom>
          <a:solidFill>
            <a:schemeClr val="bg1"/>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1400">
                <a:latin typeface="Times New Roman"/>
                <a:cs typeface="Calibri"/>
              </a:rPr>
              <a:t>We can observe the overall tracker procedure in this diagram:</a:t>
            </a:r>
            <a:endParaRPr lang="en-US" sz="1400">
              <a:latin typeface="Times New Roman"/>
              <a:cs typeface="Times New Roman"/>
            </a:endParaRPr>
          </a:p>
        </p:txBody>
      </p:sp>
      <p:pic>
        <p:nvPicPr>
          <p:cNvPr id="6" name="Picture 5" descr="Diagram&#10;&#10;Description automatically generated">
            <a:extLst>
              <a:ext uri="{FF2B5EF4-FFF2-40B4-BE49-F238E27FC236}">
                <a16:creationId xmlns:a16="http://schemas.microsoft.com/office/drawing/2014/main" id="{5516C4B4-04DB-69EF-F571-580E98EA59FB}"/>
              </a:ext>
            </a:extLst>
          </p:cNvPr>
          <p:cNvPicPr>
            <a:picLocks noChangeAspect="1"/>
          </p:cNvPicPr>
          <p:nvPr/>
        </p:nvPicPr>
        <p:blipFill>
          <a:blip r:embed="rId2"/>
          <a:stretch>
            <a:fillRect/>
          </a:stretch>
        </p:blipFill>
        <p:spPr>
          <a:xfrm>
            <a:off x="2471594" y="2078693"/>
            <a:ext cx="3404414" cy="1934793"/>
          </a:xfrm>
          <a:prstGeom prst="rect">
            <a:avLst/>
          </a:prstGeom>
        </p:spPr>
      </p:pic>
      <p:sp>
        <p:nvSpPr>
          <p:cNvPr id="7" name="TextBox 4">
            <a:extLst>
              <a:ext uri="{FF2B5EF4-FFF2-40B4-BE49-F238E27FC236}">
                <a16:creationId xmlns:a16="http://schemas.microsoft.com/office/drawing/2014/main" id="{B0C8A3D3-0D4E-22DE-517E-7B37558DE064}"/>
              </a:ext>
            </a:extLst>
          </p:cNvPr>
          <p:cNvSpPr txBox="1"/>
          <p:nvPr/>
        </p:nvSpPr>
        <p:spPr>
          <a:xfrm>
            <a:off x="105013" y="4333934"/>
            <a:ext cx="8345136" cy="523220"/>
          </a:xfrm>
          <a:prstGeom prst="rect">
            <a:avLst/>
          </a:prstGeom>
          <a:solidFill>
            <a:schemeClr val="bg1"/>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1400">
                <a:latin typeface="Times New Roman"/>
                <a:cs typeface="Calibri"/>
              </a:rPr>
              <a:t>Given a video sequence, a pair of consecutive frames will be taken. Initialize the tracks with the ground truth boxes in time frame </a:t>
            </a:r>
            <a:r>
              <a:rPr lang="en-US" sz="1400" i="1">
                <a:latin typeface="Times New Roman"/>
                <a:cs typeface="Calibri"/>
              </a:rPr>
              <a:t>t </a:t>
            </a:r>
            <a:r>
              <a:rPr lang="en-US" sz="1400">
                <a:latin typeface="Times New Roman"/>
                <a:cs typeface="Calibri"/>
              </a:rPr>
              <a:t>and run the forward pass to obtain predicted bounding boxes.</a:t>
            </a:r>
            <a:endParaRPr lang="en-US" sz="1400" i="1">
              <a:latin typeface="Times New Roman"/>
              <a:cs typeface="Calibri"/>
            </a:endParaRPr>
          </a:p>
        </p:txBody>
      </p:sp>
    </p:spTree>
    <p:extLst>
      <p:ext uri="{BB962C8B-B14F-4D97-AF65-F5344CB8AC3E}">
        <p14:creationId xmlns:p14="http://schemas.microsoft.com/office/powerpoint/2010/main" val="51196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BA8857-414E-5E3C-3905-B096B849998D}"/>
              </a:ext>
            </a:extLst>
          </p:cNvPr>
          <p:cNvSpPr>
            <a:spLocks noGrp="1"/>
          </p:cNvSpPr>
          <p:nvPr>
            <p:ph type="subTitle" idx="1"/>
          </p:nvPr>
        </p:nvSpPr>
        <p:spPr>
          <a:xfrm>
            <a:off x="611580" y="456574"/>
            <a:ext cx="7786016" cy="1407904"/>
          </a:xfrm>
        </p:spPr>
        <p:txBody>
          <a:bodyPr/>
          <a:lstStyle/>
          <a:p>
            <a:pPr marL="342900" indent="-342900">
              <a:buFont typeface="Arial,Sans-Serif"/>
              <a:buChar char="•"/>
            </a:pPr>
            <a:r>
              <a:rPr lang="en-US" sz="1400">
                <a:solidFill>
                  <a:schemeClr val="tx1">
                    <a:lumMod val="75000"/>
                    <a:lumOff val="25000"/>
                  </a:schemeClr>
                </a:solidFill>
                <a:latin typeface="Times New Roman"/>
                <a:cs typeface="Times New Roman"/>
              </a:rPr>
              <a:t>We then compute the distance matrix D and use our proposed DHN to compute A~ </a:t>
            </a:r>
            <a:endParaRPr lang="en-US" sz="1400">
              <a:solidFill>
                <a:schemeClr val="tx1">
                  <a:lumMod val="75000"/>
                  <a:lumOff val="25000"/>
                </a:schemeClr>
              </a:solidFill>
            </a:endParaRPr>
          </a:p>
          <a:p>
            <a:pPr marL="0" indent="0"/>
            <a:endParaRPr lang="en-US" sz="1400">
              <a:solidFill>
                <a:schemeClr val="tx1">
                  <a:lumMod val="75000"/>
                  <a:lumOff val="25000"/>
                </a:schemeClr>
              </a:solidFill>
            </a:endParaRPr>
          </a:p>
          <a:p>
            <a:pPr marL="342900" indent="-342900">
              <a:buFont typeface="Arial,Sans-Serif"/>
              <a:buChar char="•"/>
            </a:pPr>
            <a:r>
              <a:rPr lang="en-US" sz="1400">
                <a:solidFill>
                  <a:schemeClr val="tx1">
                    <a:lumMod val="75000"/>
                    <a:lumOff val="25000"/>
                  </a:schemeClr>
                </a:solidFill>
                <a:latin typeface="Times New Roman"/>
                <a:cs typeface="Times New Roman"/>
              </a:rPr>
              <a:t>We compute loss based on D and A~</a:t>
            </a:r>
            <a:endParaRPr lang="en-US" sz="1400">
              <a:solidFill>
                <a:schemeClr val="tx1">
                  <a:lumMod val="75000"/>
                  <a:lumOff val="25000"/>
                </a:schemeClr>
              </a:solidFill>
            </a:endParaRPr>
          </a:p>
          <a:p>
            <a:pPr marL="342900" indent="-342900">
              <a:buFont typeface="Arial,Sans-Serif"/>
              <a:buChar char="•"/>
            </a:pPr>
            <a:endParaRPr lang="en-US" sz="1400">
              <a:solidFill>
                <a:schemeClr val="tx1">
                  <a:lumMod val="75000"/>
                  <a:lumOff val="25000"/>
                </a:schemeClr>
              </a:solidFill>
            </a:endParaRPr>
          </a:p>
          <a:p>
            <a:pPr marL="342900" indent="-342900">
              <a:buFont typeface="Arial,Sans-Serif"/>
              <a:buChar char="•"/>
            </a:pPr>
            <a:r>
              <a:rPr lang="en-US" sz="1400">
                <a:solidFill>
                  <a:schemeClr val="tx1">
                    <a:lumMod val="75000"/>
                    <a:lumOff val="25000"/>
                  </a:schemeClr>
                </a:solidFill>
                <a:latin typeface="Times New Roman"/>
                <a:cs typeface="Times New Roman"/>
              </a:rPr>
              <a:t>This provides us the gradient that accounts for the assignment, and that is used to update the weights of the tracker.</a:t>
            </a:r>
          </a:p>
          <a:p>
            <a:pPr marL="342900" indent="-342900">
              <a:buFont typeface="Arial,Sans-Serif"/>
              <a:buChar char="•"/>
            </a:pPr>
            <a:endParaRPr lang="en-US" sz="1400">
              <a:solidFill>
                <a:schemeClr val="tx1">
                  <a:lumMod val="75000"/>
                  <a:lumOff val="25000"/>
                </a:schemeClr>
              </a:solidFill>
              <a:latin typeface="Times New Roman"/>
              <a:cs typeface="Times New Roman"/>
            </a:endParaRPr>
          </a:p>
          <a:p>
            <a:pPr marL="342900" indent="-342900">
              <a:buFont typeface="Arial"/>
              <a:buChar char="•"/>
            </a:pPr>
            <a:r>
              <a:rPr lang="en-US" sz="2000" b="1">
                <a:solidFill>
                  <a:schemeClr val="tx1"/>
                </a:solidFill>
                <a:latin typeface="Calibri Light"/>
                <a:ea typeface="Calibri Light"/>
                <a:cs typeface="Calibri Light"/>
              </a:rPr>
              <a:t>DHN TRAINING:</a:t>
            </a:r>
            <a:endParaRPr lang="en-US" sz="2000" b="1">
              <a:solidFill>
                <a:schemeClr val="tx1"/>
              </a:solidFill>
              <a:cs typeface="Times New Roman"/>
            </a:endParaRPr>
          </a:p>
          <a:p>
            <a:pPr marL="342900" indent="-342900">
              <a:buFont typeface="Arial,Sans-Serif"/>
              <a:buChar char="•"/>
            </a:pPr>
            <a:endParaRPr lang="en-US" sz="1400">
              <a:solidFill>
                <a:schemeClr val="tx1">
                  <a:lumMod val="75000"/>
                  <a:lumOff val="25000"/>
                </a:schemeClr>
              </a:solidFill>
              <a:latin typeface="Times New Roman"/>
              <a:cs typeface="Times New Roman"/>
            </a:endParaRPr>
          </a:p>
          <a:p>
            <a:pPr marL="342900" indent="-342900">
              <a:buFont typeface="Arial,Sans-Serif"/>
              <a:buChar char="•"/>
            </a:pPr>
            <a:r>
              <a:rPr lang="en-US" sz="1400">
                <a:solidFill>
                  <a:schemeClr val="tx1">
                    <a:lumMod val="75000"/>
                    <a:lumOff val="25000"/>
                  </a:schemeClr>
                </a:solidFill>
                <a:latin typeface="Times New Roman"/>
                <a:cs typeface="Times New Roman"/>
              </a:rPr>
              <a:t>A dataset is created with matrices D and A* </a:t>
            </a:r>
            <a:r>
              <a:rPr lang="en-US" sz="1400" err="1">
                <a:solidFill>
                  <a:schemeClr val="tx1">
                    <a:lumMod val="75000"/>
                    <a:lumOff val="25000"/>
                  </a:schemeClr>
                </a:solidFill>
                <a:latin typeface="Times New Roman"/>
                <a:cs typeface="Times New Roman"/>
              </a:rPr>
              <a:t>seperated</a:t>
            </a:r>
            <a:r>
              <a:rPr lang="en-US" sz="1400">
                <a:solidFill>
                  <a:schemeClr val="tx1">
                    <a:lumMod val="75000"/>
                    <a:lumOff val="25000"/>
                  </a:schemeClr>
                </a:solidFill>
                <a:latin typeface="Times New Roman"/>
                <a:cs typeface="Times New Roman"/>
              </a:rPr>
              <a:t> into training and test sets. The matrix D is the distance matrix which is found by comparing the ground-truth and predicted bounding boxes.</a:t>
            </a:r>
            <a:endParaRPr lang="en-US" sz="1400">
              <a:solidFill>
                <a:schemeClr val="tx1">
                  <a:lumMod val="75000"/>
                  <a:lumOff val="25000"/>
                </a:schemeClr>
              </a:solidFill>
              <a:cs typeface="Times New Roman"/>
            </a:endParaRPr>
          </a:p>
          <a:p>
            <a:pPr marL="342900" indent="-342900">
              <a:buFont typeface="Arial,Sans-Serif"/>
              <a:buChar char="•"/>
            </a:pPr>
            <a:endParaRPr lang="en-US" sz="1400">
              <a:solidFill>
                <a:schemeClr val="tx1">
                  <a:lumMod val="75000"/>
                  <a:lumOff val="25000"/>
                </a:schemeClr>
              </a:solidFill>
              <a:cs typeface="Times New Roman"/>
            </a:endParaRPr>
          </a:p>
          <a:p>
            <a:pPr marL="342900" indent="-342900">
              <a:buFont typeface="Arial,Sans-Serif"/>
              <a:buChar char="•"/>
            </a:pPr>
            <a:r>
              <a:rPr lang="en-US" sz="1400">
                <a:solidFill>
                  <a:schemeClr val="tx1">
                    <a:lumMod val="75000"/>
                    <a:lumOff val="25000"/>
                  </a:schemeClr>
                </a:solidFill>
                <a:latin typeface="Times New Roman"/>
                <a:cs typeface="Times New Roman"/>
              </a:rPr>
              <a:t>We can evaluate the performance of DHN by computing weighted accuracy (WA):</a:t>
            </a:r>
            <a:endParaRPr lang="en-US" sz="1400">
              <a:solidFill>
                <a:schemeClr val="tx1">
                  <a:lumMod val="75000"/>
                  <a:lumOff val="25000"/>
                </a:schemeClr>
              </a:solidFill>
              <a:cs typeface="Times New Roman"/>
            </a:endParaRPr>
          </a:p>
          <a:p>
            <a:pPr marL="342900" indent="-342900">
              <a:buFont typeface="Arial,Sans-Serif"/>
              <a:buChar char="•"/>
            </a:pPr>
            <a:endParaRPr lang="en-US" sz="1400">
              <a:solidFill>
                <a:schemeClr val="tx1">
                  <a:lumMod val="75000"/>
                  <a:lumOff val="25000"/>
                </a:schemeClr>
              </a:solidFill>
              <a:latin typeface="Times New Roman"/>
              <a:cs typeface="Times New Roman"/>
            </a:endParaRPr>
          </a:p>
          <a:p>
            <a:pPr marL="342900" indent="-342900">
              <a:buFont typeface="Arial,Sans-Serif"/>
              <a:buChar char="•"/>
            </a:pPr>
            <a:endParaRPr lang="en-US" sz="1400">
              <a:solidFill>
                <a:schemeClr val="tx1">
                  <a:lumMod val="75000"/>
                  <a:lumOff val="25000"/>
                </a:schemeClr>
              </a:solidFill>
              <a:latin typeface="Times New Roman"/>
              <a:cs typeface="Times New Roman"/>
            </a:endParaRPr>
          </a:p>
          <a:p>
            <a:endParaRPr lang="en-US" sz="1400">
              <a:solidFill>
                <a:schemeClr val="tx1">
                  <a:lumMod val="75000"/>
                  <a:lumOff val="25000"/>
                </a:schemeClr>
              </a:solidFill>
            </a:endParaRPr>
          </a:p>
        </p:txBody>
      </p:sp>
      <p:pic>
        <p:nvPicPr>
          <p:cNvPr id="4" name="Picture 4">
            <a:extLst>
              <a:ext uri="{FF2B5EF4-FFF2-40B4-BE49-F238E27FC236}">
                <a16:creationId xmlns:a16="http://schemas.microsoft.com/office/drawing/2014/main" id="{FCF763C5-A68A-D9B1-83DD-BA69FEF0F99D}"/>
              </a:ext>
            </a:extLst>
          </p:cNvPr>
          <p:cNvPicPr>
            <a:picLocks noChangeAspect="1"/>
          </p:cNvPicPr>
          <p:nvPr/>
        </p:nvPicPr>
        <p:blipFill>
          <a:blip r:embed="rId2"/>
          <a:stretch>
            <a:fillRect/>
          </a:stretch>
        </p:blipFill>
        <p:spPr>
          <a:xfrm>
            <a:off x="2710543" y="3628166"/>
            <a:ext cx="2743200" cy="930220"/>
          </a:xfrm>
          <a:prstGeom prst="rect">
            <a:avLst/>
          </a:prstGeom>
        </p:spPr>
      </p:pic>
    </p:spTree>
    <p:extLst>
      <p:ext uri="{BB962C8B-B14F-4D97-AF65-F5344CB8AC3E}">
        <p14:creationId xmlns:p14="http://schemas.microsoft.com/office/powerpoint/2010/main" val="285387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AB0C7387-3072-354F-17D7-854C1FE47F5E}"/>
              </a:ext>
            </a:extLst>
          </p:cNvPr>
          <p:cNvPicPr>
            <a:picLocks noChangeAspect="1"/>
          </p:cNvPicPr>
          <p:nvPr/>
        </p:nvPicPr>
        <p:blipFill>
          <a:blip r:embed="rId2"/>
          <a:stretch>
            <a:fillRect/>
          </a:stretch>
        </p:blipFill>
        <p:spPr>
          <a:xfrm>
            <a:off x="706582" y="336592"/>
            <a:ext cx="2743200" cy="2228850"/>
          </a:xfrm>
          <a:prstGeom prst="rect">
            <a:avLst/>
          </a:prstGeom>
        </p:spPr>
      </p:pic>
      <p:pic>
        <p:nvPicPr>
          <p:cNvPr id="5" name="Picture 5" descr="Chart&#10;&#10;Description automatically generated">
            <a:extLst>
              <a:ext uri="{FF2B5EF4-FFF2-40B4-BE49-F238E27FC236}">
                <a16:creationId xmlns:a16="http://schemas.microsoft.com/office/drawing/2014/main" id="{9A19C478-E2BC-1E36-70F4-8D5D0EE15842}"/>
              </a:ext>
            </a:extLst>
          </p:cNvPr>
          <p:cNvPicPr>
            <a:picLocks noChangeAspect="1"/>
          </p:cNvPicPr>
          <p:nvPr/>
        </p:nvPicPr>
        <p:blipFill>
          <a:blip r:embed="rId3"/>
          <a:stretch>
            <a:fillRect/>
          </a:stretch>
        </p:blipFill>
        <p:spPr>
          <a:xfrm>
            <a:off x="4981699" y="389279"/>
            <a:ext cx="2743200" cy="2227385"/>
          </a:xfrm>
          <a:prstGeom prst="rect">
            <a:avLst/>
          </a:prstGeom>
        </p:spPr>
      </p:pic>
      <p:pic>
        <p:nvPicPr>
          <p:cNvPr id="6" name="Picture 6" descr="Chart&#10;&#10;Description automatically generated">
            <a:extLst>
              <a:ext uri="{FF2B5EF4-FFF2-40B4-BE49-F238E27FC236}">
                <a16:creationId xmlns:a16="http://schemas.microsoft.com/office/drawing/2014/main" id="{9A0C35C1-7FAA-855F-40C6-D0A2A62A3BE3}"/>
              </a:ext>
            </a:extLst>
          </p:cNvPr>
          <p:cNvPicPr>
            <a:picLocks noChangeAspect="1"/>
          </p:cNvPicPr>
          <p:nvPr/>
        </p:nvPicPr>
        <p:blipFill>
          <a:blip r:embed="rId4"/>
          <a:stretch>
            <a:fillRect/>
          </a:stretch>
        </p:blipFill>
        <p:spPr>
          <a:xfrm>
            <a:off x="2866406" y="2746352"/>
            <a:ext cx="2743200" cy="2248525"/>
          </a:xfrm>
          <a:prstGeom prst="rect">
            <a:avLst/>
          </a:prstGeom>
        </p:spPr>
      </p:pic>
    </p:spTree>
    <p:extLst>
      <p:ext uri="{BB962C8B-B14F-4D97-AF65-F5344CB8AC3E}">
        <p14:creationId xmlns:p14="http://schemas.microsoft.com/office/powerpoint/2010/main" val="417253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4004-8233-9AA9-A839-B700C26719F0}"/>
              </a:ext>
            </a:extLst>
          </p:cNvPr>
          <p:cNvSpPr>
            <a:spLocks noGrp="1"/>
          </p:cNvSpPr>
          <p:nvPr>
            <p:ph type="ctrTitle"/>
          </p:nvPr>
        </p:nvSpPr>
        <p:spPr/>
        <p:txBody>
          <a:bodyPr/>
          <a:lstStyle/>
          <a:p>
            <a:r>
              <a:rPr lang="en-US" err="1"/>
              <a:t>W</a:t>
            </a:r>
            <a:r>
              <a:rPr lang="en-US" err="1">
                <a:solidFill>
                  <a:schemeClr val="tx1"/>
                </a:solidFill>
              </a:rPr>
              <a:t>Work</a:t>
            </a:r>
            <a:r>
              <a:rPr lang="en-US">
                <a:solidFill>
                  <a:schemeClr val="tx1"/>
                </a:solidFill>
              </a:rPr>
              <a:t> Distribution</a:t>
            </a:r>
            <a:endParaRPr lang="en-US"/>
          </a:p>
        </p:txBody>
      </p:sp>
      <p:sp>
        <p:nvSpPr>
          <p:cNvPr id="3" name="Subtitle 2">
            <a:extLst>
              <a:ext uri="{FF2B5EF4-FFF2-40B4-BE49-F238E27FC236}">
                <a16:creationId xmlns:a16="http://schemas.microsoft.com/office/drawing/2014/main" id="{397E5CB2-FAF9-7D27-E519-91B483BAFF3D}"/>
              </a:ext>
            </a:extLst>
          </p:cNvPr>
          <p:cNvSpPr>
            <a:spLocks noGrp="1"/>
          </p:cNvSpPr>
          <p:nvPr>
            <p:ph type="subTitle" idx="1"/>
          </p:nvPr>
        </p:nvSpPr>
        <p:spPr>
          <a:xfrm>
            <a:off x="685800" y="2230450"/>
            <a:ext cx="6837846" cy="465300"/>
          </a:xfrm>
        </p:spPr>
        <p:txBody>
          <a:bodyPr/>
          <a:lstStyle/>
          <a:p>
            <a:r>
              <a:rPr lang="en-IN" sz="1800">
                <a:solidFill>
                  <a:schemeClr val="tx1"/>
                </a:solidFill>
              </a:rPr>
              <a:t>Data collection - Pallavi, Shriya</a:t>
            </a:r>
            <a:endParaRPr lang="en-US" sz="1800">
              <a:solidFill>
                <a:schemeClr val="tx1"/>
              </a:solidFill>
            </a:endParaRPr>
          </a:p>
          <a:p>
            <a:r>
              <a:rPr lang="en-IN" sz="1800" err="1">
                <a:solidFill>
                  <a:schemeClr val="tx1"/>
                </a:solidFill>
              </a:rPr>
              <a:t>ClearMOT</a:t>
            </a:r>
            <a:r>
              <a:rPr lang="en-IN" sz="1800">
                <a:solidFill>
                  <a:schemeClr val="tx1"/>
                </a:solidFill>
              </a:rPr>
              <a:t> model – Aishwarya, Shriya, Pallavi</a:t>
            </a:r>
            <a:endParaRPr lang="en-US" sz="1800">
              <a:solidFill>
                <a:schemeClr val="tx1"/>
              </a:solidFill>
            </a:endParaRPr>
          </a:p>
          <a:p>
            <a:r>
              <a:rPr lang="en-IN" sz="1800">
                <a:solidFill>
                  <a:schemeClr val="tx1"/>
                </a:solidFill>
              </a:rPr>
              <a:t>DHN model – Keerthi, Aishwarya, Shriya</a:t>
            </a:r>
            <a:endParaRPr lang="en-US" sz="1800">
              <a:solidFill>
                <a:schemeClr val="tx1"/>
              </a:solidFill>
            </a:endParaRPr>
          </a:p>
          <a:p>
            <a:r>
              <a:rPr lang="en-IN" sz="1800">
                <a:solidFill>
                  <a:schemeClr val="tx1"/>
                </a:solidFill>
              </a:rPr>
              <a:t>Metric calculation and comparison – Pallavi, Aishwarya, Keerthi</a:t>
            </a:r>
            <a:endParaRPr lang="en-US" sz="1800">
              <a:solidFill>
                <a:schemeClr val="tx1"/>
              </a:solidFill>
            </a:endParaRPr>
          </a:p>
          <a:p>
            <a:r>
              <a:rPr lang="en-IN" sz="1800">
                <a:solidFill>
                  <a:schemeClr val="tx1"/>
                </a:solidFill>
              </a:rPr>
              <a:t>Report and Readme – Pallavi, Shriya, Keerthi</a:t>
            </a:r>
            <a:endParaRPr lang="en-US" sz="1800">
              <a:solidFill>
                <a:schemeClr val="tx1"/>
              </a:solidFill>
            </a:endParaRPr>
          </a:p>
          <a:p>
            <a:endParaRPr lang="en-US" sz="1800">
              <a:solidFill>
                <a:schemeClr val="tx1"/>
              </a:solidFill>
            </a:endParaRPr>
          </a:p>
        </p:txBody>
      </p:sp>
    </p:spTree>
    <p:extLst>
      <p:ext uri="{BB962C8B-B14F-4D97-AF65-F5344CB8AC3E}">
        <p14:creationId xmlns:p14="http://schemas.microsoft.com/office/powerpoint/2010/main" val="46254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rgbClr val="000000"/>
                </a:solidFill>
              </a:rPr>
              <a:t>26</a:t>
            </a:fld>
            <a:endParaRPr lang="en">
              <a:solidFill>
                <a:srgbClr val="000000"/>
              </a:solidFill>
            </a:endParaRPr>
          </a:p>
        </p:txBody>
      </p:sp>
      <p:sp>
        <p:nvSpPr>
          <p:cNvPr id="329" name="Google Shape;329;p33"/>
          <p:cNvSpPr txBox="1">
            <a:spLocks noGrp="1"/>
          </p:cNvSpPr>
          <p:nvPr>
            <p:ph type="ctrTitle" idx="4294967295"/>
          </p:nvPr>
        </p:nvSpPr>
        <p:spPr>
          <a:xfrm>
            <a:off x="2251859" y="1909921"/>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a:solidFill>
                  <a:srgbClr val="000000"/>
                </a:solidFill>
              </a:rPr>
              <a:t>THANKYOU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00449" y="196666"/>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tx1"/>
                </a:solidFill>
              </a:rPr>
              <a:t>MOTIVATION</a:t>
            </a:r>
            <a:endParaRPr lang="en-US">
              <a:solidFill>
                <a:schemeClr val="tx1"/>
              </a:solidFill>
            </a:endParaRPr>
          </a:p>
        </p:txBody>
      </p:sp>
      <p:sp>
        <p:nvSpPr>
          <p:cNvPr id="60" name="Google Shape;60;p12"/>
          <p:cNvSpPr txBox="1">
            <a:spLocks noGrp="1"/>
          </p:cNvSpPr>
          <p:nvPr>
            <p:ph type="body" idx="2"/>
          </p:nvPr>
        </p:nvSpPr>
        <p:spPr>
          <a:xfrm>
            <a:off x="4963599" y="1291975"/>
            <a:ext cx="2924700" cy="1934183"/>
          </a:xfrm>
          <a:prstGeom prst="rect">
            <a:avLst/>
          </a:prstGeom>
        </p:spPr>
        <p:txBody>
          <a:bodyPr spcFirstLastPara="1" wrap="square" lIns="0" tIns="0" rIns="0" bIns="0" anchor="t" anchorCtr="0">
            <a:noAutofit/>
          </a:bodyPr>
          <a:lstStyle/>
          <a:p>
            <a:pPr marL="0" indent="0">
              <a:buClr>
                <a:schemeClr val="dk1"/>
              </a:buClr>
              <a:buSzPts val="1100"/>
              <a:buNone/>
            </a:pPr>
            <a:r>
              <a:rPr lang="en-IN" sz="1600" b="0" i="0">
                <a:solidFill>
                  <a:schemeClr val="tx1"/>
                </a:solidFill>
                <a:effectLst/>
                <a:latin typeface="Times New Roman"/>
              </a:rPr>
              <a:t>As these measures are non-differentiable, we cannot directly use them to optimize the loss functions. Hence, this paper proposes </a:t>
            </a:r>
            <a:r>
              <a:rPr lang="en-IN" sz="1600" b="0" i="0" err="1">
                <a:solidFill>
                  <a:schemeClr val="tx1"/>
                </a:solidFill>
                <a:effectLst/>
                <a:latin typeface="Times New Roman"/>
              </a:rPr>
              <a:t>DeepMOT</a:t>
            </a:r>
            <a:r>
              <a:rPr lang="en-IN" sz="1600" b="0" i="0">
                <a:solidFill>
                  <a:schemeClr val="tx1"/>
                </a:solidFill>
                <a:effectLst/>
                <a:latin typeface="Times New Roman"/>
              </a:rPr>
              <a:t>.</a:t>
            </a:r>
            <a:r>
              <a:rPr lang="en-US" sz="1600" b="0" i="0">
                <a:solidFill>
                  <a:schemeClr val="tx1"/>
                </a:solidFill>
                <a:effectLst/>
                <a:latin typeface="Times New Roman"/>
              </a:rPr>
              <a:t>​</a:t>
            </a:r>
          </a:p>
          <a:p>
            <a:pPr marL="0" lvl="0" indent="0" algn="l" rtl="0">
              <a:spcBef>
                <a:spcPts val="600"/>
              </a:spcBef>
              <a:spcAft>
                <a:spcPts val="0"/>
              </a:spcAft>
              <a:buClr>
                <a:schemeClr val="dk1"/>
              </a:buClr>
              <a:buSzPts val="1100"/>
              <a:buFont typeface="Arial"/>
              <a:buNone/>
            </a:pPr>
            <a:endParaRPr b="1">
              <a:solidFill>
                <a:schemeClr val="tx1"/>
              </a:solidFill>
            </a:endParaRPr>
          </a:p>
        </p:txBody>
      </p:sp>
      <p:sp>
        <p:nvSpPr>
          <p:cNvPr id="61" name="Google Shape;61;p12"/>
          <p:cNvSpPr txBox="1">
            <a:spLocks noGrp="1"/>
          </p:cNvSpPr>
          <p:nvPr>
            <p:ph type="body" idx="1"/>
          </p:nvPr>
        </p:nvSpPr>
        <p:spPr>
          <a:xfrm>
            <a:off x="399245" y="1288030"/>
            <a:ext cx="2924700" cy="3153600"/>
          </a:xfrm>
          <a:prstGeom prst="rect">
            <a:avLst/>
          </a:prstGeom>
        </p:spPr>
        <p:txBody>
          <a:bodyPr spcFirstLastPara="1" wrap="square" lIns="0" tIns="0" rIns="0" bIns="0" anchor="t" anchorCtr="0">
            <a:noAutofit/>
          </a:bodyPr>
          <a:lstStyle/>
          <a:p>
            <a:pPr marL="0" indent="0">
              <a:buClr>
                <a:schemeClr val="dk1"/>
              </a:buClr>
              <a:buSzPts val="1100"/>
              <a:buNone/>
            </a:pPr>
            <a:r>
              <a:rPr lang="en-US" sz="1600">
                <a:solidFill>
                  <a:schemeClr val="tx1"/>
                </a:solidFill>
                <a:latin typeface="Times New Roman"/>
                <a:ea typeface="Calibri"/>
                <a:cs typeface="Calibri"/>
              </a:rPr>
              <a:t>Deep learning can be used to train the multi- object tracking. Existing methods train only certain sub-modules using loss functions. Which do not often correlate with the evaluation metrics – MOTA and MOTP</a:t>
            </a:r>
          </a:p>
          <a:p>
            <a:pPr marL="0" lvl="0" indent="0" algn="l" rtl="0">
              <a:spcBef>
                <a:spcPts val="600"/>
              </a:spcBef>
              <a:spcAft>
                <a:spcPts val="0"/>
              </a:spcAft>
              <a:buClr>
                <a:schemeClr val="dk1"/>
              </a:buClr>
              <a:buSzPts val="1100"/>
              <a:buFont typeface="Arial"/>
              <a:buNone/>
            </a:pPr>
            <a:endParaRPr lang="en-US" sz="160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2;p12"/>
          <p:cNvSpPr txBox="1">
            <a:spLocks noGrp="1"/>
          </p:cNvSpPr>
          <p:nvPr>
            <p:ph type="body" idx="2"/>
          </p:nvPr>
        </p:nvSpPr>
        <p:spPr>
          <a:xfrm>
            <a:off x="399245" y="3457977"/>
            <a:ext cx="3052293" cy="1138387"/>
          </a:xfrm>
          <a:prstGeom prst="rect">
            <a:avLst/>
          </a:prstGeom>
        </p:spPr>
        <p:txBody>
          <a:bodyPr spcFirstLastPara="1" wrap="square" lIns="0" tIns="0" rIns="0" bIns="0" anchor="t" anchorCtr="0">
            <a:noAutofit/>
          </a:bodyPr>
          <a:lstStyle/>
          <a:p>
            <a:pPr marL="0" lvl="0" indent="0" algn="l" rtl="0">
              <a:spcBef>
                <a:spcPts val="1000"/>
              </a:spcBef>
              <a:spcAft>
                <a:spcPts val="1000"/>
              </a:spcAft>
              <a:buNone/>
            </a:pPr>
            <a:r>
              <a:rPr lang="en-US" sz="1600" i="0" err="1">
                <a:solidFill>
                  <a:schemeClr val="tx1"/>
                </a:solidFill>
                <a:effectLst/>
                <a:latin typeface="Times New Roman"/>
              </a:rPr>
              <a:t>DeepMOT</a:t>
            </a:r>
            <a:r>
              <a:rPr lang="en-US" sz="1600" i="0">
                <a:solidFill>
                  <a:schemeClr val="tx1"/>
                </a:solidFill>
                <a:effectLst/>
                <a:latin typeface="Times New Roman"/>
              </a:rPr>
              <a:t> is a framework to train multi-object trackers including the </a:t>
            </a:r>
            <a:r>
              <a:rPr lang="en-US" sz="1600" i="0" err="1">
                <a:solidFill>
                  <a:schemeClr val="tx1"/>
                </a:solidFill>
                <a:effectLst/>
                <a:latin typeface="Times New Roman"/>
              </a:rPr>
              <a:t>DeepMOT</a:t>
            </a:r>
            <a:r>
              <a:rPr lang="en-US" sz="1600" i="0">
                <a:solidFill>
                  <a:schemeClr val="tx1"/>
                </a:solidFill>
                <a:effectLst/>
                <a:latin typeface="Times New Roman"/>
              </a:rPr>
              <a:t> Loss that directly co-relates with the established tracking evaluation metrics. </a:t>
            </a:r>
            <a:endParaRPr lang="en-US" sz="1800">
              <a:solidFill>
                <a:schemeClr val="tx1"/>
              </a:solidFill>
              <a:latin typeface="Times New Roman"/>
            </a:endParaRP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itle 1">
            <a:extLst>
              <a:ext uri="{FF2B5EF4-FFF2-40B4-BE49-F238E27FC236}">
                <a16:creationId xmlns:a16="http://schemas.microsoft.com/office/drawing/2014/main" id="{ACE957C9-DED5-81B2-2AA9-914AFB11C790}"/>
              </a:ext>
            </a:extLst>
          </p:cNvPr>
          <p:cNvSpPr>
            <a:spLocks noGrp="1"/>
          </p:cNvSpPr>
          <p:nvPr/>
        </p:nvSpPr>
        <p:spPr>
          <a:xfrm>
            <a:off x="-880795" y="-370168"/>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endParaRPr lang="en-IN" b="1">
              <a:cs typeface="Calibri Light"/>
            </a:endParaRPr>
          </a:p>
        </p:txBody>
      </p:sp>
      <p:sp>
        <p:nvSpPr>
          <p:cNvPr id="4" name="TextBox 3">
            <a:extLst>
              <a:ext uri="{FF2B5EF4-FFF2-40B4-BE49-F238E27FC236}">
                <a16:creationId xmlns:a16="http://schemas.microsoft.com/office/drawing/2014/main" id="{CBB32257-9E68-FE10-546C-17A37DC64E41}"/>
              </a:ext>
            </a:extLst>
          </p:cNvPr>
          <p:cNvSpPr txBox="1"/>
          <p:nvPr/>
        </p:nvSpPr>
        <p:spPr>
          <a:xfrm>
            <a:off x="4848895" y="3180191"/>
            <a:ext cx="3573734" cy="1569660"/>
          </a:xfrm>
          <a:prstGeom prst="rect">
            <a:avLst/>
          </a:prstGeom>
          <a:noFill/>
        </p:spPr>
        <p:txBody>
          <a:bodyPr wrap="square" lIns="91440" tIns="45720" rIns="91440" bIns="45720" rtlCol="0" anchor="t">
            <a:spAutoFit/>
          </a:bodyPr>
          <a:lstStyle/>
          <a:p>
            <a:r>
              <a:rPr lang="en-IN" sz="1600" i="0">
                <a:solidFill>
                  <a:schemeClr val="tx1"/>
                </a:solidFill>
                <a:effectLst/>
                <a:latin typeface="Times New Roman"/>
              </a:rPr>
              <a:t>A differential framework of Deep Hungarian Network is introduced which provides the approximation of the Standard Hungarian Algorithm used for getting the optimal predicted-to-Ground truth assignment. </a:t>
            </a:r>
            <a:endParaRPr lang="en-IN" sz="1600">
              <a:solidFill>
                <a:schemeClr val="tx1"/>
              </a:solidFill>
              <a:latin typeface="Times New Roman"/>
            </a:endParaRPr>
          </a:p>
        </p:txBody>
      </p:sp>
    </p:spTree>
    <p:extLst>
      <p:ext uri="{BB962C8B-B14F-4D97-AF65-F5344CB8AC3E}">
        <p14:creationId xmlns:p14="http://schemas.microsoft.com/office/powerpoint/2010/main" val="259497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28FF-F54C-3438-C10C-AC5E3A780E06}"/>
              </a:ext>
            </a:extLst>
          </p:cNvPr>
          <p:cNvSpPr>
            <a:spLocks noGrp="1"/>
          </p:cNvSpPr>
          <p:nvPr>
            <p:ph type="title"/>
          </p:nvPr>
        </p:nvSpPr>
        <p:spPr>
          <a:xfrm>
            <a:off x="452273" y="188239"/>
            <a:ext cx="6025500" cy="857400"/>
          </a:xfrm>
        </p:spPr>
        <p:txBody>
          <a:bodyPr/>
          <a:lstStyle/>
          <a:p>
            <a:r>
              <a:rPr lang="en-US">
                <a:solidFill>
                  <a:srgbClr val="000000"/>
                </a:solidFill>
              </a:rPr>
              <a:t>DATASET</a:t>
            </a:r>
          </a:p>
        </p:txBody>
      </p:sp>
      <p:sp>
        <p:nvSpPr>
          <p:cNvPr id="3" name="Slide Number Placeholder 2">
            <a:extLst>
              <a:ext uri="{FF2B5EF4-FFF2-40B4-BE49-F238E27FC236}">
                <a16:creationId xmlns:a16="http://schemas.microsoft.com/office/drawing/2014/main" id="{AA08F64D-E53D-8DBE-E4CE-E12EB7BA24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a:t>
            </a:fld>
            <a:endParaRPr lang="en"/>
          </a:p>
        </p:txBody>
      </p:sp>
      <p:sp>
        <p:nvSpPr>
          <p:cNvPr id="4" name="TextBox 3">
            <a:extLst>
              <a:ext uri="{FF2B5EF4-FFF2-40B4-BE49-F238E27FC236}">
                <a16:creationId xmlns:a16="http://schemas.microsoft.com/office/drawing/2014/main" id="{138B8454-14A2-1287-6C82-04B0E89DB18C}"/>
              </a:ext>
            </a:extLst>
          </p:cNvPr>
          <p:cNvSpPr txBox="1"/>
          <p:nvPr/>
        </p:nvSpPr>
        <p:spPr>
          <a:xfrm>
            <a:off x="300530" y="1517431"/>
            <a:ext cx="602045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Times New Roman"/>
              </a:rPr>
              <a:t>- Evaluating and comparing multi-target tracking methods is not trivial. One main reason for this is the ground truth, i.e., the perfect solution one aims to achieve, is difficult to define clearly.</a:t>
            </a:r>
          </a:p>
          <a:p>
            <a:endParaRPr lang="en-US">
              <a:solidFill>
                <a:schemeClr val="tx1"/>
              </a:solidFill>
              <a:latin typeface="Times New Roman"/>
            </a:endParaRPr>
          </a:p>
          <a:p>
            <a:r>
              <a:rPr lang="en-US">
                <a:solidFill>
                  <a:schemeClr val="tx1"/>
                </a:solidFill>
                <a:latin typeface="Times New Roman"/>
              </a:rPr>
              <a:t>- As the video may contain cropped targets, reflections in mirrors or windows, and objects that very closely resemble targets all impose intrinsic ambiguities, such that even humans may not agree on one ideal solution.</a:t>
            </a:r>
          </a:p>
          <a:p>
            <a:endParaRPr lang="en-US">
              <a:solidFill>
                <a:schemeClr val="tx1"/>
              </a:solidFill>
              <a:latin typeface="Times New Roman"/>
            </a:endParaRPr>
          </a:p>
          <a:p>
            <a:r>
              <a:rPr lang="en-US">
                <a:solidFill>
                  <a:schemeClr val="tx1"/>
                </a:solidFill>
                <a:latin typeface="Times New Roman"/>
              </a:rPr>
              <a:t>- </a:t>
            </a:r>
            <a:r>
              <a:rPr lang="en-IN">
                <a:solidFill>
                  <a:schemeClr val="tx1"/>
                </a:solidFill>
                <a:latin typeface="Times New Roman"/>
              </a:rPr>
              <a:t>Lack of pre-defined test and training data makes it difficult to compare different methods fairly. </a:t>
            </a:r>
          </a:p>
          <a:p>
            <a:endParaRPr lang="en-IN">
              <a:solidFill>
                <a:schemeClr val="tx1"/>
              </a:solidFill>
              <a:latin typeface="Times New Roman"/>
            </a:endParaRPr>
          </a:p>
          <a:p>
            <a:r>
              <a:rPr lang="en-IN">
                <a:solidFill>
                  <a:schemeClr val="tx1"/>
                </a:solidFill>
                <a:latin typeface="Times New Roman"/>
              </a:rPr>
              <a:t>- We have used the MOT16 dataset in our project, which is a total of 233Mb</a:t>
            </a:r>
          </a:p>
        </p:txBody>
      </p:sp>
      <p:pic>
        <p:nvPicPr>
          <p:cNvPr id="5" name="Picture 5" descr="A picture containing text, building, street, outdoor&#10;&#10;Description automatically generated">
            <a:extLst>
              <a:ext uri="{FF2B5EF4-FFF2-40B4-BE49-F238E27FC236}">
                <a16:creationId xmlns:a16="http://schemas.microsoft.com/office/drawing/2014/main" id="{B0A316B2-E359-0204-8DD7-2E21624A9ADA}"/>
              </a:ext>
            </a:extLst>
          </p:cNvPr>
          <p:cNvPicPr>
            <a:picLocks noChangeAspect="1"/>
          </p:cNvPicPr>
          <p:nvPr/>
        </p:nvPicPr>
        <p:blipFill>
          <a:blip r:embed="rId2"/>
          <a:stretch>
            <a:fillRect/>
          </a:stretch>
        </p:blipFill>
        <p:spPr>
          <a:xfrm>
            <a:off x="6476671" y="1988301"/>
            <a:ext cx="2427890" cy="1363968"/>
          </a:xfrm>
          <a:prstGeom prst="rect">
            <a:avLst/>
          </a:prstGeom>
        </p:spPr>
      </p:pic>
    </p:spTree>
    <p:extLst>
      <p:ext uri="{BB962C8B-B14F-4D97-AF65-F5344CB8AC3E}">
        <p14:creationId xmlns:p14="http://schemas.microsoft.com/office/powerpoint/2010/main" val="7675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28FF-F54C-3438-C10C-AC5E3A780E06}"/>
              </a:ext>
            </a:extLst>
          </p:cNvPr>
          <p:cNvSpPr>
            <a:spLocks noGrp="1"/>
          </p:cNvSpPr>
          <p:nvPr>
            <p:ph type="title"/>
          </p:nvPr>
        </p:nvSpPr>
        <p:spPr>
          <a:xfrm>
            <a:off x="452273" y="188239"/>
            <a:ext cx="6025500" cy="857400"/>
          </a:xfrm>
        </p:spPr>
        <p:txBody>
          <a:bodyPr/>
          <a:lstStyle/>
          <a:p>
            <a:r>
              <a:rPr lang="en-US">
                <a:solidFill>
                  <a:srgbClr val="000000"/>
                </a:solidFill>
              </a:rPr>
              <a:t>MOT 16</a:t>
            </a:r>
          </a:p>
        </p:txBody>
      </p:sp>
      <p:sp>
        <p:nvSpPr>
          <p:cNvPr id="3" name="Slide Number Placeholder 2">
            <a:extLst>
              <a:ext uri="{FF2B5EF4-FFF2-40B4-BE49-F238E27FC236}">
                <a16:creationId xmlns:a16="http://schemas.microsoft.com/office/drawing/2014/main" id="{AA08F64D-E53D-8DBE-E4CE-E12EB7BA24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solidFill>
                  <a:srgbClr val="000000"/>
                </a:solidFill>
              </a:rPr>
              <a:t>5</a:t>
            </a:fld>
            <a:endParaRPr lang="en">
              <a:solidFill>
                <a:srgbClr val="000000"/>
              </a:solidFill>
            </a:endParaRPr>
          </a:p>
        </p:txBody>
      </p:sp>
      <p:sp>
        <p:nvSpPr>
          <p:cNvPr id="4" name="TextBox 3">
            <a:extLst>
              <a:ext uri="{FF2B5EF4-FFF2-40B4-BE49-F238E27FC236}">
                <a16:creationId xmlns:a16="http://schemas.microsoft.com/office/drawing/2014/main" id="{138B8454-14A2-1287-6C82-04B0E89DB18C}"/>
              </a:ext>
            </a:extLst>
          </p:cNvPr>
          <p:cNvSpPr txBox="1"/>
          <p:nvPr/>
        </p:nvSpPr>
        <p:spPr>
          <a:xfrm>
            <a:off x="339944" y="1379483"/>
            <a:ext cx="6325912"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 </a:t>
            </a:r>
            <a:r>
              <a:rPr lang="en-US" err="1">
                <a:latin typeface="Times New Roman"/>
              </a:rPr>
              <a:t>MOTChallenge</a:t>
            </a:r>
            <a:r>
              <a:rPr lang="en-US">
                <a:latin typeface="Times New Roman"/>
              </a:rPr>
              <a:t> benchmark datasets are released to provide a fair comparison between tracking methods. In these MOT16 benchmark is used to evaluate the tracking methods (</a:t>
            </a:r>
            <a:r>
              <a:rPr lang="en-US" err="1">
                <a:latin typeface="Times New Roman"/>
              </a:rPr>
              <a:t>ClearMot</a:t>
            </a:r>
            <a:r>
              <a:rPr lang="en-US">
                <a:latin typeface="Times New Roman"/>
              </a:rPr>
              <a:t> and </a:t>
            </a:r>
            <a:r>
              <a:rPr lang="en-US" err="1">
                <a:latin typeface="Times New Roman"/>
              </a:rPr>
              <a:t>DeepMot</a:t>
            </a:r>
            <a:r>
              <a:rPr lang="en-US">
                <a:latin typeface="Times New Roman"/>
              </a:rPr>
              <a:t>). </a:t>
            </a:r>
          </a:p>
          <a:p>
            <a:endParaRPr lang="en-US">
              <a:latin typeface="Times New Roman"/>
            </a:endParaRPr>
          </a:p>
          <a:p>
            <a:r>
              <a:rPr lang="en-US">
                <a:latin typeface="Times New Roman"/>
              </a:rPr>
              <a:t>- </a:t>
            </a:r>
            <a:r>
              <a:rPr lang="en-IN">
                <a:latin typeface="Times New Roman"/>
              </a:rPr>
              <a:t>MOT16 contains a set of sequences with more crowded scenarios, different viewpoints, camera motions, and weather conditions. And also, the annotations for all sequences are double-checked by researchers to ensure highest annotation accuracy.  </a:t>
            </a:r>
          </a:p>
          <a:p>
            <a:endParaRPr lang="en-IN">
              <a:latin typeface="Times New Roman"/>
            </a:endParaRPr>
          </a:p>
          <a:p>
            <a:r>
              <a:rPr lang="en-IN">
                <a:latin typeface="Times New Roman"/>
              </a:rPr>
              <a:t>- Not only pedestrians but also vehicles, sitting people, and other significant object classes are annotated. </a:t>
            </a:r>
          </a:p>
          <a:p>
            <a:endParaRPr lang="en-IN">
              <a:latin typeface="Times New Roman"/>
            </a:endParaRPr>
          </a:p>
          <a:p>
            <a:r>
              <a:rPr lang="en-IN">
                <a:latin typeface="Times New Roman"/>
              </a:rPr>
              <a:t>- We have also added some labels for the objects detected during </a:t>
            </a:r>
            <a:r>
              <a:rPr lang="en-IN" err="1">
                <a:latin typeface="Times New Roman"/>
              </a:rPr>
              <a:t>preprocessing</a:t>
            </a:r>
            <a:r>
              <a:rPr lang="en-IN">
                <a:latin typeface="Times New Roman"/>
              </a:rPr>
              <a:t> the dataset based on the annotation rules set by the MOT benchmark.</a:t>
            </a:r>
          </a:p>
        </p:txBody>
      </p:sp>
      <p:pic>
        <p:nvPicPr>
          <p:cNvPr id="5" name="Picture 5" descr="Table&#10;&#10;Description automatically generated">
            <a:extLst>
              <a:ext uri="{FF2B5EF4-FFF2-40B4-BE49-F238E27FC236}">
                <a16:creationId xmlns:a16="http://schemas.microsoft.com/office/drawing/2014/main" id="{1C57066B-A027-CDB5-8664-A031B76A3774}"/>
              </a:ext>
            </a:extLst>
          </p:cNvPr>
          <p:cNvPicPr>
            <a:picLocks noChangeAspect="1"/>
          </p:cNvPicPr>
          <p:nvPr/>
        </p:nvPicPr>
        <p:blipFill>
          <a:blip r:embed="rId2"/>
          <a:stretch>
            <a:fillRect/>
          </a:stretch>
        </p:blipFill>
        <p:spPr>
          <a:xfrm>
            <a:off x="6663887" y="1520920"/>
            <a:ext cx="2245601" cy="2190343"/>
          </a:xfrm>
          <a:prstGeom prst="rect">
            <a:avLst/>
          </a:prstGeom>
        </p:spPr>
      </p:pic>
    </p:spTree>
    <p:extLst>
      <p:ext uri="{BB962C8B-B14F-4D97-AF65-F5344CB8AC3E}">
        <p14:creationId xmlns:p14="http://schemas.microsoft.com/office/powerpoint/2010/main" val="77385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C17A-55D7-827C-6535-655DC0AF7224}"/>
              </a:ext>
            </a:extLst>
          </p:cNvPr>
          <p:cNvSpPr>
            <a:spLocks noGrp="1"/>
          </p:cNvSpPr>
          <p:nvPr>
            <p:ph type="title"/>
          </p:nvPr>
        </p:nvSpPr>
        <p:spPr>
          <a:xfrm>
            <a:off x="464256" y="434575"/>
            <a:ext cx="6025500" cy="857400"/>
          </a:xfrm>
        </p:spPr>
        <p:txBody>
          <a:bodyPr/>
          <a:lstStyle/>
          <a:p>
            <a:r>
              <a:rPr lang="en-US">
                <a:solidFill>
                  <a:srgbClr val="000000"/>
                </a:solidFill>
              </a:rPr>
              <a:t>Data Format</a:t>
            </a:r>
          </a:p>
        </p:txBody>
      </p:sp>
      <p:sp>
        <p:nvSpPr>
          <p:cNvPr id="3" name="Slide Number Placeholder 2">
            <a:extLst>
              <a:ext uri="{FF2B5EF4-FFF2-40B4-BE49-F238E27FC236}">
                <a16:creationId xmlns:a16="http://schemas.microsoft.com/office/drawing/2014/main" id="{5AD9DB34-9979-54B0-B0C6-F380653AB3A9}"/>
              </a:ext>
            </a:extLst>
          </p:cNvPr>
          <p:cNvSpPr>
            <a:spLocks noGrp="1"/>
          </p:cNvSpPr>
          <p:nvPr>
            <p:ph type="sldNum" idx="12"/>
          </p:nvPr>
        </p:nvSpPr>
        <p:spPr>
          <a:xfrm>
            <a:off x="8487640" y="4749851"/>
            <a:ext cx="548700" cy="393600"/>
          </a:xfrm>
        </p:spPr>
        <p:txBody>
          <a:bodyPr/>
          <a:lstStyle/>
          <a:p>
            <a:pPr marL="0" lvl="0" indent="0" algn="r" rtl="0">
              <a:spcBef>
                <a:spcPts val="0"/>
              </a:spcBef>
              <a:spcAft>
                <a:spcPts val="0"/>
              </a:spcAft>
              <a:buNone/>
            </a:pPr>
            <a:fld id="{00000000-1234-1234-1234-123412341234}" type="slidenum">
              <a:rPr lang="en">
                <a:solidFill>
                  <a:srgbClr val="000000"/>
                </a:solidFill>
              </a:rPr>
              <a:t>6</a:t>
            </a:fld>
            <a:endParaRPr lang="en">
              <a:solidFill>
                <a:srgbClr val="000000"/>
              </a:solidFill>
            </a:endParaRPr>
          </a:p>
        </p:txBody>
      </p:sp>
      <p:sp>
        <p:nvSpPr>
          <p:cNvPr id="4" name="TextBox 3">
            <a:extLst>
              <a:ext uri="{FF2B5EF4-FFF2-40B4-BE49-F238E27FC236}">
                <a16:creationId xmlns:a16="http://schemas.microsoft.com/office/drawing/2014/main" id="{B010475A-F6B0-DCCC-0A62-06D58EB09194}"/>
              </a:ext>
            </a:extLst>
          </p:cNvPr>
          <p:cNvSpPr txBox="1"/>
          <p:nvPr/>
        </p:nvSpPr>
        <p:spPr>
          <a:xfrm>
            <a:off x="510519" y="1592035"/>
            <a:ext cx="607286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 Each video in MOT16 contains 2 text files, one for public detections and another for ground truths. These files are simple comma-separated value (CSV) files</a:t>
            </a:r>
          </a:p>
          <a:p>
            <a:r>
              <a:rPr lang="en-US">
                <a:latin typeface="Times New Roman"/>
              </a:rPr>
              <a:t>- Each line in the public detections file resents one object instance and contains 9 values as shown</a:t>
            </a:r>
          </a:p>
          <a:p>
            <a:r>
              <a:rPr lang="en-US">
                <a:latin typeface="Times New Roman"/>
              </a:rPr>
              <a:t>- The first number indicates in which frame the object appears, while the second number identifies that object as belonging to a trajectory by assigning a unique ID (initially, set to -1). The Id is unique as each object can be assigned to only one trajectory</a:t>
            </a:r>
          </a:p>
          <a:p>
            <a:r>
              <a:rPr lang="en-US">
                <a:latin typeface="Times New Roman"/>
              </a:rPr>
              <a:t>- The next four numbers indicate the position of the bounding box in 2D image coordinates. The position of the bounding box is indicated by the top-left corner as well as width and height of the box. And the next number denotes their confidence score. The last two numbers are ignored.</a:t>
            </a:r>
          </a:p>
        </p:txBody>
      </p:sp>
      <p:pic>
        <p:nvPicPr>
          <p:cNvPr id="5" name="Picture 5">
            <a:extLst>
              <a:ext uri="{FF2B5EF4-FFF2-40B4-BE49-F238E27FC236}">
                <a16:creationId xmlns:a16="http://schemas.microsoft.com/office/drawing/2014/main" id="{76700119-E1E7-6FDC-A76D-6AE1EA42CA07}"/>
              </a:ext>
            </a:extLst>
          </p:cNvPr>
          <p:cNvPicPr>
            <a:picLocks noChangeAspect="1"/>
          </p:cNvPicPr>
          <p:nvPr/>
        </p:nvPicPr>
        <p:blipFill>
          <a:blip r:embed="rId2"/>
          <a:stretch>
            <a:fillRect/>
          </a:stretch>
        </p:blipFill>
        <p:spPr>
          <a:xfrm>
            <a:off x="4064705" y="651542"/>
            <a:ext cx="4464503" cy="799219"/>
          </a:xfrm>
          <a:prstGeom prst="rect">
            <a:avLst/>
          </a:prstGeom>
        </p:spPr>
      </p:pic>
    </p:spTree>
    <p:extLst>
      <p:ext uri="{BB962C8B-B14F-4D97-AF65-F5344CB8AC3E}">
        <p14:creationId xmlns:p14="http://schemas.microsoft.com/office/powerpoint/2010/main" val="325024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C17A-55D7-827C-6535-655DC0AF7224}"/>
              </a:ext>
            </a:extLst>
          </p:cNvPr>
          <p:cNvSpPr>
            <a:spLocks noGrp="1"/>
          </p:cNvSpPr>
          <p:nvPr>
            <p:ph type="title"/>
          </p:nvPr>
        </p:nvSpPr>
        <p:spPr>
          <a:xfrm>
            <a:off x="464004" y="434575"/>
            <a:ext cx="6025500" cy="857400"/>
          </a:xfrm>
        </p:spPr>
        <p:txBody>
          <a:bodyPr/>
          <a:lstStyle/>
          <a:p>
            <a:r>
              <a:rPr lang="en-US">
                <a:solidFill>
                  <a:srgbClr val="000000"/>
                </a:solidFill>
              </a:rPr>
              <a:t>Data Format</a:t>
            </a:r>
          </a:p>
        </p:txBody>
      </p:sp>
      <p:sp>
        <p:nvSpPr>
          <p:cNvPr id="3" name="Slide Number Placeholder 2">
            <a:extLst>
              <a:ext uri="{FF2B5EF4-FFF2-40B4-BE49-F238E27FC236}">
                <a16:creationId xmlns:a16="http://schemas.microsoft.com/office/drawing/2014/main" id="{5AD9DB34-9979-54B0-B0C6-F380653AB3A9}"/>
              </a:ext>
            </a:extLst>
          </p:cNvPr>
          <p:cNvSpPr>
            <a:spLocks noGrp="1"/>
          </p:cNvSpPr>
          <p:nvPr>
            <p:ph type="sldNum" idx="12"/>
          </p:nvPr>
        </p:nvSpPr>
        <p:spPr>
          <a:xfrm>
            <a:off x="8487388" y="4749851"/>
            <a:ext cx="548700" cy="393600"/>
          </a:xfrm>
        </p:spPr>
        <p:txBody>
          <a:bodyPr/>
          <a:lstStyle/>
          <a:p>
            <a:pPr marL="0" lvl="0" indent="0" algn="r" rtl="0">
              <a:spcBef>
                <a:spcPts val="0"/>
              </a:spcBef>
              <a:spcAft>
                <a:spcPts val="0"/>
              </a:spcAft>
              <a:buNone/>
            </a:pPr>
            <a:fld id="{00000000-1234-1234-1234-123412341234}" type="slidenum">
              <a:rPr lang="en">
                <a:solidFill>
                  <a:srgbClr val="000000"/>
                </a:solidFill>
              </a:rPr>
              <a:t>7</a:t>
            </a:fld>
            <a:endParaRPr lang="en">
              <a:solidFill>
                <a:srgbClr val="000000"/>
              </a:solidFill>
            </a:endParaRPr>
          </a:p>
        </p:txBody>
      </p:sp>
      <p:sp>
        <p:nvSpPr>
          <p:cNvPr id="4" name="TextBox 3">
            <a:extLst>
              <a:ext uri="{FF2B5EF4-FFF2-40B4-BE49-F238E27FC236}">
                <a16:creationId xmlns:a16="http://schemas.microsoft.com/office/drawing/2014/main" id="{B010475A-F6B0-DCCC-0A62-06D58EB09194}"/>
              </a:ext>
            </a:extLst>
          </p:cNvPr>
          <p:cNvSpPr txBox="1"/>
          <p:nvPr/>
        </p:nvSpPr>
        <p:spPr>
          <a:xfrm>
            <a:off x="496660" y="1553795"/>
            <a:ext cx="636847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 </a:t>
            </a:r>
            <a:r>
              <a:rPr lang="en-IN">
                <a:latin typeface="Times New Roman"/>
              </a:rPr>
              <a:t>Similarly, for the ground truths file, the 7</a:t>
            </a:r>
            <a:r>
              <a:rPr lang="en-IN" baseline="30000">
                <a:latin typeface="Times New Roman"/>
              </a:rPr>
              <a:t>th</a:t>
            </a:r>
            <a:r>
              <a:rPr lang="en-IN">
                <a:latin typeface="Times New Roman"/>
              </a:rPr>
              <a:t> value (confidence score) acts as a flag whether the entry is to be considered. If the value is 0 that instance can be ignored during the evaluation process.</a:t>
            </a:r>
            <a:endParaRPr lang="en-US">
              <a:latin typeface="Times New Roman"/>
            </a:endParaRPr>
          </a:p>
          <a:p>
            <a:r>
              <a:rPr lang="en-IN">
                <a:latin typeface="Times New Roman"/>
              </a:rPr>
              <a:t>- The 8th number indicates the type of the object (i.e., label of the object). And last number shows the visibility ratio of each bounding box</a:t>
            </a:r>
            <a:endParaRPr lang="en-US">
              <a:latin typeface="Times New Roman"/>
            </a:endParaRPr>
          </a:p>
        </p:txBody>
      </p:sp>
      <p:pic>
        <p:nvPicPr>
          <p:cNvPr id="5" name="Picture 5">
            <a:extLst>
              <a:ext uri="{FF2B5EF4-FFF2-40B4-BE49-F238E27FC236}">
                <a16:creationId xmlns:a16="http://schemas.microsoft.com/office/drawing/2014/main" id="{76700119-E1E7-6FDC-A76D-6AE1EA42CA07}"/>
              </a:ext>
            </a:extLst>
          </p:cNvPr>
          <p:cNvPicPr>
            <a:picLocks noChangeAspect="1"/>
          </p:cNvPicPr>
          <p:nvPr/>
        </p:nvPicPr>
        <p:blipFill>
          <a:blip r:embed="rId2"/>
          <a:stretch>
            <a:fillRect/>
          </a:stretch>
        </p:blipFill>
        <p:spPr>
          <a:xfrm>
            <a:off x="1560739" y="3162060"/>
            <a:ext cx="4464503" cy="799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364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building, outdoor, ground, way&#10;&#10;Description automatically generated">
            <a:extLst>
              <a:ext uri="{FF2B5EF4-FFF2-40B4-BE49-F238E27FC236}">
                <a16:creationId xmlns:a16="http://schemas.microsoft.com/office/drawing/2014/main" id="{7BD8409C-CD81-B97F-9558-2A96FD786B64}"/>
              </a:ext>
            </a:extLst>
          </p:cNvPr>
          <p:cNvPicPr>
            <a:picLocks noChangeAspect="1"/>
          </p:cNvPicPr>
          <p:nvPr/>
        </p:nvPicPr>
        <p:blipFill>
          <a:blip r:embed="rId2"/>
          <a:stretch>
            <a:fillRect/>
          </a:stretch>
        </p:blipFill>
        <p:spPr>
          <a:xfrm>
            <a:off x="505482" y="1061200"/>
            <a:ext cx="3565962" cy="1986487"/>
          </a:xfrm>
          <a:prstGeom prst="rect">
            <a:avLst/>
          </a:prstGeom>
        </p:spPr>
      </p:pic>
      <p:pic>
        <p:nvPicPr>
          <p:cNvPr id="4" name="Picture 4" descr="A picture containing building, outdoor, ground, way&#10;&#10;Description automatically generated">
            <a:extLst>
              <a:ext uri="{FF2B5EF4-FFF2-40B4-BE49-F238E27FC236}">
                <a16:creationId xmlns:a16="http://schemas.microsoft.com/office/drawing/2014/main" id="{D1CF32F8-A8CC-5C31-24AA-A8EABFBEC618}"/>
              </a:ext>
            </a:extLst>
          </p:cNvPr>
          <p:cNvPicPr>
            <a:picLocks noChangeAspect="1"/>
          </p:cNvPicPr>
          <p:nvPr/>
        </p:nvPicPr>
        <p:blipFill>
          <a:blip r:embed="rId3"/>
          <a:stretch>
            <a:fillRect/>
          </a:stretch>
        </p:blipFill>
        <p:spPr>
          <a:xfrm>
            <a:off x="4451788" y="1063649"/>
            <a:ext cx="3403381" cy="1986517"/>
          </a:xfrm>
          <a:prstGeom prst="rect">
            <a:avLst/>
          </a:prstGeom>
        </p:spPr>
      </p:pic>
      <p:sp>
        <p:nvSpPr>
          <p:cNvPr id="5" name="TextBox 1">
            <a:extLst>
              <a:ext uri="{FF2B5EF4-FFF2-40B4-BE49-F238E27FC236}">
                <a16:creationId xmlns:a16="http://schemas.microsoft.com/office/drawing/2014/main" id="{354D38C9-E044-8F96-1AC8-35AEBD576C4F}"/>
              </a:ext>
            </a:extLst>
          </p:cNvPr>
          <p:cNvSpPr txBox="1"/>
          <p:nvPr/>
        </p:nvSpPr>
        <p:spPr>
          <a:xfrm>
            <a:off x="774925" y="3306492"/>
            <a:ext cx="364671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cs typeface="Calibri"/>
              </a:rPr>
              <a:t>Public Detections / Tracks</a:t>
            </a:r>
          </a:p>
        </p:txBody>
      </p:sp>
      <p:sp>
        <p:nvSpPr>
          <p:cNvPr id="6" name="TextBox 1">
            <a:extLst>
              <a:ext uri="{FF2B5EF4-FFF2-40B4-BE49-F238E27FC236}">
                <a16:creationId xmlns:a16="http://schemas.microsoft.com/office/drawing/2014/main" id="{4A8E5E44-9462-B927-2FFF-4E4095464CB1}"/>
              </a:ext>
            </a:extLst>
          </p:cNvPr>
          <p:cNvSpPr txBox="1"/>
          <p:nvPr/>
        </p:nvSpPr>
        <p:spPr>
          <a:xfrm>
            <a:off x="5087450" y="3306470"/>
            <a:ext cx="392133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cs typeface="Calibri"/>
              </a:rPr>
              <a:t>Ground Truths</a:t>
            </a:r>
          </a:p>
        </p:txBody>
      </p:sp>
    </p:spTree>
    <p:extLst>
      <p:ext uri="{BB962C8B-B14F-4D97-AF65-F5344CB8AC3E}">
        <p14:creationId xmlns:p14="http://schemas.microsoft.com/office/powerpoint/2010/main" val="295709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981403" y="1721299"/>
            <a:ext cx="7383305" cy="1642618"/>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lang="en">
              <a:solidFill>
                <a:schemeClr val="tx1"/>
              </a:solidFill>
            </a:endParaRPr>
          </a:p>
          <a:p>
            <a:r>
              <a:rPr lang="en">
                <a:solidFill>
                  <a:schemeClr val="tx1"/>
                </a:solidFill>
              </a:rPr>
              <a:t>Predicting CLEARMOT measures</a:t>
            </a: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0EB2BFDA218C4C9F354D4514F01B32" ma:contentTypeVersion="15" ma:contentTypeDescription="Create a new document." ma:contentTypeScope="" ma:versionID="d073891687e383b7ed33352ee0320d52">
  <xsd:schema xmlns:xsd="http://www.w3.org/2001/XMLSchema" xmlns:xs="http://www.w3.org/2001/XMLSchema" xmlns:p="http://schemas.microsoft.com/office/2006/metadata/properties" xmlns:ns3="126a4a44-fd1b-40e5-a575-b92382aaedf9" xmlns:ns4="367016a4-7816-48b2-b023-3691cfe78381" targetNamespace="http://schemas.microsoft.com/office/2006/metadata/properties" ma:root="true" ma:fieldsID="168d66cde443461f83f62cb05a00cf4b" ns3:_="" ns4:_="">
    <xsd:import namespace="126a4a44-fd1b-40e5-a575-b92382aaedf9"/>
    <xsd:import namespace="367016a4-7816-48b2-b023-3691cfe7838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6a4a44-fd1b-40e5-a575-b92382aaedf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7016a4-7816-48b2-b023-3691cfe7838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67016a4-7816-48b2-b023-3691cfe78381" xsi:nil="true"/>
  </documentManagement>
</p:properties>
</file>

<file path=customXml/itemProps1.xml><?xml version="1.0" encoding="utf-8"?>
<ds:datastoreItem xmlns:ds="http://schemas.openxmlformats.org/officeDocument/2006/customXml" ds:itemID="{26F56E87-6478-4A32-8B3C-107C8EC63220}">
  <ds:schemaRefs>
    <ds:schemaRef ds:uri="http://schemas.microsoft.com/sharepoint/v3/contenttype/forms"/>
  </ds:schemaRefs>
</ds:datastoreItem>
</file>

<file path=customXml/itemProps2.xml><?xml version="1.0" encoding="utf-8"?>
<ds:datastoreItem xmlns:ds="http://schemas.openxmlformats.org/officeDocument/2006/customXml" ds:itemID="{6F94FD4B-0E45-4578-8472-C4C72F7DFF3D}">
  <ds:schemaRefs>
    <ds:schemaRef ds:uri="126a4a44-fd1b-40e5-a575-b92382aaedf9"/>
    <ds:schemaRef ds:uri="367016a4-7816-48b2-b023-3691cfe783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87AE851-7366-4DCE-953C-85F2CD52BCB5}">
  <ds:schemaRefs>
    <ds:schemaRef ds:uri="126a4a44-fd1b-40e5-a575-b92382aaedf9"/>
    <ds:schemaRef ds:uri="367016a4-7816-48b2-b023-3691cfe783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6</Notes>
  <HiddenSlides>1</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Ninacor template</vt:lpstr>
      <vt:lpstr>How To Train Your Deep Multi Object Tracking ​</vt:lpstr>
      <vt:lpstr>CONTENTS</vt:lpstr>
      <vt:lpstr>MOTIVATION</vt:lpstr>
      <vt:lpstr>DATASET</vt:lpstr>
      <vt:lpstr>MOT 16</vt:lpstr>
      <vt:lpstr>Data Format</vt:lpstr>
      <vt:lpstr>Data Format</vt:lpstr>
      <vt:lpstr>PowerPoint Presentation</vt:lpstr>
      <vt:lpstr> Predicting CLEARMOT measures</vt:lpstr>
      <vt:lpstr>PowerPoint Presentation</vt:lpstr>
      <vt:lpstr>CLEARMOT – Finding Distance</vt:lpstr>
      <vt:lpstr>MOT Metrics</vt:lpstr>
      <vt:lpstr>Hungarian Algorithm</vt:lpstr>
      <vt:lpstr>Multi-Object Tracking Precision</vt:lpstr>
      <vt:lpstr>Results - MOT16 Dataset</vt:lpstr>
      <vt:lpstr>DEMO – Working ------&gt; </vt:lpstr>
      <vt:lpstr>Deep MOT</vt:lpstr>
      <vt:lpstr>PowerPoint Presentation</vt:lpstr>
      <vt:lpstr>PowerPoint Presentation</vt:lpstr>
      <vt:lpstr>Differentiable MOTA and MOTP </vt:lpstr>
      <vt:lpstr>DIFFERENTIABLE LOSS FUNCTION </vt:lpstr>
      <vt:lpstr>PowerPoint Presentation</vt:lpstr>
      <vt:lpstr>PowerPoint Presentation</vt:lpstr>
      <vt:lpstr>PowerPoint Presentation</vt:lpstr>
      <vt:lpstr>WWork Distribution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raj</dc:creator>
  <cp:revision>14</cp:revision>
  <dcterms:modified xsi:type="dcterms:W3CDTF">2022-12-05T13:49:16Z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0x010100680EB2BFDA218C4C9F354D4514F01B32</vt:lpwstr>
  </property>
</Properties>
</file>