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Shivansh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Shivansh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Thoai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Thoai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Thoai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Thoai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Thoai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Abishek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Abishek 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Abishek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Abishek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Abishek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Shivansh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Different churn rate for each department -&gt; build different models for each department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shivansh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Shivansh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Relationship Id="rId5" Type="http://schemas.openxmlformats.org/officeDocument/2006/relationships/image" Target="../media/image11.png"/><Relationship Id="rId6" Type="http://schemas.openxmlformats.org/officeDocument/2006/relationships/image" Target="../media/image09.png"/><Relationship Id="rId7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132950"/>
            <a:ext cx="8123100" cy="171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BIA 652: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Predicting Employee Churn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Shivansh Wadhwani, Ishan Trikha, Abishek Rao, Thoai Phan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Regression: All Variables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25" y="1415649"/>
            <a:ext cx="2487324" cy="14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50" y="3087874"/>
            <a:ext cx="2843071" cy="13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049" y="1194025"/>
            <a:ext cx="4634699" cy="33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Equation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Logit (p of left) </a:t>
            </a:r>
            <a:r>
              <a:rPr lang="en"/>
              <a:t>= </a:t>
            </a:r>
            <a:r>
              <a:rPr lang="en">
                <a:solidFill>
                  <a:schemeClr val="accent5"/>
                </a:solidFill>
              </a:rPr>
              <a:t>0.57</a:t>
            </a:r>
            <a:r>
              <a:rPr lang="en"/>
              <a:t>-</a:t>
            </a:r>
            <a:r>
              <a:rPr lang="en">
                <a:solidFill>
                  <a:schemeClr val="accent5"/>
                </a:solidFill>
              </a:rPr>
              <a:t>4.25</a:t>
            </a:r>
            <a:r>
              <a:rPr lang="en"/>
              <a:t>*satisfaction_level+</a:t>
            </a:r>
            <a:r>
              <a:rPr lang="en">
                <a:solidFill>
                  <a:schemeClr val="accent5"/>
                </a:solidFill>
              </a:rPr>
              <a:t>0.81</a:t>
            </a:r>
            <a:r>
              <a:rPr lang="en"/>
              <a:t>*last_evaluation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>
                <a:solidFill>
                  <a:schemeClr val="accent5"/>
                </a:solidFill>
              </a:rPr>
              <a:t>0.32</a:t>
            </a:r>
            <a:r>
              <a:rPr lang="en"/>
              <a:t>*number_project+</a:t>
            </a:r>
            <a:r>
              <a:rPr lang="en">
                <a:solidFill>
                  <a:schemeClr val="accent5"/>
                </a:solidFill>
              </a:rPr>
              <a:t>0.004</a:t>
            </a:r>
            <a:r>
              <a:rPr lang="en"/>
              <a:t>*average_monthly_hours+</a:t>
            </a:r>
            <a:r>
              <a:rPr lang="en">
                <a:solidFill>
                  <a:schemeClr val="accent5"/>
                </a:solidFill>
              </a:rPr>
              <a:t>0.26</a:t>
            </a:r>
            <a:r>
              <a:rPr lang="en"/>
              <a:t>*time_spend_company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>
                <a:solidFill>
                  <a:schemeClr val="accent5"/>
                </a:solidFill>
              </a:rPr>
              <a:t>1</a:t>
            </a:r>
            <a:r>
              <a:rPr lang="en">
                <a:solidFill>
                  <a:schemeClr val="accent5"/>
                </a:solidFill>
              </a:rPr>
              <a:t>.4</a:t>
            </a:r>
            <a:r>
              <a:rPr lang="en">
                <a:solidFill>
                  <a:schemeClr val="accent5"/>
                </a:solidFill>
              </a:rPr>
              <a:t>3</a:t>
            </a:r>
            <a:r>
              <a:rPr lang="en"/>
              <a:t>*work_accident-</a:t>
            </a:r>
            <a:r>
              <a:rPr lang="en">
                <a:solidFill>
                  <a:schemeClr val="accent5"/>
                </a:solidFill>
              </a:rPr>
              <a:t>1.44</a:t>
            </a:r>
            <a:r>
              <a:rPr lang="en"/>
              <a:t>*promotion_last_5years-</a:t>
            </a:r>
            <a:r>
              <a:rPr lang="en">
                <a:solidFill>
                  <a:schemeClr val="accent5"/>
                </a:solidFill>
              </a:rPr>
              <a:t>0.55</a:t>
            </a:r>
            <a:r>
              <a:rPr lang="en"/>
              <a:t>*salary_medium-</a:t>
            </a:r>
            <a:r>
              <a:rPr lang="en">
                <a:solidFill>
                  <a:schemeClr val="accent5"/>
                </a:solidFill>
              </a:rPr>
              <a:t>2.08</a:t>
            </a:r>
            <a:r>
              <a:rPr lang="en"/>
              <a:t>*salary_high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Equation Validation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Calculate the probability of each records in testing set in Excel using the regression function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Compare predicted and actual results using different cut-off probability level to find out the cut-off level that gives the best prediction accuracy 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2810937"/>
            <a:ext cx="81819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6964400" y="4242775"/>
            <a:ext cx="853200" cy="3261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Analysis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92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Average_monthly_hours and last_evaluation and number_project are highly correlated, so we removed last_evaluation and number_project to improve the model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24" y="1818175"/>
            <a:ext cx="8051401" cy="300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530662" y="2454603"/>
            <a:ext cx="991500" cy="548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 Regression: Selected Variables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800" y="1162850"/>
            <a:ext cx="2622674" cy="15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12" y="2940425"/>
            <a:ext cx="3330860" cy="153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9298" y="1265825"/>
            <a:ext cx="4896626" cy="30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Regression Equation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Logit (p of left) </a:t>
            </a:r>
            <a:r>
              <a:rPr lang="en"/>
              <a:t>= </a:t>
            </a:r>
            <a:r>
              <a:rPr lang="en">
                <a:solidFill>
                  <a:schemeClr val="accent5"/>
                </a:solidFill>
              </a:rPr>
              <a:t>0.44</a:t>
            </a:r>
            <a:r>
              <a:rPr lang="en"/>
              <a:t>-</a:t>
            </a:r>
            <a:r>
              <a:rPr lang="en">
                <a:solidFill>
                  <a:schemeClr val="accent5"/>
                </a:solidFill>
              </a:rPr>
              <a:t>3.83</a:t>
            </a:r>
            <a:r>
              <a:rPr lang="en"/>
              <a:t>*satisfaction_level+</a:t>
            </a:r>
            <a:r>
              <a:rPr lang="en">
                <a:solidFill>
                  <a:schemeClr val="accent5"/>
                </a:solidFill>
              </a:rPr>
              <a:t>0.001</a:t>
            </a:r>
            <a:r>
              <a:rPr lang="en"/>
              <a:t>*average_monthly_hours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+</a:t>
            </a:r>
            <a:r>
              <a:rPr lang="en">
                <a:solidFill>
                  <a:schemeClr val="accent5"/>
                </a:solidFill>
              </a:rPr>
              <a:t>0.22</a:t>
            </a:r>
            <a:r>
              <a:rPr lang="en"/>
              <a:t>*time_spend_company-</a:t>
            </a:r>
            <a:r>
              <a:rPr lang="en">
                <a:solidFill>
                  <a:schemeClr val="accent5"/>
                </a:solidFill>
              </a:rPr>
              <a:t>1.42</a:t>
            </a:r>
            <a:r>
              <a:rPr lang="en"/>
              <a:t>*work_accident-</a:t>
            </a:r>
            <a:r>
              <a:rPr lang="en">
                <a:solidFill>
                  <a:schemeClr val="accent5"/>
                </a:solidFill>
              </a:rPr>
              <a:t>1.40</a:t>
            </a:r>
            <a:r>
              <a:rPr lang="en"/>
              <a:t>*promotion_last_5years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>
                <a:solidFill>
                  <a:schemeClr val="accent5"/>
                </a:solidFill>
              </a:rPr>
              <a:t>0.55</a:t>
            </a:r>
            <a:r>
              <a:rPr lang="en"/>
              <a:t>*salary_medium-</a:t>
            </a:r>
            <a:r>
              <a:rPr lang="en">
                <a:solidFill>
                  <a:schemeClr val="accent5"/>
                </a:solidFill>
              </a:rPr>
              <a:t>2.04</a:t>
            </a:r>
            <a:r>
              <a:rPr lang="en"/>
              <a:t>*salary_high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Equation Validation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4" y="2581750"/>
            <a:ext cx="8001149" cy="168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7004450" y="3938225"/>
            <a:ext cx="775800" cy="3753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10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Prediction accuracy increased from 60% to 73% with the new equation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model has good predictive ability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by Sales Department </a:t>
            </a:r>
          </a:p>
        </p:txBody>
      </p:sp>
      <p:pic>
        <p:nvPicPr>
          <p:cNvPr descr="Screen Shot 2016-12-13 at 4.50.12 PM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50" y="1186950"/>
            <a:ext cx="7624348" cy="32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by HR Department </a:t>
            </a:r>
          </a:p>
        </p:txBody>
      </p:sp>
      <p:pic>
        <p:nvPicPr>
          <p:cNvPr descr="HR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00" y="1353225"/>
            <a:ext cx="71805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by Marketing Department </a:t>
            </a:r>
          </a:p>
        </p:txBody>
      </p:sp>
      <p:pic>
        <p:nvPicPr>
          <p:cNvPr descr="Marketing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50" y="1274825"/>
            <a:ext cx="73239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5611500" cy="37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Employee churn is a major problem for many companies these days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Employee churn has many bad effects on the company: decreased performance, decreased knowledge base,  increased cost, etc.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Predictive analytics can be a strategic tool to manage workforce effectively and set up well targeted employee retention plans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goal of this project is to build a predictive model that helps identifying employees who are at high risk of leaving the company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400" y="1334450"/>
            <a:ext cx="3260900" cy="18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by Product </a:t>
            </a:r>
            <a:r>
              <a:rPr lang="en"/>
              <a:t>Manager </a:t>
            </a:r>
            <a:r>
              <a:rPr lang="en"/>
              <a:t>Department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DUCT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00" y="1438224"/>
            <a:ext cx="7592800" cy="32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by RnD Department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nD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152475"/>
            <a:ext cx="7410450" cy="377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3870350" y="672225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nD.PNG"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75" y="1222225"/>
            <a:ext cx="7410450" cy="36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by Accounts Department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counts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25" y="1152474"/>
            <a:ext cx="7574949" cy="37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by Support Department </a:t>
            </a:r>
          </a:p>
        </p:txBody>
      </p:sp>
      <p:pic>
        <p:nvPicPr>
          <p:cNvPr descr="Support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00" y="1152475"/>
            <a:ext cx="76869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Logistic Equation for all Departments</a:t>
            </a:r>
          </a:p>
        </p:txBody>
      </p:sp>
      <p:pic>
        <p:nvPicPr>
          <p:cNvPr descr="Screen Shot 2016-12-14 at 12.04.04 AM.pn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75" y="1242600"/>
            <a:ext cx="7917300" cy="35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regression equation created can predict the chance of an employee would leave the company with up to 73% accuracy.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From the regression equation for all the departments, we concluded that every department has different variables which are insignificant.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Satisfaction_Level, Time_Spent, Number_of_Projects and Work_Accident are the variables which are significant in all the departments.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To reduce the attrition rate of the company, HR should focus on the above significant variables.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00" y="1315250"/>
            <a:ext cx="8424174" cy="33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12" y="2216575"/>
            <a:ext cx="8442376" cy="26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1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Kaggle dataset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Total: 14,999 records, 10 attributes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Training set: 11,999 records. Testing set: 3,000 records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 Description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68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Employee satisfaction level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Employee’s last evaluation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Number of projects the employee has worked 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Average monthly hours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Time spent at the company (in years)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Whether the employee has had a work accident within the past 2 years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Whether the employee has had a promotion in the last 5 years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Department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Salary (low, medium, high)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Whether the employee has left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Descriptive Statistics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75" y="1430149"/>
            <a:ext cx="4058050" cy="172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574" y="190000"/>
            <a:ext cx="2459240" cy="4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4" y="515075"/>
            <a:ext cx="6410098" cy="39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Descriptive Statistics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49" y="1070900"/>
            <a:ext cx="2895252" cy="193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019" y="1070900"/>
            <a:ext cx="2842252" cy="187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046" y="1061812"/>
            <a:ext cx="2842253" cy="189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5625" y="3004874"/>
            <a:ext cx="2741455" cy="1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4030" y="3027944"/>
            <a:ext cx="2684568" cy="188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313800" y="3487550"/>
            <a:ext cx="953400" cy="351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Outliers</a:t>
            </a:r>
          </a:p>
        </p:txBody>
      </p:sp>
      <p:cxnSp>
        <p:nvCxnSpPr>
          <p:cNvPr id="110" name="Shape 110"/>
          <p:cNvCxnSpPr>
            <a:stCxn id="109" idx="1"/>
          </p:cNvCxnSpPr>
          <p:nvPr/>
        </p:nvCxnSpPr>
        <p:spPr>
          <a:xfrm flipH="1">
            <a:off x="6109600" y="3663200"/>
            <a:ext cx="1204200" cy="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Descriptive Statistics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Histogram of time_spend_company to check normal distribution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950" y="1859924"/>
            <a:ext cx="4134150" cy="29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