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Override1.xml" ContentType="application/vnd.openxmlformats-officedocument.themeOverr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0" r:id="rId1"/>
  </p:sldMasterIdLst>
  <p:sldIdLst>
    <p:sldId id="256" r:id="rId2"/>
    <p:sldId id="262" r:id="rId3"/>
    <p:sldId id="263" r:id="rId4"/>
    <p:sldId id="264" r:id="rId5"/>
    <p:sldId id="280" r:id="rId6"/>
    <p:sldId id="279" r:id="rId7"/>
    <p:sldId id="281" r:id="rId8"/>
    <p:sldId id="282" r:id="rId9"/>
    <p:sldId id="27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2354839-1383-44BE-BF6B-CE06FF1F740D}" v="74" dt="2025-01-30T03:11:54.7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94660"/>
  </p:normalViewPr>
  <p:slideViewPr>
    <p:cSldViewPr snapToGrid="0">
      <p:cViewPr>
        <p:scale>
          <a:sx n="50" d="100"/>
          <a:sy n="50" d="100"/>
        </p:scale>
        <p:origin x="1092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935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71058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860971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04542556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2939413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1/30/2025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420918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1/30/2025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9462422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733286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105328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815E6-23F4-8083-DE36-0B13C6F2F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2A8D42-ADC1-3E72-49BA-5DF8C75F1C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7171FD-99B8-A8EF-7A02-2F3A388C7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smtClean="0"/>
              <a:t>1/30/2025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6312CD-E8E6-0E6B-300C-AC23F77DF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742EF9-5074-4805-24F2-FF7E3B8D6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5889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75859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0265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683179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1/30/2025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15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smtClean="0"/>
              <a:t>1/30/2025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516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smtClean="0"/>
              <a:t>1/30/2025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230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600187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B0DB6-F5C7-45FB-8CF3-31B45F9C2DAC}" type="datetimeFigureOut">
              <a:rPr lang="en-US" smtClean="0"/>
              <a:t>1/30/2025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572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1160EA64-D806-43AC-9DF2-F8C432F32B4C}" type="datetimeFigureOut">
              <a:rPr lang="en-US" smtClean="0"/>
              <a:t>1/30/2025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867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  <p:sldLayoutId id="2147483737" r:id="rId17"/>
    <p:sldLayoutId id="2147483738" r:id="rId18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themeOverride" Target="../theme/themeOverr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ros.org/en/humble/index.html" TargetMode="Externa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BEC81-87FF-CA27-6BCB-B2BFB19BB2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IN" dirty="0"/>
              <a:t>INTRODUCTION TO ROS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7C3368-B796-F228-C8F6-E118AE64AC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en-IN" sz="2800" dirty="0"/>
              <a:t>ROBOTIC SYSTEMS(UE22EC342BC2) : AHP 2</a:t>
            </a:r>
          </a:p>
        </p:txBody>
      </p:sp>
    </p:spTree>
    <p:extLst>
      <p:ext uri="{BB962C8B-B14F-4D97-AF65-F5344CB8AC3E}">
        <p14:creationId xmlns:p14="http://schemas.microsoft.com/office/powerpoint/2010/main" val="463700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4927F-D85E-5169-592B-858A17D26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Launch Files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8439DF-CFB6-0EB6-D72B-C559145EF1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describe the configuration of the system and execute as described</a:t>
            </a:r>
          </a:p>
          <a:p>
            <a:r>
              <a:rPr lang="en-US" dirty="0"/>
              <a:t>what programs to run, where to run, what arguments to pass</a:t>
            </a:r>
          </a:p>
          <a:p>
            <a:r>
              <a:rPr lang="en-US" dirty="0"/>
              <a:t>monitoring, reporting and reacting to changes of state of processes</a:t>
            </a:r>
          </a:p>
          <a:p>
            <a:r>
              <a:rPr lang="en-US" dirty="0"/>
              <a:t>written in Python, XML or YAML</a:t>
            </a:r>
          </a:p>
          <a:p>
            <a:r>
              <a:rPr lang="en-US" dirty="0"/>
              <a:t>start and stop nodes, trigger and act on events</a:t>
            </a:r>
          </a:p>
          <a:p>
            <a:r>
              <a:rPr lang="en-US" cap="none" dirty="0"/>
              <a:t>launch_ros </a:t>
            </a:r>
            <a:r>
              <a:rPr lang="en-US" dirty="0"/>
              <a:t>package provides this framework.</a:t>
            </a:r>
          </a:p>
        </p:txBody>
      </p:sp>
    </p:spTree>
    <p:extLst>
      <p:ext uri="{BB962C8B-B14F-4D97-AF65-F5344CB8AC3E}">
        <p14:creationId xmlns:p14="http://schemas.microsoft.com/office/powerpoint/2010/main" val="341484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7E4B7-B29E-D6DB-4CE1-6170E485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XML ROBOT DESCRIPTION FORMAT (URDF)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255A8-9F6A-2B40-C0B6-58DB60D378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Unified Robot Description Format (URDF) is an XML specification to describe a robot.</a:t>
            </a:r>
          </a:p>
          <a:p>
            <a:r>
              <a:rPr lang="en-US" dirty="0"/>
              <a:t> as general as possible, but obviously the specification cannot describe all robots</a:t>
            </a:r>
          </a:p>
          <a:p>
            <a:r>
              <a:rPr lang="en-US" dirty="0"/>
              <a:t>he main limitation at this point is that only tree structures can be represented, ruling out all parallel robots.</a:t>
            </a:r>
          </a:p>
          <a:p>
            <a:r>
              <a:rPr lang="en-US" dirty="0"/>
              <a:t> the specification assumes the robot consists of rigid links connected by joints; flexible elements are not supported.</a:t>
            </a:r>
          </a:p>
        </p:txBody>
      </p:sp>
    </p:spTree>
    <p:extLst>
      <p:ext uri="{BB962C8B-B14F-4D97-AF65-F5344CB8AC3E}">
        <p14:creationId xmlns:p14="http://schemas.microsoft.com/office/powerpoint/2010/main" val="1691829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646B5-4D0C-FC01-C9CF-331438321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BASIC XML Structure (</a:t>
            </a:r>
            <a:r>
              <a:rPr lang="en-US" b="1" dirty="0" err="1"/>
              <a:t>urdf</a:t>
            </a:r>
            <a:r>
              <a:rPr lang="en-US" b="1" dirty="0"/>
              <a:t>)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CBBD22-56F9-8AF3-7FD4-0EDAE70513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5" y="5365630"/>
            <a:ext cx="10364452" cy="425570"/>
          </a:xfrm>
        </p:spPr>
        <p:txBody>
          <a:bodyPr>
            <a:normAutofit lnSpcReduction="10000"/>
          </a:bodyPr>
          <a:lstStyle/>
          <a:p>
            <a:r>
              <a:rPr lang="en-US" b="0" i="0" dirty="0">
                <a:solidFill>
                  <a:srgbClr val="333333"/>
                </a:solidFill>
                <a:effectLst/>
              </a:rPr>
              <a:t> the root element of the URDF format is a </a:t>
            </a:r>
            <a:r>
              <a:rPr lang="en-US" b="1" i="0" cap="none" dirty="0">
                <a:solidFill>
                  <a:srgbClr val="333333"/>
                </a:solidFill>
                <a:effectLst/>
              </a:rPr>
              <a:t>&lt;robot&gt;</a:t>
            </a:r>
            <a:r>
              <a:rPr lang="en-US" b="0" i="0" cap="none" dirty="0">
                <a:solidFill>
                  <a:srgbClr val="333333"/>
                </a:solidFill>
                <a:effectLst/>
              </a:rPr>
              <a:t> </a:t>
            </a:r>
            <a:r>
              <a:rPr lang="en-US" b="0" i="0" dirty="0">
                <a:solidFill>
                  <a:srgbClr val="333333"/>
                </a:solidFill>
                <a:effectLst/>
              </a:rPr>
              <a:t>element.</a:t>
            </a:r>
            <a:endParaRPr lang="en-IN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566634E-C2FB-29CF-5968-77D4950D3B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849" y="1846291"/>
            <a:ext cx="9909322" cy="3291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6147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>
          <a:extLst>
            <a:ext uri="{FF2B5EF4-FFF2-40B4-BE49-F238E27FC236}">
              <a16:creationId xmlns:a16="http://schemas.microsoft.com/office/drawing/2014/main" id="{9B36518A-0EBC-837D-98BC-773E61E6B7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B2B66-1CCE-8716-31B8-217494D12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8917"/>
            <a:ext cx="10364451" cy="1596177"/>
          </a:xfrm>
        </p:spPr>
        <p:txBody>
          <a:bodyPr/>
          <a:lstStyle/>
          <a:p>
            <a:r>
              <a:rPr lang="en-US" b="1" cap="none" dirty="0"/>
              <a:t>&lt;/link&gt;</a:t>
            </a:r>
            <a:endParaRPr lang="en-IN" b="1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57FFDA4-7996-EC18-0F7F-4B165658FB0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1040516"/>
            <a:ext cx="11011525" cy="5449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lang="en-US" altLang="en-US" sz="1800" cap="none" dirty="0">
                <a:latin typeface="+mj-lt"/>
              </a:rPr>
              <a:t>Inertial Properties (&lt;inertial&gt;)</a:t>
            </a: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cap="none" dirty="0">
                <a:latin typeface="+mj-lt"/>
              </a:rPr>
              <a:t>Defines the mass, center of mass, and moments of inertia of the link.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lang="en-US" altLang="en-US" sz="1800" cap="none" dirty="0">
                <a:latin typeface="+mj-lt"/>
              </a:rPr>
              <a:t>Visual Properties (&lt;visual&gt;)</a:t>
            </a: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cap="none" dirty="0">
                <a:latin typeface="+mj-lt"/>
              </a:rPr>
              <a:t>Defines how the link appears in simulation using shapes (&lt;box&gt;, &lt;cylinder&gt;, &lt;sphere&gt;, &lt;mesh&gt;).</a:t>
            </a: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cap="none" dirty="0">
                <a:latin typeface="+mj-lt"/>
              </a:rPr>
              <a:t>Can include material properties like color and texture.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lang="en-US" altLang="en-US" sz="1800" cap="none" dirty="0">
                <a:latin typeface="+mj-lt"/>
              </a:rPr>
              <a:t>Collision Properties (&lt;collision&gt;)</a:t>
            </a: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cap="none" dirty="0">
                <a:latin typeface="+mj-lt"/>
              </a:rPr>
              <a:t>Defines the simplified geometry used for physics-based collision checking.</a:t>
            </a: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cap="none" dirty="0">
                <a:latin typeface="+mj-lt"/>
              </a:rPr>
              <a:t>Often uses simpler shapes to reduce computation time.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lang="en-US" altLang="en-US" sz="1800" cap="none" dirty="0">
                <a:latin typeface="+mj-lt"/>
              </a:rPr>
              <a:t>Origin Transform (&lt;origin&gt;)</a:t>
            </a: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cap="none" dirty="0">
                <a:latin typeface="+mj-lt"/>
              </a:rPr>
              <a:t>Defines the position (</a:t>
            </a:r>
            <a:r>
              <a:rPr lang="en-US" altLang="en-US" cap="none" dirty="0" err="1">
                <a:latin typeface="+mj-lt"/>
              </a:rPr>
              <a:t>xyz</a:t>
            </a:r>
            <a:r>
              <a:rPr lang="en-US" altLang="en-US" cap="none" dirty="0">
                <a:latin typeface="+mj-lt"/>
              </a:rPr>
              <a:t>) and orientation (</a:t>
            </a:r>
            <a:r>
              <a:rPr lang="en-US" altLang="en-US" cap="none" dirty="0" err="1">
                <a:latin typeface="+mj-lt"/>
              </a:rPr>
              <a:t>rpy</a:t>
            </a:r>
            <a:r>
              <a:rPr lang="en-US" altLang="en-US" cap="none" dirty="0">
                <a:latin typeface="+mj-lt"/>
              </a:rPr>
              <a:t>) of the link relative to its parent.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800" cap="none" dirty="0">
                <a:latin typeface="+mj-lt"/>
              </a:rPr>
              <a:t>URDF files are primarily used in ROS (Robot Operating System) for visualization (e.g., </a:t>
            </a:r>
            <a:r>
              <a:rPr lang="en-US" altLang="en-US" sz="1800" cap="none" dirty="0" err="1">
                <a:latin typeface="+mj-lt"/>
              </a:rPr>
              <a:t>RViz</a:t>
            </a:r>
            <a:r>
              <a:rPr lang="en-US" altLang="en-US" sz="1800" cap="none" dirty="0">
                <a:latin typeface="+mj-lt"/>
              </a:rPr>
              <a:t>), simulation (e.g., Gazebo), and motion planning</a:t>
            </a:r>
          </a:p>
        </p:txBody>
      </p:sp>
    </p:spTree>
    <p:extLst>
      <p:ext uri="{BB962C8B-B14F-4D97-AF65-F5344CB8AC3E}">
        <p14:creationId xmlns:p14="http://schemas.microsoft.com/office/powerpoint/2010/main" val="15225325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F7D655-84E6-1372-1FD7-38C10BA858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F6746-5C7F-8FF1-FA23-7CA0A60F5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-194283"/>
            <a:ext cx="10364451" cy="1596177"/>
          </a:xfrm>
        </p:spPr>
        <p:txBody>
          <a:bodyPr/>
          <a:lstStyle/>
          <a:p>
            <a:r>
              <a:rPr lang="en-US" b="1" cap="none" dirty="0"/>
              <a:t>&lt;/link&gt;</a:t>
            </a:r>
            <a:endParaRPr lang="en-IN" b="1" cap="none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C8D10939-6AE7-3951-C8AF-AEDDFF80633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15900" y="743492"/>
            <a:ext cx="7912725" cy="5909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Attributes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name (required) – Name of the link.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Elements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1. &lt;inertial&gt; (optional) – Defines mass and inertia properties.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&lt;origin&gt; (optional) – Position 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xyz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 and orientation 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rpy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 of the center of mass.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&lt;mass&gt; (required) – Mass </a:t>
            </a:r>
            <a:r>
              <a:rPr lang="en-US" altLang="en-US" sz="800" cap="none" dirty="0"/>
              <a:t>value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&lt;inertia&gt; (required) – Moments of inertia 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ixx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iyy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izz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ixy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ixz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iyz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2. &lt;visual&gt; (optional) – Defines appearance.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name (optional) – Name of the visual component.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&lt;origin&gt; (optional) – Offset 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xyz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rpy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 relative to the link frame.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&lt;geometry&gt; (required) – Defines shape: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&lt;box&gt; – size (x, y, z).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&lt;cylinder&gt; – radius, length.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&lt;sphere&gt; – radius.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&lt;mesh&gt; – filename, scale (optional).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&lt;material&gt; (optional) – Defines material properties: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name (optional) – Material name.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&lt;color&gt; (optional) –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rgba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(red, green, blue, alpha).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&lt;texture&gt; (optional) – Texture filename.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FCA3A1E9-9815-2015-6514-B8A79722C8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93875" y="3628248"/>
            <a:ext cx="5182225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800" b="1" cap="none" dirty="0"/>
              <a:t>3. &lt;collision&gt; (optional) – Defines collision geometry.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sz="1800" cap="none" dirty="0"/>
              <a:t>name (optional) – Name of the collision component.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sz="1800" cap="none" dirty="0"/>
              <a:t>&lt;origin&gt; (optional) – Offset (</a:t>
            </a:r>
            <a:r>
              <a:rPr lang="en-US" altLang="en-US" sz="1800" cap="none" dirty="0" err="1"/>
              <a:t>xyz</a:t>
            </a:r>
            <a:r>
              <a:rPr lang="en-US" altLang="en-US" sz="1800" cap="none" dirty="0"/>
              <a:t>, </a:t>
            </a:r>
            <a:r>
              <a:rPr lang="en-US" altLang="en-US" sz="1800" cap="none" dirty="0" err="1"/>
              <a:t>rpy</a:t>
            </a:r>
            <a:r>
              <a:rPr lang="en-US" altLang="en-US" sz="1800" cap="none" dirty="0"/>
              <a:t>) relative to the link frame.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sz="1800" cap="none" dirty="0"/>
              <a:t>&lt;geometry&gt; (required) – Same options as &lt;visual&gt;.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800" b="1" cap="none" dirty="0"/>
              <a:t>4. &lt;</a:t>
            </a:r>
            <a:r>
              <a:rPr lang="en-US" altLang="en-US" sz="1800" b="1" cap="none" dirty="0" err="1"/>
              <a:t>collision_checking</a:t>
            </a:r>
            <a:r>
              <a:rPr lang="en-US" altLang="en-US" sz="1800" b="1" cap="none" dirty="0"/>
              <a:t>&gt; (custom, optional)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sz="1800" cap="none" dirty="0"/>
              <a:t>Similar to &lt;collision&gt;, used for rough collision checking.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en-US" sz="1800" cap="none" dirty="0"/>
          </a:p>
        </p:txBody>
      </p:sp>
    </p:spTree>
    <p:extLst>
      <p:ext uri="{BB962C8B-B14F-4D97-AF65-F5344CB8AC3E}">
        <p14:creationId xmlns:p14="http://schemas.microsoft.com/office/powerpoint/2010/main" val="24122000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093CFF-3B9E-68B9-BAD9-3495887891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DE0D3-E285-A03C-554B-9A13CBDD5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-29183"/>
            <a:ext cx="10364451" cy="1596177"/>
          </a:xfrm>
        </p:spPr>
        <p:txBody>
          <a:bodyPr/>
          <a:lstStyle/>
          <a:p>
            <a:r>
              <a:rPr lang="en-US" b="1" cap="none" dirty="0"/>
              <a:t>&lt;/joint&gt;</a:t>
            </a:r>
            <a:endParaRPr lang="en-IN" b="1" cap="none" dirty="0"/>
          </a:p>
        </p:txBody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9BEAEDA3-FA57-338D-944A-3E1F0924E1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700" y="1566994"/>
            <a:ext cx="6642100" cy="4202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Attributes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name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(required) – Specifies a unique name for the joint.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type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(required) – Defines the type of joint, which can be:</a:t>
            </a: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revolute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– Rotates around an axis with defined limits.</a:t>
            </a: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continuous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– Rotates infinitely around an axis (no limits).</a:t>
            </a: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prismatic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– Slides along an axis with defined limits.</a:t>
            </a: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fixed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– Does not move (all DOFs locked).</a:t>
            </a: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floating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– Allows motion in all six DOFs.</a:t>
            </a: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planar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– Allows motion in a plane perpendicular to an axis.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6123359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17DF91-034F-5118-1A37-3C208A8C6E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1F8FA-6648-25B2-70D8-F1C102F82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575" y="-448283"/>
            <a:ext cx="10364451" cy="1596177"/>
          </a:xfrm>
        </p:spPr>
        <p:txBody>
          <a:bodyPr/>
          <a:lstStyle/>
          <a:p>
            <a:r>
              <a:rPr lang="en-US" b="1" cap="none" dirty="0"/>
              <a:t>&lt;/joint&gt;</a:t>
            </a:r>
            <a:endParaRPr lang="en-IN" b="1" cap="none" dirty="0"/>
          </a:p>
        </p:txBody>
      </p:sp>
      <p:sp>
        <p:nvSpPr>
          <p:cNvPr id="16" name="Rectangle 12">
            <a:extLst>
              <a:ext uri="{FF2B5EF4-FFF2-40B4-BE49-F238E27FC236}">
                <a16:creationId xmlns:a16="http://schemas.microsoft.com/office/drawing/2014/main" id="{AEF76C9C-143D-4ADF-2A4A-E46000A542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300" y="491907"/>
            <a:ext cx="4521200" cy="6740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Elements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1. &lt;origin&gt; </a:t>
            </a:r>
            <a:r>
              <a:rPr kumimoji="0" lang="en-US" altLang="en-US" sz="16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(optional)</a:t>
            </a: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Defines the transformation from the parent link to the child link.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Attributes: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xyz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– Position offset (meters).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rpy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– Rotation (radians, roll-pitch-yaw order).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2. &lt;parent&gt; </a:t>
            </a:r>
            <a:r>
              <a:rPr kumimoji="0" lang="en-US" altLang="en-US" sz="16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(required)</a:t>
            </a: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Specifies the parent link of the joint.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Attribute: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link – Name of the parent link.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3. &lt;child&gt; </a:t>
            </a:r>
            <a:r>
              <a:rPr kumimoji="0" lang="en-US" altLang="en-US" sz="16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(required)</a:t>
            </a: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Specifies the child link of the joint.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Attribute: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link – Name of the child link.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4. &lt;axis&gt; </a:t>
            </a:r>
            <a:r>
              <a:rPr kumimoji="0" lang="en-US" altLang="en-US" sz="16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(optional, default: (1,0,0))</a:t>
            </a: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Defines the axis of motion (rotation for revolute, translation for prismatic).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Attribute: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xyz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– A normalized vector (x, y, z).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5. &lt;calibration&gt; </a:t>
            </a:r>
            <a:r>
              <a:rPr kumimoji="0" lang="en-US" altLang="en-US" sz="16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(optional)</a:t>
            </a: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Defines reference positions for joint calibration.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Attributes: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rising – Trigger position for rising edge.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falling – Trigger position for falling edge.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6D614F-C906-717D-ACAC-04B81E1AF761}"/>
              </a:ext>
            </a:extLst>
          </p:cNvPr>
          <p:cNvSpPr txBox="1"/>
          <p:nvPr/>
        </p:nvSpPr>
        <p:spPr>
          <a:xfrm>
            <a:off x="6921502" y="629741"/>
            <a:ext cx="6096000" cy="62478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6. &lt;dynamics&gt; </a:t>
            </a:r>
            <a:r>
              <a:rPr kumimoji="0" lang="en-US" altLang="en-US" sz="16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(optional)</a:t>
            </a: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Specifies physical properties for simulation.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Attributes: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damping – Damping coefficient (N·s/m or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N·m·s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/rad).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friction – Static friction force (N or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N·m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7. &lt;limit&gt; </a:t>
            </a:r>
            <a:r>
              <a:rPr kumimoji="0" lang="en-US" altLang="en-US" sz="16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(required for revolute and prismatic joints)</a:t>
            </a: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Defines movement constraints.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Attributes: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lower – Lower joint limit (radians or meters).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upper – Upper joint limit (radians or meters).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effort – Max force/torque applied.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velocity – Max velocity (rad/s or m/s).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8. &lt;mimic&gt; </a:t>
            </a:r>
            <a:r>
              <a:rPr kumimoji="0" lang="en-US" altLang="en-US" sz="16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(optional)</a:t>
            </a: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Makes a joint mimic another joint.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Attributes: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joint – Name of the joint being mimicked.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multiplier – Scaling factor.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offset – Offset value (default: 0).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9. &lt;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safety_controller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&gt; </a:t>
            </a:r>
            <a:r>
              <a:rPr kumimoji="0" lang="en-US" altLang="en-US" sz="16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(optional)</a:t>
            </a: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Sets safety limits.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Attributes: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soft_lower_limit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– Safety boundary (above lower limit).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soft_upper_limit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– Safety boundary (below upper limit).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k_position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– Relation between position and velocity limits.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k_velocity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– Relation between effort and velocity limits.</a:t>
            </a:r>
          </a:p>
        </p:txBody>
      </p:sp>
    </p:spTree>
    <p:extLst>
      <p:ext uri="{BB962C8B-B14F-4D97-AF65-F5344CB8AC3E}">
        <p14:creationId xmlns:p14="http://schemas.microsoft.com/office/powerpoint/2010/main" val="24890420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63F04-563B-3F4E-3FCC-1DD1366C5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HOW CAN YOU BECOME A ROS DEVELOPER?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747B8D-0E87-6E56-7694-412A33C3A6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endParaRPr lang="en-IN" dirty="0"/>
          </a:p>
          <a:p>
            <a:r>
              <a:rPr lang="en-IN" dirty="0"/>
              <a:t>MORE OF ROS 2 ON THE </a:t>
            </a:r>
            <a:r>
              <a:rPr lang="en-IN" dirty="0">
                <a:hlinkClick r:id="rId2"/>
              </a:rPr>
              <a:t>https://docs.ros.org/en/humble/index.html</a:t>
            </a:r>
            <a:r>
              <a:rPr lang="en-IN" dirty="0"/>
              <a:t> DOCUMENTATION, EXPLORE ALL THE TUTORIALS.</a:t>
            </a:r>
          </a:p>
        </p:txBody>
      </p:sp>
    </p:spTree>
    <p:extLst>
      <p:ext uri="{BB962C8B-B14F-4D97-AF65-F5344CB8AC3E}">
        <p14:creationId xmlns:p14="http://schemas.microsoft.com/office/powerpoint/2010/main" val="2017601299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Override1.xml><?xml version="1.0" encoding="utf-8"?>
<a:themeOverride xmlns:a="http://schemas.openxmlformats.org/drawingml/2006/main">
  <a:clrScheme name="Droplet">
    <a:dk1>
      <a:sysClr val="windowText" lastClr="000000"/>
    </a:dk1>
    <a:lt1>
      <a:sysClr val="window" lastClr="FFFFFF"/>
    </a:lt1>
    <a:dk2>
      <a:srgbClr val="355071"/>
    </a:dk2>
    <a:lt2>
      <a:srgbClr val="AABED7"/>
    </a:lt2>
    <a:accent1>
      <a:srgbClr val="2FA3EE"/>
    </a:accent1>
    <a:accent2>
      <a:srgbClr val="4BCAAD"/>
    </a:accent2>
    <a:accent3>
      <a:srgbClr val="86C157"/>
    </a:accent3>
    <a:accent4>
      <a:srgbClr val="D99C3F"/>
    </a:accent4>
    <a:accent5>
      <a:srgbClr val="CE6633"/>
    </a:accent5>
    <a:accent6>
      <a:srgbClr val="A35DD1"/>
    </a:accent6>
    <a:hlink>
      <a:srgbClr val="56BCFE"/>
    </a:hlink>
    <a:folHlink>
      <a:srgbClr val="97C5E3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</TotalTime>
  <Words>1118</Words>
  <Application>Microsoft Office PowerPoint</Application>
  <PresentationFormat>Widescreen</PresentationFormat>
  <Paragraphs>119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Tw Cen MT</vt:lpstr>
      <vt:lpstr>Droplet</vt:lpstr>
      <vt:lpstr>INTRODUCTION TO ROS</vt:lpstr>
      <vt:lpstr>Launch Files</vt:lpstr>
      <vt:lpstr>XML ROBOT DESCRIPTION FORMAT (URDF)</vt:lpstr>
      <vt:lpstr>BASIC XML Structure (urdf)</vt:lpstr>
      <vt:lpstr>&lt;/link&gt;</vt:lpstr>
      <vt:lpstr>&lt;/link&gt;</vt:lpstr>
      <vt:lpstr>&lt;/joint&gt;</vt:lpstr>
      <vt:lpstr>&lt;/joint&gt;</vt:lpstr>
      <vt:lpstr>HOW CAN YOU BECOME A ROS DEVELOPER?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ARCHANAA CHANDARAGI</dc:creator>
  <cp:lastModifiedBy>Reeithu R G</cp:lastModifiedBy>
  <cp:revision>2</cp:revision>
  <dcterms:created xsi:type="dcterms:W3CDTF">2025-01-20T17:48:57Z</dcterms:created>
  <dcterms:modified xsi:type="dcterms:W3CDTF">2025-01-30T03:16:25Z</dcterms:modified>
</cp:coreProperties>
</file>