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78" r:id="rId2"/>
    <p:sldId id="279" r:id="rId3"/>
    <p:sldId id="275" r:id="rId4"/>
    <p:sldId id="318" r:id="rId5"/>
    <p:sldId id="320" r:id="rId6"/>
    <p:sldId id="321" r:id="rId7"/>
    <p:sldId id="319" r:id="rId8"/>
    <p:sldId id="317" r:id="rId9"/>
    <p:sldId id="323" r:id="rId10"/>
    <p:sldId id="430" r:id="rId11"/>
    <p:sldId id="431"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4" r:id="rId25"/>
    <p:sldId id="295" r:id="rId26"/>
    <p:sldId id="296" r:id="rId27"/>
    <p:sldId id="315" r:id="rId28"/>
    <p:sldId id="297" r:id="rId29"/>
    <p:sldId id="298" r:id="rId30"/>
    <p:sldId id="316" r:id="rId31"/>
    <p:sldId id="301" r:id="rId32"/>
    <p:sldId id="302" r:id="rId33"/>
    <p:sldId id="303" r:id="rId34"/>
    <p:sldId id="304" r:id="rId35"/>
    <p:sldId id="432" r:id="rId36"/>
    <p:sldId id="433" r:id="rId37"/>
    <p:sldId id="434" r:id="rId38"/>
    <p:sldId id="435" r:id="rId39"/>
    <p:sldId id="436" r:id="rId40"/>
    <p:sldId id="309" r:id="rId41"/>
    <p:sldId id="310" r:id="rId42"/>
    <p:sldId id="311" r:id="rId43"/>
    <p:sldId id="312" r:id="rId44"/>
    <p:sldId id="313" r:id="rId45"/>
    <p:sldId id="314" r:id="rId46"/>
    <p:sldId id="437" r:id="rId47"/>
    <p:sldId id="438" r:id="rId48"/>
    <p:sldId id="439" r:id="rId49"/>
    <p:sldId id="44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2AB1C-A85A-48CE-9BCF-0295902C04F2}"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75457-99B2-4ED4-ADE9-96B314EDA4C7}" type="slidenum">
              <a:rPr lang="en-US" smtClean="0"/>
              <a:t>‹#›</a:t>
            </a:fld>
            <a:endParaRPr lang="en-US"/>
          </a:p>
        </p:txBody>
      </p:sp>
    </p:spTree>
    <p:extLst>
      <p:ext uri="{BB962C8B-B14F-4D97-AF65-F5344CB8AC3E}">
        <p14:creationId xmlns:p14="http://schemas.microsoft.com/office/powerpoint/2010/main" val="2694800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236012-4FD4-4B4A-8B16-05ECD9CD901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206230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36012-4FD4-4B4A-8B16-05ECD9CD901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97707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36012-4FD4-4B4A-8B16-05ECD9CD901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413618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36012-4FD4-4B4A-8B16-05ECD9CD901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91125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236012-4FD4-4B4A-8B16-05ECD9CD901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40664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236012-4FD4-4B4A-8B16-05ECD9CD901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55496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236012-4FD4-4B4A-8B16-05ECD9CD901E}"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39626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236012-4FD4-4B4A-8B16-05ECD9CD901E}"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288767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36012-4FD4-4B4A-8B16-05ECD9CD901E}"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281230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36012-4FD4-4B4A-8B16-05ECD9CD901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20964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36012-4FD4-4B4A-8B16-05ECD9CD901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47297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36012-4FD4-4B4A-8B16-05ECD9CD901E}" type="datetimeFigureOut">
              <a:rPr lang="en-US" smtClean="0"/>
              <a:t>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7C7B1-0470-4283-8E09-19B8C477BEB1}" type="slidenum">
              <a:rPr lang="en-US" smtClean="0"/>
              <a:t>‹#›</a:t>
            </a:fld>
            <a:endParaRPr lang="en-US"/>
          </a:p>
        </p:txBody>
      </p:sp>
    </p:spTree>
    <p:extLst>
      <p:ext uri="{BB962C8B-B14F-4D97-AF65-F5344CB8AC3E}">
        <p14:creationId xmlns:p14="http://schemas.microsoft.com/office/powerpoint/2010/main" val="4034047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876632"/>
          </a:xfrm>
        </p:spPr>
        <p:txBody>
          <a:bodyPr>
            <a:noAutofit/>
          </a:bodyPr>
          <a:lstStyle/>
          <a:p>
            <a:pPr algn="ctr">
              <a:spcBef>
                <a:spcPct val="0"/>
              </a:spcBef>
              <a:buFontTx/>
              <a:buNone/>
            </a:pPr>
            <a:r>
              <a:rPr lang="fr-FR" altLang="en-US" sz="4800" b="1" dirty="0"/>
              <a:t>Object </a:t>
            </a:r>
            <a:r>
              <a:rPr lang="fr-FR" altLang="en-US" sz="4800" b="1" dirty="0" err="1"/>
              <a:t>Oriented</a:t>
            </a:r>
            <a:r>
              <a:rPr lang="fr-FR" altLang="en-US" sz="4800" b="1" dirty="0"/>
              <a:t> </a:t>
            </a:r>
            <a:r>
              <a:rPr lang="fr-FR" altLang="en-US" sz="4800" b="1" dirty="0" err="1"/>
              <a:t>Programming</a:t>
            </a:r>
            <a:endParaRPr lang="fr-FR" altLang="en-US" sz="4800" b="1" dirty="0"/>
          </a:p>
          <a:p>
            <a:pPr algn="ctr">
              <a:spcBef>
                <a:spcPct val="0"/>
              </a:spcBef>
              <a:buFontTx/>
              <a:buNone/>
            </a:pPr>
            <a:r>
              <a:rPr lang="fr-FR" altLang="en-US" sz="3600" b="1" dirty="0">
                <a:latin typeface="+mj-lt"/>
                <a:ea typeface="SimSun" panose="02010600030101010101" pitchFamily="2" charset="-122"/>
                <a:cs typeface="Times New Roman" panose="02020603050405020304" pitchFamily="18" charset="0"/>
              </a:rPr>
              <a:t>Lecture# 3</a:t>
            </a:r>
            <a:endParaRPr lang="en-US" altLang="en-US" sz="3600" b="1" dirty="0">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1493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1EC5E4DA-96F2-8C3C-9B14-76080C7EC883}"/>
              </a:ext>
            </a:extLst>
          </p:cNvPr>
          <p:cNvSpPr>
            <a:spLocks noGrp="1" noChangeArrowheads="1"/>
          </p:cNvSpPr>
          <p:nvPr>
            <p:ph type="title"/>
          </p:nvPr>
        </p:nvSpPr>
        <p:spPr>
          <a:xfrm>
            <a:off x="0" y="-119743"/>
            <a:ext cx="8701088" cy="1314450"/>
          </a:xfrm>
        </p:spPr>
        <p:txBody>
          <a:bodyPr/>
          <a:lstStyle/>
          <a:p>
            <a:pPr>
              <a:defRPr/>
            </a:pPr>
            <a:r>
              <a:rPr lang="en-US" b="1" dirty="0"/>
              <a:t>Class Activity</a:t>
            </a:r>
          </a:p>
        </p:txBody>
      </p:sp>
      <p:graphicFrame>
        <p:nvGraphicFramePr>
          <p:cNvPr id="2" name="Table 1">
            <a:extLst>
              <a:ext uri="{FF2B5EF4-FFF2-40B4-BE49-F238E27FC236}">
                <a16:creationId xmlns:a16="http://schemas.microsoft.com/office/drawing/2014/main" id="{78954656-23BD-2DFA-45B5-0E285E8FD5B4}"/>
              </a:ext>
            </a:extLst>
          </p:cNvPr>
          <p:cNvGraphicFramePr>
            <a:graphicFrameLocks noGrp="1"/>
          </p:cNvGraphicFramePr>
          <p:nvPr>
            <p:extLst>
              <p:ext uri="{D42A27DB-BD31-4B8C-83A1-F6EECF244321}">
                <p14:modId xmlns:p14="http://schemas.microsoft.com/office/powerpoint/2010/main" val="414706723"/>
              </p:ext>
            </p:extLst>
          </p:nvPr>
        </p:nvGraphicFramePr>
        <p:xfrm>
          <a:off x="0" y="1194707"/>
          <a:ext cx="12192000" cy="5677546"/>
        </p:xfrm>
        <a:graphic>
          <a:graphicData uri="http://schemas.openxmlformats.org/drawingml/2006/table">
            <a:tbl>
              <a:tblPr firstRow="1" firstCol="1" bandRow="1">
                <a:tableStyleId>{5C22544A-7EE6-4342-B048-85BDC9FD1C3A}</a:tableStyleId>
              </a:tblPr>
              <a:tblGrid>
                <a:gridCol w="7919590">
                  <a:extLst>
                    <a:ext uri="{9D8B030D-6E8A-4147-A177-3AD203B41FA5}">
                      <a16:colId xmlns:a16="http://schemas.microsoft.com/office/drawing/2014/main" val="20000"/>
                    </a:ext>
                  </a:extLst>
                </a:gridCol>
                <a:gridCol w="4272410">
                  <a:extLst>
                    <a:ext uri="{9D8B030D-6E8A-4147-A177-3AD203B41FA5}">
                      <a16:colId xmlns:a16="http://schemas.microsoft.com/office/drawing/2014/main" val="20001"/>
                    </a:ext>
                  </a:extLst>
                </a:gridCol>
              </a:tblGrid>
              <a:tr h="395923">
                <a:tc>
                  <a:txBody>
                    <a:bodyPr/>
                    <a:lstStyle/>
                    <a:p>
                      <a:pPr marL="0" marR="0">
                        <a:spcBef>
                          <a:spcPts val="600"/>
                        </a:spcBef>
                        <a:spcAft>
                          <a:spcPts val="0"/>
                        </a:spcAft>
                      </a:pPr>
                      <a:r>
                        <a:rPr lang="en-GB" sz="1800" dirty="0">
                          <a:solidFill>
                            <a:schemeClr val="accent6">
                              <a:lumMod val="10000"/>
                            </a:schemeClr>
                          </a:solidFill>
                        </a:rPr>
                        <a:t>Private Members</a:t>
                      </a:r>
                      <a:endParaRPr lang="en-US" sz="1800" dirty="0">
                        <a:solidFill>
                          <a:schemeClr val="accent6">
                            <a:lumMod val="10000"/>
                          </a:schemeClr>
                        </a:solidFill>
                      </a:endParaRPr>
                    </a:p>
                  </a:txBody>
                  <a:tcPr marL="68580" marR="68580" marT="0" marB="0"/>
                </a:tc>
                <a:tc>
                  <a:txBody>
                    <a:bodyPr/>
                    <a:lstStyle/>
                    <a:p>
                      <a:pPr marL="0" marR="0">
                        <a:spcBef>
                          <a:spcPts val="600"/>
                        </a:spcBef>
                        <a:spcAft>
                          <a:spcPts val="0"/>
                        </a:spcAft>
                      </a:pPr>
                      <a:r>
                        <a:rPr lang="en-GB" sz="1800">
                          <a:solidFill>
                            <a:schemeClr val="accent6">
                              <a:lumMod val="10000"/>
                            </a:schemeClr>
                          </a:solidFill>
                        </a:rPr>
                        <a:t>Type</a:t>
                      </a:r>
                      <a:endParaRPr lang="en-US" sz="1800">
                        <a:solidFill>
                          <a:schemeClr val="accent6">
                            <a:lumMod val="10000"/>
                          </a:schemeClr>
                        </a:solidFill>
                      </a:endParaRPr>
                    </a:p>
                  </a:txBody>
                  <a:tcPr marL="68580" marR="68580" marT="0" marB="0"/>
                </a:tc>
                <a:extLst>
                  <a:ext uri="{0D108BD9-81ED-4DB2-BD59-A6C34878D82A}">
                    <a16:rowId xmlns:a16="http://schemas.microsoft.com/office/drawing/2014/main" val="10000"/>
                  </a:ext>
                </a:extLst>
              </a:tr>
              <a:tr h="791847">
                <a:tc>
                  <a:txBody>
                    <a:bodyPr/>
                    <a:lstStyle/>
                    <a:p>
                      <a:pPr marL="0" marR="0">
                        <a:spcBef>
                          <a:spcPts val="600"/>
                        </a:spcBef>
                        <a:spcAft>
                          <a:spcPts val="0"/>
                        </a:spcAft>
                      </a:pPr>
                      <a:r>
                        <a:rPr lang="en-GB" sz="1800" dirty="0" err="1">
                          <a:solidFill>
                            <a:schemeClr val="accent6">
                              <a:lumMod val="10000"/>
                            </a:schemeClr>
                          </a:solidFill>
                        </a:rPr>
                        <a:t>Batcode</a:t>
                      </a:r>
                      <a:r>
                        <a:rPr lang="en-GB" sz="1800" dirty="0">
                          <a:solidFill>
                            <a:schemeClr val="accent6">
                              <a:lumMod val="10000"/>
                            </a:schemeClr>
                          </a:solidFill>
                        </a:rPr>
                        <a:t> (4 digit), </a:t>
                      </a:r>
                    </a:p>
                    <a:p>
                      <a:pPr marL="0" marR="0">
                        <a:spcBef>
                          <a:spcPts val="600"/>
                        </a:spcBef>
                        <a:spcAft>
                          <a:spcPts val="0"/>
                        </a:spcAft>
                      </a:pPr>
                      <a:r>
                        <a:rPr lang="en-GB" sz="1800" dirty="0" err="1">
                          <a:solidFill>
                            <a:schemeClr val="accent6">
                              <a:lumMod val="10000"/>
                            </a:schemeClr>
                          </a:solidFill>
                        </a:rPr>
                        <a:t>Total_innings</a:t>
                      </a:r>
                      <a:r>
                        <a:rPr lang="en-GB" sz="1800" dirty="0">
                          <a:solidFill>
                            <a:schemeClr val="accent6">
                              <a:lumMod val="10000"/>
                            </a:schemeClr>
                          </a:solidFill>
                        </a:rPr>
                        <a:t>, </a:t>
                      </a:r>
                      <a:r>
                        <a:rPr lang="en-GB" sz="1800" dirty="0" err="1">
                          <a:solidFill>
                            <a:schemeClr val="accent6">
                              <a:lumMod val="10000"/>
                            </a:schemeClr>
                          </a:solidFill>
                        </a:rPr>
                        <a:t>n_out_innings</a:t>
                      </a:r>
                      <a:r>
                        <a:rPr lang="en-GB" sz="1800" dirty="0">
                          <a:solidFill>
                            <a:schemeClr val="accent6">
                              <a:lumMod val="10000"/>
                            </a:schemeClr>
                          </a:solidFill>
                        </a:rPr>
                        <a:t>, </a:t>
                      </a:r>
                    </a:p>
                    <a:p>
                      <a:pPr marL="0" marR="0">
                        <a:spcBef>
                          <a:spcPts val="600"/>
                        </a:spcBef>
                        <a:spcAft>
                          <a:spcPts val="0"/>
                        </a:spcAft>
                      </a:pPr>
                      <a:r>
                        <a:rPr lang="en-GB" sz="1800" dirty="0">
                          <a:solidFill>
                            <a:schemeClr val="accent6">
                              <a:lumMod val="10000"/>
                            </a:schemeClr>
                          </a:solidFill>
                        </a:rPr>
                        <a:t>runs, </a:t>
                      </a:r>
                    </a:p>
                    <a:p>
                      <a:pPr marL="0" marR="0">
                        <a:spcBef>
                          <a:spcPts val="600"/>
                        </a:spcBef>
                        <a:spcAft>
                          <a:spcPts val="0"/>
                        </a:spcAft>
                      </a:pPr>
                      <a:r>
                        <a:rPr lang="en-GB" sz="1800" dirty="0" err="1">
                          <a:solidFill>
                            <a:schemeClr val="accent6">
                              <a:lumMod val="10000"/>
                            </a:schemeClr>
                          </a:solidFill>
                        </a:rPr>
                        <a:t>Bestscore</a:t>
                      </a:r>
                      <a:endParaRPr lang="en-US" sz="1800" dirty="0">
                        <a:solidFill>
                          <a:schemeClr val="accent6">
                            <a:lumMod val="10000"/>
                          </a:schemeClr>
                        </a:solidFill>
                      </a:endParaRPr>
                    </a:p>
                  </a:txBody>
                  <a:tcPr marL="68580" marR="68580" marT="0" marB="0"/>
                </a:tc>
                <a:tc>
                  <a:txBody>
                    <a:bodyPr/>
                    <a:lstStyle/>
                    <a:p>
                      <a:pPr marL="0" marR="0">
                        <a:spcBef>
                          <a:spcPts val="600"/>
                        </a:spcBef>
                        <a:spcAft>
                          <a:spcPts val="0"/>
                        </a:spcAft>
                      </a:pPr>
                      <a:r>
                        <a:rPr lang="en-GB" sz="1800">
                          <a:solidFill>
                            <a:schemeClr val="accent6">
                              <a:lumMod val="10000"/>
                            </a:schemeClr>
                          </a:solidFill>
                        </a:rPr>
                        <a:t>Integer</a:t>
                      </a:r>
                      <a:endParaRPr lang="en-US" sz="1800">
                        <a:solidFill>
                          <a:schemeClr val="accent6">
                            <a:lumMod val="10000"/>
                          </a:schemeClr>
                        </a:solidFill>
                      </a:endParaRPr>
                    </a:p>
                  </a:txBody>
                  <a:tcPr marL="68580" marR="68580" marT="0" marB="0"/>
                </a:tc>
                <a:extLst>
                  <a:ext uri="{0D108BD9-81ED-4DB2-BD59-A6C34878D82A}">
                    <a16:rowId xmlns:a16="http://schemas.microsoft.com/office/drawing/2014/main" val="10001"/>
                  </a:ext>
                </a:extLst>
              </a:tr>
              <a:tr h="395923">
                <a:tc>
                  <a:txBody>
                    <a:bodyPr/>
                    <a:lstStyle/>
                    <a:p>
                      <a:pPr marL="0" marR="0">
                        <a:spcBef>
                          <a:spcPts val="600"/>
                        </a:spcBef>
                        <a:spcAft>
                          <a:spcPts val="0"/>
                        </a:spcAft>
                      </a:pPr>
                      <a:r>
                        <a:rPr lang="en-GB" sz="1800" dirty="0" err="1">
                          <a:solidFill>
                            <a:schemeClr val="accent6">
                              <a:lumMod val="10000"/>
                            </a:schemeClr>
                          </a:solidFill>
                        </a:rPr>
                        <a:t>Batavg</a:t>
                      </a:r>
                      <a:endParaRPr lang="en-US" sz="1800" dirty="0">
                        <a:solidFill>
                          <a:schemeClr val="accent6">
                            <a:lumMod val="10000"/>
                          </a:schemeClr>
                        </a:solidFill>
                      </a:endParaRPr>
                    </a:p>
                  </a:txBody>
                  <a:tcPr marL="68580" marR="68580" marT="0" marB="0"/>
                </a:tc>
                <a:tc>
                  <a:txBody>
                    <a:bodyPr/>
                    <a:lstStyle/>
                    <a:p>
                      <a:pPr marL="0" marR="0">
                        <a:spcBef>
                          <a:spcPts val="600"/>
                        </a:spcBef>
                        <a:spcAft>
                          <a:spcPts val="0"/>
                        </a:spcAft>
                      </a:pPr>
                      <a:r>
                        <a:rPr lang="en-GB" sz="1800">
                          <a:solidFill>
                            <a:schemeClr val="accent6">
                              <a:lumMod val="10000"/>
                            </a:schemeClr>
                          </a:solidFill>
                        </a:rPr>
                        <a:t>float</a:t>
                      </a:r>
                      <a:endParaRPr lang="en-US" sz="1800">
                        <a:solidFill>
                          <a:schemeClr val="accent6">
                            <a:lumMod val="10000"/>
                          </a:schemeClr>
                        </a:solidFill>
                      </a:endParaRPr>
                    </a:p>
                  </a:txBody>
                  <a:tcPr marL="68580" marR="68580" marT="0" marB="0"/>
                </a:tc>
                <a:extLst>
                  <a:ext uri="{0D108BD9-81ED-4DB2-BD59-A6C34878D82A}">
                    <a16:rowId xmlns:a16="http://schemas.microsoft.com/office/drawing/2014/main" val="10002"/>
                  </a:ext>
                </a:extLst>
              </a:tr>
              <a:tr h="395923">
                <a:tc>
                  <a:txBody>
                    <a:bodyPr/>
                    <a:lstStyle/>
                    <a:p>
                      <a:pPr marL="0" marR="0">
                        <a:spcBef>
                          <a:spcPts val="0"/>
                        </a:spcBef>
                        <a:spcAft>
                          <a:spcPts val="0"/>
                        </a:spcAft>
                      </a:pPr>
                      <a:r>
                        <a:rPr lang="en-US" sz="1800" dirty="0" err="1">
                          <a:solidFill>
                            <a:schemeClr val="accent6">
                              <a:lumMod val="10000"/>
                            </a:schemeClr>
                          </a:solidFill>
                        </a:rPr>
                        <a:t>Batname</a:t>
                      </a:r>
                      <a:endParaRPr lang="en-US" sz="1800" dirty="0">
                        <a:solidFill>
                          <a:schemeClr val="accent6">
                            <a:lumMod val="10000"/>
                          </a:schemeClr>
                        </a:solidFill>
                      </a:endParaRPr>
                    </a:p>
                  </a:txBody>
                  <a:tcPr marL="68580" marR="68580" marT="0" marB="0"/>
                </a:tc>
                <a:tc>
                  <a:txBody>
                    <a:bodyPr/>
                    <a:lstStyle/>
                    <a:p>
                      <a:pPr marL="0" marR="0">
                        <a:spcBef>
                          <a:spcPts val="0"/>
                        </a:spcBef>
                        <a:spcAft>
                          <a:spcPts val="0"/>
                        </a:spcAft>
                      </a:pPr>
                      <a:r>
                        <a:rPr lang="en-US" sz="1800" dirty="0">
                          <a:solidFill>
                            <a:schemeClr val="accent6">
                              <a:lumMod val="10000"/>
                            </a:schemeClr>
                          </a:solidFill>
                        </a:rPr>
                        <a:t>10 character</a:t>
                      </a:r>
                    </a:p>
                  </a:txBody>
                  <a:tcPr marL="68580" marR="68580" marT="0" marB="0"/>
                </a:tc>
                <a:extLst>
                  <a:ext uri="{0D108BD9-81ED-4DB2-BD59-A6C34878D82A}">
                    <a16:rowId xmlns:a16="http://schemas.microsoft.com/office/drawing/2014/main" val="10003"/>
                  </a:ext>
                </a:extLst>
              </a:tr>
              <a:tr h="568141">
                <a:tc>
                  <a:txBody>
                    <a:bodyPr/>
                    <a:lstStyle/>
                    <a:p>
                      <a:pPr marL="0" marR="0">
                        <a:spcBef>
                          <a:spcPts val="0"/>
                        </a:spcBef>
                        <a:spcAft>
                          <a:spcPts val="0"/>
                        </a:spcAft>
                      </a:pPr>
                      <a:r>
                        <a:rPr lang="en-US" sz="1800" dirty="0" err="1">
                          <a:solidFill>
                            <a:schemeClr val="accent6">
                              <a:lumMod val="10000"/>
                            </a:schemeClr>
                          </a:solidFill>
                        </a:rPr>
                        <a:t>Calavg</a:t>
                      </a:r>
                      <a:r>
                        <a:rPr lang="en-US" sz="1800" dirty="0">
                          <a:solidFill>
                            <a:schemeClr val="accent6">
                              <a:lumMod val="10000"/>
                            </a:schemeClr>
                          </a:solidFill>
                        </a:rPr>
                        <a:t>() (Function to compute batsman </a:t>
                      </a:r>
                      <a:r>
                        <a:rPr lang="en-US" sz="1800" dirty="0" err="1">
                          <a:solidFill>
                            <a:schemeClr val="accent6">
                              <a:lumMod val="10000"/>
                            </a:schemeClr>
                          </a:solidFill>
                        </a:rPr>
                        <a:t>avegerage</a:t>
                      </a:r>
                      <a:r>
                        <a:rPr lang="en-US" sz="1800" dirty="0">
                          <a:solidFill>
                            <a:schemeClr val="accent6">
                              <a:lumMod val="10000"/>
                            </a:schemeClr>
                          </a:solidFill>
                        </a:rPr>
                        <a:t> )</a:t>
                      </a:r>
                    </a:p>
                  </a:txBody>
                  <a:tcPr marL="68580" marR="68580" marT="0" marB="0"/>
                </a:tc>
                <a:tc>
                  <a:txBody>
                    <a:bodyPr/>
                    <a:lstStyle/>
                    <a:p>
                      <a:pPr marL="0" marR="0">
                        <a:spcBef>
                          <a:spcPts val="0"/>
                        </a:spcBef>
                        <a:spcAft>
                          <a:spcPts val="0"/>
                        </a:spcAft>
                      </a:pPr>
                      <a:r>
                        <a:rPr lang="en-US" sz="1800">
                          <a:solidFill>
                            <a:schemeClr val="accent6">
                              <a:lumMod val="10000"/>
                            </a:schemeClr>
                          </a:solidFill>
                        </a:rPr>
                        <a:t>float</a:t>
                      </a:r>
                    </a:p>
                  </a:txBody>
                  <a:tcPr marL="68580" marR="68580" marT="0" marB="0"/>
                </a:tc>
                <a:extLst>
                  <a:ext uri="{0D108BD9-81ED-4DB2-BD59-A6C34878D82A}">
                    <a16:rowId xmlns:a16="http://schemas.microsoft.com/office/drawing/2014/main" val="10004"/>
                  </a:ext>
                </a:extLst>
              </a:tr>
              <a:tr h="395923">
                <a:tc>
                  <a:txBody>
                    <a:bodyPr/>
                    <a:lstStyle/>
                    <a:p>
                      <a:pPr marL="0" marR="0">
                        <a:spcBef>
                          <a:spcPts val="0"/>
                        </a:spcBef>
                        <a:spcAft>
                          <a:spcPts val="0"/>
                        </a:spcAft>
                      </a:pPr>
                      <a:r>
                        <a:rPr lang="en-US" sz="1800" dirty="0">
                          <a:solidFill>
                            <a:schemeClr val="accent6">
                              <a:lumMod val="10000"/>
                            </a:schemeClr>
                          </a:solidFill>
                        </a:rPr>
                        <a:t>Public Member:</a:t>
                      </a:r>
                    </a:p>
                  </a:txBody>
                  <a:tcPr marL="68580" marR="68580" marT="0" marB="0"/>
                </a:tc>
                <a:tc>
                  <a:txBody>
                    <a:bodyPr/>
                    <a:lstStyle/>
                    <a:p>
                      <a:pPr marL="0" marR="0">
                        <a:spcBef>
                          <a:spcPts val="0"/>
                        </a:spcBef>
                        <a:spcAft>
                          <a:spcPts val="0"/>
                        </a:spcAft>
                      </a:pPr>
                      <a:r>
                        <a:rPr lang="en-US" sz="1800">
                          <a:solidFill>
                            <a:schemeClr val="accent6">
                              <a:lumMod val="10000"/>
                            </a:schemeClr>
                          </a:solidFill>
                        </a:rPr>
                        <a:t> </a:t>
                      </a:r>
                    </a:p>
                  </a:txBody>
                  <a:tcPr marL="68580" marR="68580" marT="0" marB="0"/>
                </a:tc>
                <a:extLst>
                  <a:ext uri="{0D108BD9-81ED-4DB2-BD59-A6C34878D82A}">
                    <a16:rowId xmlns:a16="http://schemas.microsoft.com/office/drawing/2014/main" val="10005"/>
                  </a:ext>
                </a:extLst>
              </a:tr>
              <a:tr h="1012157">
                <a:tc>
                  <a:txBody>
                    <a:bodyPr/>
                    <a:lstStyle/>
                    <a:p>
                      <a:pPr marL="0" marR="0">
                        <a:spcBef>
                          <a:spcPts val="0"/>
                        </a:spcBef>
                        <a:spcAft>
                          <a:spcPts val="0"/>
                        </a:spcAft>
                      </a:pPr>
                      <a:r>
                        <a:rPr lang="en-US" sz="1800" dirty="0" err="1">
                          <a:solidFill>
                            <a:schemeClr val="accent6">
                              <a:lumMod val="10000"/>
                            </a:schemeClr>
                          </a:solidFill>
                        </a:rPr>
                        <a:t>readdata</a:t>
                      </a:r>
                      <a:r>
                        <a:rPr lang="en-US" sz="1800" dirty="0">
                          <a:solidFill>
                            <a:schemeClr val="accent6">
                              <a:lumMod val="10000"/>
                            </a:schemeClr>
                          </a:solidFill>
                        </a:rPr>
                        <a:t>()                 </a:t>
                      </a:r>
                    </a:p>
                    <a:p>
                      <a:pPr marL="0" marR="0">
                        <a:spcBef>
                          <a:spcPts val="0"/>
                        </a:spcBef>
                        <a:spcAft>
                          <a:spcPts val="0"/>
                        </a:spcAft>
                      </a:pPr>
                      <a:r>
                        <a:rPr lang="en-US" sz="1800" dirty="0">
                          <a:solidFill>
                            <a:schemeClr val="accent6">
                              <a:lumMod val="10000"/>
                            </a:schemeClr>
                          </a:solidFill>
                        </a:rPr>
                        <a:t>detail:   Function to accept value from </a:t>
                      </a:r>
                      <a:r>
                        <a:rPr lang="en-US" sz="1800" dirty="0" err="1">
                          <a:solidFill>
                            <a:schemeClr val="accent6">
                              <a:lumMod val="10000"/>
                            </a:schemeClr>
                          </a:solidFill>
                        </a:rPr>
                        <a:t>Batcode</a:t>
                      </a:r>
                      <a:r>
                        <a:rPr lang="en-US" sz="1800" dirty="0">
                          <a:solidFill>
                            <a:schemeClr val="accent6">
                              <a:lumMod val="10000"/>
                            </a:schemeClr>
                          </a:solidFill>
                        </a:rPr>
                        <a:t>, name, innings, </a:t>
                      </a:r>
                      <a:r>
                        <a:rPr lang="en-US" sz="1800" dirty="0" err="1">
                          <a:solidFill>
                            <a:schemeClr val="accent6">
                              <a:lumMod val="10000"/>
                            </a:schemeClr>
                          </a:solidFill>
                        </a:rPr>
                        <a:t>not_out</a:t>
                      </a:r>
                      <a:r>
                        <a:rPr lang="en-US" sz="1800" dirty="0">
                          <a:solidFill>
                            <a:schemeClr val="accent6">
                              <a:lumMod val="10000"/>
                            </a:schemeClr>
                          </a:solidFill>
                        </a:rPr>
                        <a:t> and invoke the function  </a:t>
                      </a:r>
                      <a:r>
                        <a:rPr lang="en-US" sz="1800" dirty="0" err="1">
                          <a:solidFill>
                            <a:schemeClr val="accent6">
                              <a:lumMod val="10000"/>
                            </a:schemeClr>
                          </a:solidFill>
                        </a:rPr>
                        <a:t>Calcavg</a:t>
                      </a:r>
                      <a:r>
                        <a:rPr lang="en-US" sz="1800" dirty="0">
                          <a:solidFill>
                            <a:schemeClr val="accent6">
                              <a:lumMod val="10000"/>
                            </a:schemeClr>
                          </a:solidFill>
                        </a:rPr>
                        <a:t>()  </a:t>
                      </a:r>
                    </a:p>
                  </a:txBody>
                  <a:tcPr marL="68580" marR="68580" marT="0" marB="0"/>
                </a:tc>
                <a:tc>
                  <a:txBody>
                    <a:bodyPr/>
                    <a:lstStyle/>
                    <a:p>
                      <a:pPr marL="0" marR="0">
                        <a:spcBef>
                          <a:spcPts val="0"/>
                        </a:spcBef>
                        <a:spcAft>
                          <a:spcPts val="0"/>
                        </a:spcAft>
                      </a:pPr>
                      <a:r>
                        <a:rPr lang="en-US" sz="1800">
                          <a:solidFill>
                            <a:schemeClr val="accent6">
                              <a:lumMod val="10000"/>
                            </a:schemeClr>
                          </a:solidFill>
                        </a:rPr>
                        <a:t>void</a:t>
                      </a:r>
                    </a:p>
                  </a:txBody>
                  <a:tcPr marL="68580" marR="68580" marT="0" marB="0"/>
                </a:tc>
                <a:extLst>
                  <a:ext uri="{0D108BD9-81ED-4DB2-BD59-A6C34878D82A}">
                    <a16:rowId xmlns:a16="http://schemas.microsoft.com/office/drawing/2014/main" val="10006"/>
                  </a:ext>
                </a:extLst>
              </a:tr>
              <a:tr h="1187676">
                <a:tc>
                  <a:txBody>
                    <a:bodyPr/>
                    <a:lstStyle/>
                    <a:p>
                      <a:pPr marL="0" marR="0">
                        <a:spcBef>
                          <a:spcPts val="0"/>
                        </a:spcBef>
                        <a:spcAft>
                          <a:spcPts val="0"/>
                        </a:spcAft>
                      </a:pPr>
                      <a:r>
                        <a:rPr lang="en-US" sz="1800" dirty="0" err="1">
                          <a:solidFill>
                            <a:schemeClr val="accent6">
                              <a:lumMod val="10000"/>
                            </a:schemeClr>
                          </a:solidFill>
                        </a:rPr>
                        <a:t>displaydata</a:t>
                      </a:r>
                      <a:r>
                        <a:rPr lang="en-US" sz="1800" dirty="0">
                          <a:solidFill>
                            <a:schemeClr val="accent6">
                              <a:lumMod val="10000"/>
                            </a:schemeClr>
                          </a:solidFill>
                        </a:rPr>
                        <a:t>()                  </a:t>
                      </a:r>
                    </a:p>
                    <a:p>
                      <a:pPr marL="0" marR="0">
                        <a:spcBef>
                          <a:spcPts val="0"/>
                        </a:spcBef>
                        <a:spcAft>
                          <a:spcPts val="0"/>
                        </a:spcAft>
                      </a:pPr>
                      <a:r>
                        <a:rPr lang="en-US" sz="1800" dirty="0">
                          <a:solidFill>
                            <a:schemeClr val="accent6">
                              <a:lumMod val="10000"/>
                            </a:schemeClr>
                          </a:solidFill>
                        </a:rPr>
                        <a:t>Detail: Function to display the data members on the screen</a:t>
                      </a:r>
                    </a:p>
                  </a:txBody>
                  <a:tcPr marL="68580" marR="68580" marT="0" marB="0"/>
                </a:tc>
                <a:tc>
                  <a:txBody>
                    <a:bodyPr/>
                    <a:lstStyle/>
                    <a:p>
                      <a:pPr marL="0" marR="0">
                        <a:spcBef>
                          <a:spcPts val="0"/>
                        </a:spcBef>
                        <a:spcAft>
                          <a:spcPts val="0"/>
                        </a:spcAft>
                      </a:pPr>
                      <a:r>
                        <a:rPr lang="en-US" sz="1800" dirty="0">
                          <a:solidFill>
                            <a:schemeClr val="accent6">
                              <a:lumMod val="10000"/>
                            </a:schemeClr>
                          </a:solidFill>
                        </a:rPr>
                        <a:t>Void</a:t>
                      </a: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a:t>
            </a:r>
            <a:endParaRPr lang="en-US" dirty="0"/>
          </a:p>
        </p:txBody>
      </p:sp>
      <p:sp>
        <p:nvSpPr>
          <p:cNvPr id="3" name="Content Placeholder 2"/>
          <p:cNvSpPr>
            <a:spLocks noGrp="1"/>
          </p:cNvSpPr>
          <p:nvPr>
            <p:ph idx="1"/>
          </p:nvPr>
        </p:nvSpPr>
        <p:spPr/>
        <p:txBody>
          <a:bodyPr>
            <a:normAutofit/>
          </a:bodyPr>
          <a:lstStyle/>
          <a:p>
            <a:pPr marL="0" indent="0">
              <a:buNone/>
            </a:pPr>
            <a:r>
              <a:rPr lang="en-US" dirty="0"/>
              <a:t>A type of member function that is executed </a:t>
            </a:r>
            <a:r>
              <a:rPr lang="en-US" i="1" u="sng" dirty="0"/>
              <a:t>automatically</a:t>
            </a:r>
            <a:r>
              <a:rPr lang="en-US" dirty="0"/>
              <a:t> when an object of that class is created is known as constructor.</a:t>
            </a:r>
          </a:p>
          <a:p>
            <a:pPr marL="0" indent="0">
              <a:buNone/>
            </a:pPr>
            <a:endParaRPr lang="en-US" dirty="0"/>
          </a:p>
          <a:p>
            <a:pPr marL="0" indent="0">
              <a:buNone/>
            </a:pPr>
            <a:r>
              <a:rPr lang="en-US" b="1" dirty="0"/>
              <a:t>Properties of constructor:</a:t>
            </a:r>
            <a:endParaRPr lang="en-US" dirty="0"/>
          </a:p>
          <a:p>
            <a:pPr marL="514350" lvl="0" indent="-514350">
              <a:buFont typeface="+mj-lt"/>
              <a:buAutoNum type="arabicPeriod"/>
            </a:pPr>
            <a:r>
              <a:rPr lang="en-US" dirty="0"/>
              <a:t>The constructor member function have same name as name of class.</a:t>
            </a:r>
          </a:p>
          <a:p>
            <a:pPr marL="514350" lvl="0" indent="-514350">
              <a:buFont typeface="+mj-lt"/>
              <a:buAutoNum type="arabicPeriod"/>
            </a:pPr>
            <a:r>
              <a:rPr lang="en-US" dirty="0"/>
              <a:t>The constructor no return type or it can’t return any value.</a:t>
            </a:r>
          </a:p>
          <a:p>
            <a:pPr marL="514350" lvl="0" indent="-514350">
              <a:buFont typeface="+mj-lt"/>
              <a:buAutoNum type="arabicPeriod"/>
            </a:pPr>
            <a:r>
              <a:rPr lang="en-US" dirty="0"/>
              <a:t>It is defined in classes to automatically initialize the data member/s.</a:t>
            </a:r>
          </a:p>
          <a:p>
            <a:pPr marL="514350" lvl="0" indent="-514350">
              <a:buFont typeface="+mj-lt"/>
              <a:buAutoNum type="arabicPeriod"/>
            </a:pPr>
            <a:r>
              <a:rPr lang="en-US" dirty="0"/>
              <a:t>Constructor may or may not have parameter/arguments</a:t>
            </a:r>
          </a:p>
        </p:txBody>
      </p:sp>
    </p:spTree>
    <p:extLst>
      <p:ext uri="{BB962C8B-B14F-4D97-AF65-F5344CB8AC3E}">
        <p14:creationId xmlns:p14="http://schemas.microsoft.com/office/powerpoint/2010/main" val="231152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a:t>
            </a:r>
            <a:endParaRPr lang="en-US" dirty="0"/>
          </a:p>
        </p:txBody>
      </p:sp>
      <p:sp>
        <p:nvSpPr>
          <p:cNvPr id="3" name="Content Placeholder 2"/>
          <p:cNvSpPr>
            <a:spLocks noGrp="1"/>
          </p:cNvSpPr>
          <p:nvPr>
            <p:ph idx="1"/>
          </p:nvPr>
        </p:nvSpPr>
        <p:spPr/>
        <p:txBody>
          <a:bodyPr>
            <a:normAutofit/>
          </a:bodyPr>
          <a:lstStyle/>
          <a:p>
            <a:pPr marL="0" indent="0">
              <a:buNone/>
            </a:pPr>
            <a:r>
              <a:rPr lang="en-US" b="1" dirty="0"/>
              <a:t>Syntax of constructor:</a:t>
            </a:r>
            <a:endParaRPr lang="en-US" dirty="0"/>
          </a:p>
          <a:p>
            <a:pPr marL="0" indent="0">
              <a:buNone/>
            </a:pPr>
            <a:r>
              <a:rPr lang="en-US" dirty="0"/>
              <a:t>The syntax of declaring constructor is as follows.</a:t>
            </a:r>
          </a:p>
          <a:p>
            <a:pPr marL="0" indent="0">
              <a:buNone/>
            </a:pPr>
            <a:r>
              <a:rPr lang="en-US" b="1" dirty="0" err="1"/>
              <a:t>Name_of_class</a:t>
            </a:r>
            <a:r>
              <a:rPr lang="en-US" b="1" dirty="0"/>
              <a:t>()</a:t>
            </a:r>
          </a:p>
          <a:p>
            <a:pPr marL="0" indent="0">
              <a:buNone/>
            </a:pPr>
            <a:r>
              <a:rPr lang="en-US" b="1" dirty="0"/>
              <a:t>{</a:t>
            </a:r>
          </a:p>
          <a:p>
            <a:pPr marL="0" indent="0">
              <a:buNone/>
            </a:pPr>
            <a:r>
              <a:rPr lang="en-US" b="1" dirty="0"/>
              <a:t>// constructor body.</a:t>
            </a:r>
          </a:p>
          <a:p>
            <a:pPr marL="0" indent="0">
              <a:buNone/>
            </a:pPr>
            <a:r>
              <a:rPr lang="en-US" b="1" dirty="0"/>
              <a:t>}</a:t>
            </a:r>
          </a:p>
        </p:txBody>
      </p:sp>
    </p:spTree>
    <p:extLst>
      <p:ext uri="{BB962C8B-B14F-4D97-AF65-F5344CB8AC3E}">
        <p14:creationId xmlns:p14="http://schemas.microsoft.com/office/powerpoint/2010/main" val="408979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a:t>
            </a:r>
            <a:endParaRPr lang="en-US" dirty="0"/>
          </a:p>
        </p:txBody>
      </p:sp>
      <p:sp>
        <p:nvSpPr>
          <p:cNvPr id="3" name="Content Placeholder 2"/>
          <p:cNvSpPr>
            <a:spLocks noGrp="1"/>
          </p:cNvSpPr>
          <p:nvPr>
            <p:ph idx="1"/>
          </p:nvPr>
        </p:nvSpPr>
        <p:spPr/>
        <p:txBody>
          <a:bodyPr>
            <a:normAutofit/>
          </a:bodyPr>
          <a:lstStyle/>
          <a:p>
            <a:pPr marL="0" indent="0">
              <a:buNone/>
            </a:pPr>
            <a:r>
              <a:rPr lang="en-US" b="1" dirty="0"/>
              <a:t>Types of constructors:</a:t>
            </a:r>
          </a:p>
          <a:p>
            <a:pPr marL="514350" lvl="0" indent="-514350">
              <a:buFont typeface="+mj-lt"/>
              <a:buAutoNum type="arabicPeriod"/>
            </a:pPr>
            <a:r>
              <a:rPr lang="en-US" dirty="0"/>
              <a:t>Default constructor / constructor without parameters</a:t>
            </a:r>
          </a:p>
          <a:p>
            <a:pPr marL="514350" lvl="0" indent="-514350">
              <a:buFont typeface="+mj-lt"/>
              <a:buAutoNum type="arabicPeriod"/>
            </a:pPr>
            <a:r>
              <a:rPr lang="en-US" dirty="0"/>
              <a:t>Parameterized constructor/ constructor with parameters</a:t>
            </a:r>
          </a:p>
        </p:txBody>
      </p:sp>
    </p:spTree>
    <p:extLst>
      <p:ext uri="{BB962C8B-B14F-4D97-AF65-F5344CB8AC3E}">
        <p14:creationId xmlns:p14="http://schemas.microsoft.com/office/powerpoint/2010/main" val="132770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1-Default constructor / constructor without parameters</a:t>
            </a:r>
            <a:endParaRPr lang="en-US" dirty="0"/>
          </a:p>
        </p:txBody>
      </p:sp>
      <p:sp>
        <p:nvSpPr>
          <p:cNvPr id="3" name="Content Placeholder 2"/>
          <p:cNvSpPr>
            <a:spLocks noGrp="1"/>
          </p:cNvSpPr>
          <p:nvPr>
            <p:ph idx="1"/>
          </p:nvPr>
        </p:nvSpPr>
        <p:spPr/>
        <p:txBody>
          <a:bodyPr>
            <a:normAutofit/>
          </a:bodyPr>
          <a:lstStyle/>
          <a:p>
            <a:r>
              <a:rPr lang="en-US" dirty="0"/>
              <a:t>The constructor that takes no </a:t>
            </a:r>
            <a:r>
              <a:rPr lang="en-US" dirty="0" err="1"/>
              <a:t>arugment</a:t>
            </a:r>
            <a:r>
              <a:rPr lang="en-US" dirty="0"/>
              <a:t>/parameter is called default constructor.</a:t>
            </a:r>
          </a:p>
        </p:txBody>
      </p:sp>
    </p:spTree>
    <p:extLst>
      <p:ext uri="{BB962C8B-B14F-4D97-AF65-F5344CB8AC3E}">
        <p14:creationId xmlns:p14="http://schemas.microsoft.com/office/powerpoint/2010/main" val="281025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1:</a:t>
            </a:r>
            <a:endParaRPr lang="en-US" dirty="0"/>
          </a:p>
        </p:txBody>
      </p:sp>
      <p:sp>
        <p:nvSpPr>
          <p:cNvPr id="3" name="Content Placeholder 2"/>
          <p:cNvSpPr>
            <a:spLocks noGrp="1"/>
          </p:cNvSpPr>
          <p:nvPr>
            <p:ph idx="1"/>
          </p:nvPr>
        </p:nvSpPr>
        <p:spPr/>
        <p:txBody>
          <a:bodyPr>
            <a:normAutofit fontScale="77500" lnSpcReduction="20000"/>
          </a:bodyPr>
          <a:lstStyle/>
          <a:p>
            <a:r>
              <a:rPr lang="en-US" dirty="0"/>
              <a:t>Write a class that have a constructor displays a simple message on the screen whenever an object of that class is created. Here in this example three objects of class.</a:t>
            </a:r>
          </a:p>
          <a:p>
            <a:pPr marL="0" indent="0">
              <a:buNone/>
            </a:pPr>
            <a:r>
              <a:rPr lang="en-US" dirty="0"/>
              <a:t>#include&lt;</a:t>
            </a:r>
            <a:r>
              <a:rPr lang="en-US" dirty="0" err="1"/>
              <a:t>iostream.h</a:t>
            </a:r>
            <a:endParaRPr lang="en-US" dirty="0"/>
          </a:p>
          <a:p>
            <a:pPr marL="0" indent="0">
              <a:buNone/>
            </a:pPr>
            <a:r>
              <a:rPr lang="en-US" dirty="0"/>
              <a:t>class Student</a:t>
            </a:r>
          </a:p>
          <a:p>
            <a:pPr marL="0" indent="0">
              <a:buNone/>
            </a:pPr>
            <a:r>
              <a:rPr lang="en-US" dirty="0"/>
              <a:t>{</a:t>
            </a:r>
          </a:p>
          <a:p>
            <a:pPr marL="0" indent="0">
              <a:buNone/>
            </a:pPr>
            <a:r>
              <a:rPr lang="en-US" b="1" dirty="0"/>
              <a:t>private:</a:t>
            </a:r>
            <a:endParaRPr lang="en-US" dirty="0"/>
          </a:p>
          <a:p>
            <a:pPr marL="0" indent="0">
              <a:buNone/>
            </a:pPr>
            <a:r>
              <a:rPr lang="en-US" dirty="0" err="1"/>
              <a:t>int</a:t>
            </a:r>
            <a:r>
              <a:rPr lang="en-US" dirty="0"/>
              <a:t> a;</a:t>
            </a:r>
          </a:p>
          <a:p>
            <a:pPr marL="0" indent="0">
              <a:buNone/>
            </a:pPr>
            <a:r>
              <a:rPr lang="en-US" dirty="0"/>
              <a:t> </a:t>
            </a:r>
          </a:p>
          <a:p>
            <a:pPr marL="0" indent="0">
              <a:buNone/>
            </a:pPr>
            <a:r>
              <a:rPr lang="en-US" b="1" dirty="0"/>
              <a:t>public:</a:t>
            </a:r>
            <a:endParaRPr lang="en-US" dirty="0"/>
          </a:p>
          <a:p>
            <a:pPr marL="0" indent="0">
              <a:buNone/>
            </a:pPr>
            <a:r>
              <a:rPr lang="en-US" b="1" dirty="0"/>
              <a:t> </a:t>
            </a:r>
            <a:endParaRPr lang="en-US" dirty="0"/>
          </a:p>
          <a:p>
            <a:pPr marL="0" indent="0">
              <a:buNone/>
            </a:pPr>
            <a:r>
              <a:rPr lang="en-US" dirty="0"/>
              <a:t>Student()  //constructor member function, it will execute automatically when object will                   </a:t>
            </a:r>
          </a:p>
          <a:p>
            <a:pPr marL="0" indent="0">
              <a:buNone/>
            </a:pPr>
            <a:r>
              <a:rPr lang="en-US" dirty="0"/>
              <a:t>                 //be created</a:t>
            </a:r>
          </a:p>
          <a:p>
            <a:pPr marL="0" indent="0">
              <a:buNone/>
            </a:pPr>
            <a:endParaRPr lang="en-US" dirty="0"/>
          </a:p>
        </p:txBody>
      </p:sp>
    </p:spTree>
    <p:extLst>
      <p:ext uri="{BB962C8B-B14F-4D97-AF65-F5344CB8AC3E}">
        <p14:creationId xmlns:p14="http://schemas.microsoft.com/office/powerpoint/2010/main" val="340070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1:</a:t>
            </a:r>
            <a:endParaRPr lang="en-US" dirty="0"/>
          </a:p>
        </p:txBody>
      </p:sp>
      <p:sp>
        <p:nvSpPr>
          <p:cNvPr id="3" name="Content Placeholder 2"/>
          <p:cNvSpPr>
            <a:spLocks noGrp="1"/>
          </p:cNvSpPr>
          <p:nvPr>
            <p:ph idx="1"/>
          </p:nvPr>
        </p:nvSpPr>
        <p:spPr>
          <a:xfrm>
            <a:off x="838200" y="1690688"/>
            <a:ext cx="10515600" cy="4698005"/>
          </a:xfrm>
        </p:spPr>
        <p:txBody>
          <a:bodyPr>
            <a:noAutofit/>
          </a:bodyPr>
          <a:lstStyle/>
          <a:p>
            <a:pPr marL="0" indent="0">
              <a:buNone/>
            </a:pPr>
            <a:r>
              <a:rPr lang="en-US" sz="1800" dirty="0"/>
              <a:t>{</a:t>
            </a:r>
          </a:p>
          <a:p>
            <a:pPr marL="0" indent="0">
              <a:buNone/>
            </a:pPr>
            <a:r>
              <a:rPr lang="en-US" sz="1800" dirty="0" err="1"/>
              <a:t>cout</a:t>
            </a:r>
            <a:r>
              <a:rPr lang="en-US" sz="1800" dirty="0"/>
              <a:t>&lt;&lt;"object of class Student is created"&lt;&lt;</a:t>
            </a:r>
            <a:r>
              <a:rPr lang="en-US" sz="1800" dirty="0" err="1"/>
              <a:t>endl</a:t>
            </a:r>
            <a:r>
              <a:rPr lang="en-US" sz="1800" dirty="0"/>
              <a:t>;</a:t>
            </a:r>
          </a:p>
          <a:p>
            <a:pPr marL="0" indent="0">
              <a:buNone/>
            </a:pPr>
            <a:r>
              <a:rPr lang="en-US" sz="1800" dirty="0"/>
              <a:t>//initialize data members here</a:t>
            </a:r>
          </a:p>
          <a:p>
            <a:pPr marL="0" indent="0">
              <a:buNone/>
            </a:pPr>
            <a:r>
              <a:rPr lang="en-US" sz="1800" dirty="0"/>
              <a:t> </a:t>
            </a:r>
          </a:p>
          <a:p>
            <a:pPr marL="0" indent="0">
              <a:buNone/>
            </a:pPr>
            <a:r>
              <a:rPr lang="en-US" sz="1800" dirty="0"/>
              <a:t>}//end of constructor Student</a:t>
            </a:r>
          </a:p>
          <a:p>
            <a:pPr marL="0" indent="0">
              <a:buNone/>
            </a:pPr>
            <a:r>
              <a:rPr lang="en-US" sz="1800" dirty="0"/>
              <a:t> </a:t>
            </a:r>
          </a:p>
          <a:p>
            <a:pPr marL="0" indent="0">
              <a:buNone/>
            </a:pPr>
            <a:r>
              <a:rPr lang="en-US" sz="1800" dirty="0"/>
              <a:t>};//end of class Student</a:t>
            </a:r>
          </a:p>
          <a:p>
            <a:pPr marL="0" indent="0">
              <a:buNone/>
            </a:pPr>
            <a:r>
              <a:rPr lang="en-US" sz="1800" dirty="0"/>
              <a:t> </a:t>
            </a:r>
          </a:p>
          <a:p>
            <a:pPr marL="0" indent="0">
              <a:buNone/>
            </a:pPr>
            <a:r>
              <a:rPr lang="en-US" sz="1800" dirty="0"/>
              <a:t> </a:t>
            </a:r>
          </a:p>
          <a:p>
            <a:pPr marL="0" indent="0">
              <a:buNone/>
            </a:pPr>
            <a:r>
              <a:rPr lang="en-US" sz="1800" dirty="0"/>
              <a:t>void main()</a:t>
            </a:r>
          </a:p>
          <a:p>
            <a:pPr marL="0" indent="0">
              <a:buNone/>
            </a:pPr>
            <a:r>
              <a:rPr lang="en-US" sz="1800" dirty="0"/>
              <a:t>{</a:t>
            </a:r>
            <a:endParaRPr lang="en-US" sz="1800" b="1" dirty="0"/>
          </a:p>
          <a:p>
            <a:pPr marL="0" indent="0">
              <a:buNone/>
            </a:pPr>
            <a:r>
              <a:rPr lang="en-US" sz="1800" dirty="0"/>
              <a:t>Student s1,s2,s3;  // three times constructor function will be called.</a:t>
            </a:r>
            <a:endParaRPr lang="en-US" sz="1800" b="1" dirty="0"/>
          </a:p>
          <a:p>
            <a:pPr marL="0" indent="0">
              <a:buNone/>
            </a:pPr>
            <a:r>
              <a:rPr lang="en-US" sz="1800" dirty="0"/>
              <a:t> </a:t>
            </a:r>
            <a:endParaRPr lang="en-US" sz="1800" b="1" dirty="0"/>
          </a:p>
          <a:p>
            <a:pPr marL="0" indent="0">
              <a:buNone/>
            </a:pPr>
            <a:r>
              <a:rPr lang="en-US" sz="1800" dirty="0"/>
              <a:t>}//end of main</a:t>
            </a:r>
            <a:endParaRPr lang="en-US" sz="1800" b="1" dirty="0"/>
          </a:p>
        </p:txBody>
      </p:sp>
    </p:spTree>
    <p:extLst>
      <p:ext uri="{BB962C8B-B14F-4D97-AF65-F5344CB8AC3E}">
        <p14:creationId xmlns:p14="http://schemas.microsoft.com/office/powerpoint/2010/main" val="352093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1:</a:t>
            </a:r>
            <a:endParaRPr lang="en-US" dirty="0"/>
          </a:p>
        </p:txBody>
      </p:sp>
      <p:sp>
        <p:nvSpPr>
          <p:cNvPr id="3" name="Content Placeholder 2"/>
          <p:cNvSpPr>
            <a:spLocks noGrp="1"/>
          </p:cNvSpPr>
          <p:nvPr>
            <p:ph idx="1"/>
          </p:nvPr>
        </p:nvSpPr>
        <p:spPr>
          <a:xfrm>
            <a:off x="838200" y="1690688"/>
            <a:ext cx="10515600" cy="4698005"/>
          </a:xfrm>
        </p:spPr>
        <p:txBody>
          <a:bodyPr>
            <a:noAutofit/>
          </a:bodyPr>
          <a:lstStyle/>
          <a:p>
            <a:pPr marL="0" indent="0">
              <a:buNone/>
            </a:pPr>
            <a:r>
              <a:rPr lang="en-US" sz="1800" b="1" dirty="0"/>
              <a:t>Output:</a:t>
            </a:r>
          </a:p>
          <a:p>
            <a:pPr marL="0" indent="0">
              <a:buNone/>
            </a:pPr>
            <a:r>
              <a:rPr lang="en-US" sz="1800" dirty="0"/>
              <a:t> </a:t>
            </a:r>
            <a:endParaRPr lang="en-US" sz="1800" b="1" dirty="0"/>
          </a:p>
          <a:p>
            <a:pPr marL="0" indent="0">
              <a:buNone/>
            </a:pPr>
            <a:r>
              <a:rPr lang="en-US" sz="1800" dirty="0"/>
              <a:t>object of class Student is created</a:t>
            </a:r>
            <a:endParaRPr lang="en-US" sz="1800" b="1" dirty="0"/>
          </a:p>
          <a:p>
            <a:pPr marL="0" indent="0">
              <a:buNone/>
            </a:pPr>
            <a:r>
              <a:rPr lang="en-US" sz="1800" dirty="0"/>
              <a:t>object of class Student is created</a:t>
            </a:r>
            <a:endParaRPr lang="en-US" sz="1800" b="1" dirty="0"/>
          </a:p>
          <a:p>
            <a:pPr marL="0" indent="0">
              <a:buNone/>
            </a:pPr>
            <a:r>
              <a:rPr lang="en-US" sz="1800" dirty="0"/>
              <a:t>object of class Student is created</a:t>
            </a:r>
            <a:endParaRPr lang="en-US" sz="1800" b="1" dirty="0"/>
          </a:p>
          <a:p>
            <a:pPr marL="0" indent="0">
              <a:buNone/>
            </a:pPr>
            <a:r>
              <a:rPr lang="en-US" sz="1800" b="1" dirty="0"/>
              <a:t> </a:t>
            </a:r>
            <a:endParaRPr lang="en-US" sz="1800" dirty="0"/>
          </a:p>
        </p:txBody>
      </p:sp>
    </p:spTree>
    <p:extLst>
      <p:ext uri="{BB962C8B-B14F-4D97-AF65-F5344CB8AC3E}">
        <p14:creationId xmlns:p14="http://schemas.microsoft.com/office/powerpoint/2010/main" val="765970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2239867"/>
          </a:xfrm>
        </p:spPr>
        <p:txBody>
          <a:bodyPr>
            <a:noAutofit/>
          </a:bodyPr>
          <a:lstStyle/>
          <a:p>
            <a:pPr marL="0" indent="0">
              <a:buNone/>
            </a:pPr>
            <a:r>
              <a:rPr lang="en-US" sz="4800" b="1" dirty="0">
                <a:solidFill>
                  <a:srgbClr val="FF0000"/>
                </a:solidFill>
              </a:rPr>
              <a:t>Initializing data members of class using default constructor member function</a:t>
            </a:r>
          </a:p>
        </p:txBody>
      </p:sp>
    </p:spTree>
    <p:extLst>
      <p:ext uri="{BB962C8B-B14F-4D97-AF65-F5344CB8AC3E}">
        <p14:creationId xmlns:p14="http://schemas.microsoft.com/office/powerpoint/2010/main" val="48261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4011"/>
          </a:xfrm>
        </p:spPr>
        <p:txBody>
          <a:bodyPr>
            <a:noAutofit/>
          </a:bodyPr>
          <a:lstStyle/>
          <a:p>
            <a:r>
              <a:rPr lang="en-US" sz="3200" dirty="0"/>
              <a:t>Write a class that contains two integer data members which are initialized to 10  and 20 when an object of that class is created.  </a:t>
            </a:r>
            <a:endParaRPr lang="en-US" sz="3200" b="1" dirty="0"/>
          </a:p>
          <a:p>
            <a:r>
              <a:rPr lang="en-US" sz="3200" dirty="0"/>
              <a:t>It also have member function </a:t>
            </a:r>
            <a:r>
              <a:rPr lang="en-US" sz="3200" dirty="0" err="1"/>
              <a:t>show_sum</a:t>
            </a:r>
            <a:r>
              <a:rPr lang="en-US" sz="3200" dirty="0"/>
              <a:t> to add the two integers and show the result.</a:t>
            </a:r>
            <a:endParaRPr lang="en-US" sz="3200" b="1" dirty="0"/>
          </a:p>
        </p:txBody>
      </p:sp>
      <p:sp>
        <p:nvSpPr>
          <p:cNvPr id="4" name="Title 1"/>
          <p:cNvSpPr>
            <a:spLocks noGrp="1"/>
          </p:cNvSpPr>
          <p:nvPr>
            <p:ph type="title"/>
          </p:nvPr>
        </p:nvSpPr>
        <p:spPr>
          <a:xfrm>
            <a:off x="838200" y="365125"/>
            <a:ext cx="10515600" cy="1325563"/>
          </a:xfrm>
        </p:spPr>
        <p:txBody>
          <a:bodyPr/>
          <a:lstStyle/>
          <a:p>
            <a:r>
              <a:rPr lang="en-US" b="1" dirty="0"/>
              <a:t>Program 2:</a:t>
            </a:r>
            <a:endParaRPr lang="en-US" dirty="0"/>
          </a:p>
        </p:txBody>
      </p:sp>
    </p:spTree>
    <p:extLst>
      <p:ext uri="{BB962C8B-B14F-4D97-AF65-F5344CB8AC3E}">
        <p14:creationId xmlns:p14="http://schemas.microsoft.com/office/powerpoint/2010/main" val="308649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a:t>
            </a:r>
          </a:p>
        </p:txBody>
      </p:sp>
      <p:sp>
        <p:nvSpPr>
          <p:cNvPr id="3" name="Content Placeholder 2"/>
          <p:cNvSpPr>
            <a:spLocks noGrp="1"/>
          </p:cNvSpPr>
          <p:nvPr>
            <p:ph idx="1"/>
          </p:nvPr>
        </p:nvSpPr>
        <p:spPr/>
        <p:txBody>
          <a:bodyPr>
            <a:normAutofit lnSpcReduction="10000"/>
          </a:bodyPr>
          <a:lstStyle/>
          <a:p>
            <a:r>
              <a:rPr lang="en-US" dirty="0"/>
              <a:t>Access Specifiers</a:t>
            </a:r>
          </a:p>
          <a:p>
            <a:r>
              <a:rPr lang="en-US" dirty="0"/>
              <a:t>Setter and getter</a:t>
            </a:r>
          </a:p>
          <a:p>
            <a:r>
              <a:rPr lang="en-US" dirty="0"/>
              <a:t>Constructors</a:t>
            </a:r>
          </a:p>
          <a:p>
            <a:r>
              <a:rPr lang="en-US" dirty="0"/>
              <a:t>Default constructor</a:t>
            </a:r>
          </a:p>
          <a:p>
            <a:r>
              <a:rPr lang="en-US" dirty="0"/>
              <a:t>Parameterized constructor</a:t>
            </a:r>
          </a:p>
          <a:p>
            <a:r>
              <a:rPr lang="en-US" dirty="0"/>
              <a:t>Constructor overloading</a:t>
            </a:r>
          </a:p>
          <a:p>
            <a:r>
              <a:rPr lang="en-US" dirty="0"/>
              <a:t>Default parameter of the constructor</a:t>
            </a:r>
          </a:p>
          <a:p>
            <a:r>
              <a:rPr lang="en-US" dirty="0"/>
              <a:t>Destructor</a:t>
            </a:r>
          </a:p>
          <a:p>
            <a:r>
              <a:rPr lang="en-US" dirty="0"/>
              <a:t>Arrays and Pointers as members</a:t>
            </a:r>
          </a:p>
          <a:p>
            <a:endParaRPr lang="en-US" dirty="0"/>
          </a:p>
        </p:txBody>
      </p:sp>
    </p:spTree>
    <p:extLst>
      <p:ext uri="{BB962C8B-B14F-4D97-AF65-F5344CB8AC3E}">
        <p14:creationId xmlns:p14="http://schemas.microsoft.com/office/powerpoint/2010/main" val="879872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4011"/>
          </a:xfrm>
        </p:spPr>
        <p:txBody>
          <a:bodyPr>
            <a:noAutofit/>
          </a:bodyPr>
          <a:lstStyle/>
          <a:p>
            <a:pPr marL="0" indent="0">
              <a:buNone/>
            </a:pPr>
            <a:r>
              <a:rPr lang="en-US" sz="1600" dirty="0"/>
              <a:t>#include&lt;</a:t>
            </a:r>
            <a:r>
              <a:rPr lang="en-US" sz="1600" dirty="0" err="1"/>
              <a:t>iostream.h</a:t>
            </a:r>
            <a:r>
              <a:rPr lang="en-US" sz="1600" dirty="0"/>
              <a:t>&gt;</a:t>
            </a:r>
          </a:p>
          <a:p>
            <a:pPr marL="0" indent="0">
              <a:buNone/>
            </a:pPr>
            <a:r>
              <a:rPr lang="en-US" sz="1600" dirty="0"/>
              <a:t> </a:t>
            </a:r>
          </a:p>
          <a:p>
            <a:pPr marL="0" indent="0">
              <a:buNone/>
            </a:pPr>
            <a:r>
              <a:rPr lang="en-US" sz="1600" dirty="0"/>
              <a:t>class Hello</a:t>
            </a:r>
          </a:p>
          <a:p>
            <a:pPr marL="0" indent="0">
              <a:buNone/>
            </a:pPr>
            <a:r>
              <a:rPr lang="en-US" sz="1600" dirty="0"/>
              <a:t>{</a:t>
            </a:r>
          </a:p>
          <a:p>
            <a:pPr marL="0" indent="0">
              <a:buNone/>
            </a:pPr>
            <a:r>
              <a:rPr lang="en-US" sz="1600" b="1" dirty="0"/>
              <a:t>private:</a:t>
            </a:r>
            <a:endParaRPr lang="en-US" sz="1600" dirty="0"/>
          </a:p>
          <a:p>
            <a:pPr marL="0" indent="0">
              <a:buNone/>
            </a:pPr>
            <a:r>
              <a:rPr lang="en-US" sz="1600" dirty="0" err="1"/>
              <a:t>int</a:t>
            </a:r>
            <a:r>
              <a:rPr lang="en-US" sz="1600" dirty="0"/>
              <a:t> </a:t>
            </a:r>
            <a:r>
              <a:rPr lang="en-US" sz="1600" dirty="0" err="1"/>
              <a:t>x,y</a:t>
            </a:r>
            <a:r>
              <a:rPr lang="en-US" sz="1600" dirty="0"/>
              <a:t>;</a:t>
            </a:r>
          </a:p>
          <a:p>
            <a:pPr marL="0" indent="0">
              <a:buNone/>
            </a:pPr>
            <a:r>
              <a:rPr lang="en-US" sz="1600" dirty="0"/>
              <a:t> </a:t>
            </a:r>
          </a:p>
          <a:p>
            <a:pPr marL="0" indent="0">
              <a:buNone/>
            </a:pPr>
            <a:r>
              <a:rPr lang="en-US" sz="1600" b="1" dirty="0"/>
              <a:t>public:</a:t>
            </a:r>
            <a:endParaRPr lang="en-US" sz="1600" dirty="0"/>
          </a:p>
          <a:p>
            <a:pPr marL="0" indent="0">
              <a:buNone/>
            </a:pPr>
            <a:r>
              <a:rPr lang="en-US" sz="1600" dirty="0"/>
              <a:t> </a:t>
            </a:r>
          </a:p>
          <a:p>
            <a:pPr marL="0" indent="0">
              <a:buNone/>
            </a:pPr>
            <a:r>
              <a:rPr lang="en-US" sz="1600" dirty="0"/>
              <a:t>Hello() //constructor function</a:t>
            </a:r>
          </a:p>
          <a:p>
            <a:pPr marL="0" indent="0">
              <a:buNone/>
            </a:pPr>
            <a:r>
              <a:rPr lang="en-US" sz="1600" dirty="0"/>
              <a:t>{</a:t>
            </a:r>
          </a:p>
          <a:p>
            <a:pPr marL="0" indent="0">
              <a:buNone/>
            </a:pPr>
            <a:r>
              <a:rPr lang="en-US" sz="1600" dirty="0"/>
              <a:t> </a:t>
            </a:r>
            <a:r>
              <a:rPr lang="en-US" sz="1600" dirty="0" err="1"/>
              <a:t>cout</a:t>
            </a:r>
            <a:r>
              <a:rPr lang="en-US" sz="1600" dirty="0"/>
              <a:t>&lt;&lt;"I am constructor of Hello Class"&lt;&lt;</a:t>
            </a:r>
            <a:r>
              <a:rPr lang="en-US" sz="1600" dirty="0" err="1"/>
              <a:t>endl</a:t>
            </a:r>
            <a:r>
              <a:rPr lang="en-US" sz="1600" dirty="0"/>
              <a:t>;</a:t>
            </a:r>
          </a:p>
          <a:p>
            <a:pPr marL="0" indent="0">
              <a:buNone/>
            </a:pPr>
            <a:r>
              <a:rPr lang="en-US" sz="1600" dirty="0"/>
              <a:t> x=10;</a:t>
            </a:r>
          </a:p>
          <a:p>
            <a:pPr marL="0" indent="0">
              <a:buNone/>
            </a:pPr>
            <a:r>
              <a:rPr lang="en-US" sz="1600" dirty="0"/>
              <a:t> y=10;</a:t>
            </a:r>
          </a:p>
          <a:p>
            <a:pPr marL="0" indent="0">
              <a:buNone/>
            </a:pPr>
            <a:r>
              <a:rPr lang="en-US" sz="1600" dirty="0"/>
              <a:t>} //end of member function Hello</a:t>
            </a:r>
          </a:p>
        </p:txBody>
      </p:sp>
      <p:sp>
        <p:nvSpPr>
          <p:cNvPr id="4" name="Title 1"/>
          <p:cNvSpPr>
            <a:spLocks noGrp="1"/>
          </p:cNvSpPr>
          <p:nvPr>
            <p:ph type="title"/>
          </p:nvPr>
        </p:nvSpPr>
        <p:spPr>
          <a:xfrm>
            <a:off x="838200" y="365125"/>
            <a:ext cx="10515600" cy="1325563"/>
          </a:xfrm>
        </p:spPr>
        <p:txBody>
          <a:bodyPr/>
          <a:lstStyle/>
          <a:p>
            <a:r>
              <a:rPr lang="en-US" b="1" dirty="0"/>
              <a:t>Program 2:</a:t>
            </a:r>
            <a:endParaRPr lang="en-US" dirty="0"/>
          </a:p>
        </p:txBody>
      </p:sp>
    </p:spTree>
    <p:extLst>
      <p:ext uri="{BB962C8B-B14F-4D97-AF65-F5344CB8AC3E}">
        <p14:creationId xmlns:p14="http://schemas.microsoft.com/office/powerpoint/2010/main" val="13837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4011"/>
          </a:xfrm>
        </p:spPr>
        <p:txBody>
          <a:bodyPr>
            <a:noAutofit/>
          </a:bodyPr>
          <a:lstStyle/>
          <a:p>
            <a:pPr marL="0" indent="0">
              <a:buNone/>
            </a:pPr>
            <a:r>
              <a:rPr lang="en-US" sz="1600" dirty="0"/>
              <a:t>void </a:t>
            </a:r>
            <a:r>
              <a:rPr lang="en-US" sz="1600" dirty="0" err="1"/>
              <a:t>show_sum</a:t>
            </a:r>
            <a:r>
              <a:rPr lang="en-US" sz="1600" dirty="0"/>
              <a:t>()</a:t>
            </a:r>
          </a:p>
          <a:p>
            <a:pPr marL="0" indent="0">
              <a:buNone/>
            </a:pPr>
            <a:r>
              <a:rPr lang="en-US" sz="1600" dirty="0"/>
              <a:t>{</a:t>
            </a:r>
          </a:p>
          <a:p>
            <a:pPr marL="0" indent="0">
              <a:buNone/>
            </a:pPr>
            <a:r>
              <a:rPr lang="en-US" sz="1600" dirty="0"/>
              <a:t> </a:t>
            </a:r>
            <a:r>
              <a:rPr lang="en-US" sz="1600" dirty="0" err="1"/>
              <a:t>int</a:t>
            </a:r>
            <a:r>
              <a:rPr lang="en-US" sz="1600" dirty="0"/>
              <a:t> sum;</a:t>
            </a:r>
          </a:p>
          <a:p>
            <a:pPr marL="0" indent="0">
              <a:buNone/>
            </a:pPr>
            <a:r>
              <a:rPr lang="en-US" sz="1600" dirty="0"/>
              <a:t> </a:t>
            </a:r>
          </a:p>
          <a:p>
            <a:pPr marL="0" indent="0">
              <a:buNone/>
            </a:pPr>
            <a:r>
              <a:rPr lang="en-US" sz="1600" dirty="0"/>
              <a:t> </a:t>
            </a:r>
            <a:r>
              <a:rPr lang="en-US" sz="1600" dirty="0" err="1"/>
              <a:t>cout</a:t>
            </a:r>
            <a:r>
              <a:rPr lang="en-US" sz="1600" dirty="0"/>
              <a:t>&lt;&lt;"Value inside x is"&lt;&lt;x&lt;&lt;</a:t>
            </a:r>
            <a:r>
              <a:rPr lang="en-US" sz="1600" dirty="0" err="1"/>
              <a:t>endl</a:t>
            </a:r>
            <a:r>
              <a:rPr lang="en-US" sz="1600" dirty="0"/>
              <a:t>;</a:t>
            </a:r>
          </a:p>
          <a:p>
            <a:pPr marL="0" indent="0">
              <a:buNone/>
            </a:pPr>
            <a:r>
              <a:rPr lang="en-US" sz="1600" dirty="0"/>
              <a:t> </a:t>
            </a:r>
            <a:r>
              <a:rPr lang="en-US" sz="1600" dirty="0" err="1"/>
              <a:t>cout</a:t>
            </a:r>
            <a:r>
              <a:rPr lang="en-US" sz="1600" dirty="0"/>
              <a:t>&lt;&lt;"Value inside y is"&lt;&lt;y&lt;&lt;</a:t>
            </a:r>
            <a:r>
              <a:rPr lang="en-US" sz="1600" dirty="0" err="1"/>
              <a:t>endl</a:t>
            </a:r>
            <a:r>
              <a:rPr lang="en-US" sz="1600" dirty="0"/>
              <a:t>;</a:t>
            </a:r>
          </a:p>
          <a:p>
            <a:pPr marL="0" indent="0">
              <a:buNone/>
            </a:pPr>
            <a:r>
              <a:rPr lang="en-US" sz="1600" dirty="0"/>
              <a:t> sum=</a:t>
            </a:r>
            <a:r>
              <a:rPr lang="en-US" sz="1600" dirty="0" err="1"/>
              <a:t>x+y</a:t>
            </a:r>
            <a:r>
              <a:rPr lang="en-US" sz="1600" dirty="0"/>
              <a:t>;</a:t>
            </a:r>
          </a:p>
          <a:p>
            <a:pPr marL="0" indent="0">
              <a:buNone/>
            </a:pPr>
            <a:r>
              <a:rPr lang="en-US" sz="1600" dirty="0"/>
              <a:t> </a:t>
            </a:r>
            <a:r>
              <a:rPr lang="en-US" sz="1600" dirty="0" err="1"/>
              <a:t>cout</a:t>
            </a:r>
            <a:r>
              <a:rPr lang="en-US" sz="1600" dirty="0"/>
              <a:t>&lt;&lt;"Sum of Two integers is "&lt;&lt;sum&lt;&lt;</a:t>
            </a:r>
            <a:r>
              <a:rPr lang="en-US" sz="1600" dirty="0" err="1"/>
              <a:t>endl</a:t>
            </a:r>
            <a:r>
              <a:rPr lang="en-US" sz="1600" dirty="0"/>
              <a:t>;</a:t>
            </a:r>
          </a:p>
          <a:p>
            <a:pPr marL="0" indent="0">
              <a:buNone/>
            </a:pPr>
            <a:r>
              <a:rPr lang="en-US" sz="1600" dirty="0"/>
              <a:t> </a:t>
            </a:r>
          </a:p>
          <a:p>
            <a:pPr marL="0" indent="0">
              <a:buNone/>
            </a:pPr>
            <a:r>
              <a:rPr lang="en-US" sz="1600" dirty="0"/>
              <a:t>}//end of </a:t>
            </a:r>
            <a:r>
              <a:rPr lang="en-US" sz="1600" dirty="0" err="1"/>
              <a:t>show_sum</a:t>
            </a:r>
            <a:r>
              <a:rPr lang="en-US" sz="1600" dirty="0"/>
              <a:t> member function</a:t>
            </a:r>
          </a:p>
          <a:p>
            <a:pPr marL="0" indent="0">
              <a:buNone/>
            </a:pPr>
            <a:r>
              <a:rPr lang="en-US" sz="1600" dirty="0"/>
              <a:t>};//end of class Hello</a:t>
            </a:r>
          </a:p>
        </p:txBody>
      </p:sp>
      <p:sp>
        <p:nvSpPr>
          <p:cNvPr id="4" name="Title 1"/>
          <p:cNvSpPr>
            <a:spLocks noGrp="1"/>
          </p:cNvSpPr>
          <p:nvPr>
            <p:ph type="title"/>
          </p:nvPr>
        </p:nvSpPr>
        <p:spPr>
          <a:xfrm>
            <a:off x="838200" y="365125"/>
            <a:ext cx="10515600" cy="1325563"/>
          </a:xfrm>
        </p:spPr>
        <p:txBody>
          <a:bodyPr/>
          <a:lstStyle/>
          <a:p>
            <a:r>
              <a:rPr lang="en-US" b="1" dirty="0"/>
              <a:t>Program 2:</a:t>
            </a:r>
            <a:endParaRPr lang="en-US" dirty="0"/>
          </a:p>
        </p:txBody>
      </p:sp>
    </p:spTree>
    <p:extLst>
      <p:ext uri="{BB962C8B-B14F-4D97-AF65-F5344CB8AC3E}">
        <p14:creationId xmlns:p14="http://schemas.microsoft.com/office/powerpoint/2010/main" val="2908623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4011"/>
          </a:xfrm>
        </p:spPr>
        <p:txBody>
          <a:bodyPr>
            <a:noAutofit/>
          </a:bodyPr>
          <a:lstStyle/>
          <a:p>
            <a:pPr marL="0" indent="0">
              <a:buNone/>
            </a:pPr>
            <a:r>
              <a:rPr lang="en-US" sz="1600" dirty="0"/>
              <a:t>void main()</a:t>
            </a:r>
          </a:p>
          <a:p>
            <a:pPr marL="0" indent="0">
              <a:buNone/>
            </a:pPr>
            <a:r>
              <a:rPr lang="en-US" sz="1600" dirty="0"/>
              <a:t>{</a:t>
            </a:r>
          </a:p>
          <a:p>
            <a:pPr marL="0" indent="0">
              <a:buNone/>
            </a:pPr>
            <a:r>
              <a:rPr lang="en-US" sz="1600" dirty="0"/>
              <a:t> Hello h1;</a:t>
            </a:r>
          </a:p>
          <a:p>
            <a:pPr marL="0" indent="0">
              <a:buNone/>
            </a:pPr>
            <a:r>
              <a:rPr lang="en-US" sz="1600" dirty="0"/>
              <a:t> h1.show_sum(); // 20</a:t>
            </a:r>
          </a:p>
          <a:p>
            <a:pPr marL="0" indent="0">
              <a:buNone/>
            </a:pPr>
            <a:r>
              <a:rPr lang="en-US" sz="1600" dirty="0"/>
              <a:t> </a:t>
            </a:r>
          </a:p>
          <a:p>
            <a:pPr marL="0" indent="0">
              <a:buNone/>
            </a:pPr>
            <a:r>
              <a:rPr lang="en-US" sz="1600" dirty="0"/>
              <a:t> Hello h2;</a:t>
            </a:r>
          </a:p>
          <a:p>
            <a:pPr marL="0" indent="0">
              <a:buNone/>
            </a:pPr>
            <a:r>
              <a:rPr lang="en-US" sz="1600" dirty="0"/>
              <a:t> h2.show_sum(); //20</a:t>
            </a:r>
          </a:p>
          <a:p>
            <a:pPr marL="0" indent="0">
              <a:buNone/>
            </a:pPr>
            <a:r>
              <a:rPr lang="en-US" sz="1600" dirty="0"/>
              <a:t> </a:t>
            </a:r>
          </a:p>
          <a:p>
            <a:pPr marL="0" indent="0">
              <a:buNone/>
            </a:pPr>
            <a:r>
              <a:rPr lang="en-US" sz="1600" dirty="0"/>
              <a:t>}//end  of main</a:t>
            </a:r>
          </a:p>
        </p:txBody>
      </p:sp>
      <p:sp>
        <p:nvSpPr>
          <p:cNvPr id="4" name="Title 1"/>
          <p:cNvSpPr>
            <a:spLocks noGrp="1"/>
          </p:cNvSpPr>
          <p:nvPr>
            <p:ph type="title"/>
          </p:nvPr>
        </p:nvSpPr>
        <p:spPr>
          <a:xfrm>
            <a:off x="838200" y="365125"/>
            <a:ext cx="10515600" cy="1325563"/>
          </a:xfrm>
        </p:spPr>
        <p:txBody>
          <a:bodyPr/>
          <a:lstStyle/>
          <a:p>
            <a:r>
              <a:rPr lang="en-US" b="1" dirty="0"/>
              <a:t>Program 2:</a:t>
            </a:r>
            <a:endParaRPr lang="en-US" dirty="0"/>
          </a:p>
        </p:txBody>
      </p:sp>
    </p:spTree>
    <p:extLst>
      <p:ext uri="{BB962C8B-B14F-4D97-AF65-F5344CB8AC3E}">
        <p14:creationId xmlns:p14="http://schemas.microsoft.com/office/powerpoint/2010/main" val="2521364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4011"/>
          </a:xfrm>
        </p:spPr>
        <p:txBody>
          <a:bodyPr>
            <a:noAutofit/>
          </a:bodyPr>
          <a:lstStyle/>
          <a:p>
            <a:pPr marL="0" indent="0">
              <a:buNone/>
            </a:pPr>
            <a:r>
              <a:rPr lang="en-US" sz="2400" dirty="0" err="1"/>
              <a:t>i</a:t>
            </a:r>
            <a:r>
              <a:rPr lang="en-US" sz="2400" dirty="0"/>
              <a:t> am constructor of Hello Class</a:t>
            </a:r>
          </a:p>
          <a:p>
            <a:pPr marL="0" indent="0">
              <a:buNone/>
            </a:pPr>
            <a:r>
              <a:rPr lang="en-US" sz="2400" dirty="0"/>
              <a:t>value inside x is 10</a:t>
            </a:r>
          </a:p>
          <a:p>
            <a:pPr marL="0" indent="0">
              <a:buNone/>
            </a:pPr>
            <a:r>
              <a:rPr lang="en-US" sz="2400" dirty="0"/>
              <a:t>value inside y is 10</a:t>
            </a:r>
          </a:p>
          <a:p>
            <a:pPr marL="0" indent="0">
              <a:buNone/>
            </a:pPr>
            <a:r>
              <a:rPr lang="en-US" sz="2400" dirty="0"/>
              <a:t>sum of Two integers is 20</a:t>
            </a:r>
          </a:p>
          <a:p>
            <a:pPr marL="0" indent="0">
              <a:buNone/>
            </a:pPr>
            <a:r>
              <a:rPr lang="en-US" sz="2400" dirty="0"/>
              <a:t> </a:t>
            </a:r>
          </a:p>
          <a:p>
            <a:pPr marL="0" indent="0">
              <a:buNone/>
            </a:pPr>
            <a:r>
              <a:rPr lang="en-US" sz="2400" dirty="0" err="1"/>
              <a:t>i</a:t>
            </a:r>
            <a:r>
              <a:rPr lang="en-US" sz="2400" dirty="0"/>
              <a:t> am constructor of Hello Class</a:t>
            </a:r>
          </a:p>
          <a:p>
            <a:pPr marL="0" indent="0">
              <a:buNone/>
            </a:pPr>
            <a:r>
              <a:rPr lang="en-US" sz="2400" dirty="0"/>
              <a:t>value inside x is 10</a:t>
            </a:r>
          </a:p>
          <a:p>
            <a:pPr marL="0" indent="0">
              <a:buNone/>
            </a:pPr>
            <a:r>
              <a:rPr lang="en-US" sz="2400" dirty="0"/>
              <a:t>value inside y is 10</a:t>
            </a:r>
          </a:p>
          <a:p>
            <a:pPr marL="0" indent="0">
              <a:buNone/>
            </a:pPr>
            <a:r>
              <a:rPr lang="en-US" sz="2400" dirty="0"/>
              <a:t>sum of Two integers is 20</a:t>
            </a:r>
          </a:p>
        </p:txBody>
      </p:sp>
      <p:sp>
        <p:nvSpPr>
          <p:cNvPr id="4" name="Title 1"/>
          <p:cNvSpPr>
            <a:spLocks noGrp="1"/>
          </p:cNvSpPr>
          <p:nvPr>
            <p:ph type="title"/>
          </p:nvPr>
        </p:nvSpPr>
        <p:spPr>
          <a:xfrm>
            <a:off x="838200" y="365125"/>
            <a:ext cx="10515600" cy="1325563"/>
          </a:xfrm>
        </p:spPr>
        <p:txBody>
          <a:bodyPr/>
          <a:lstStyle/>
          <a:p>
            <a:r>
              <a:rPr lang="en-US" b="1" dirty="0"/>
              <a:t>Output:</a:t>
            </a:r>
            <a:endParaRPr lang="en-US" dirty="0"/>
          </a:p>
        </p:txBody>
      </p:sp>
    </p:spTree>
    <p:extLst>
      <p:ext uri="{BB962C8B-B14F-4D97-AF65-F5344CB8AC3E}">
        <p14:creationId xmlns:p14="http://schemas.microsoft.com/office/powerpoint/2010/main" val="1866315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4011"/>
          </a:xfrm>
        </p:spPr>
        <p:txBody>
          <a:bodyPr>
            <a:noAutofit/>
          </a:bodyPr>
          <a:lstStyle/>
          <a:p>
            <a:r>
              <a:rPr lang="en-US" sz="2400" dirty="0"/>
              <a:t>The method of passing parameters to constructor member function is same as passing parameters to normal user define functions.</a:t>
            </a:r>
          </a:p>
          <a:p>
            <a:pPr marL="0" indent="0">
              <a:buNone/>
            </a:pPr>
            <a:r>
              <a:rPr lang="en-US" sz="2400" dirty="0"/>
              <a:t> </a:t>
            </a:r>
          </a:p>
          <a:p>
            <a:r>
              <a:rPr lang="en-US" sz="2400" dirty="0">
                <a:solidFill>
                  <a:srgbClr val="FF0000"/>
                </a:solidFill>
              </a:rPr>
              <a:t>The key difference is that the parameters are passed to the constructor member function when the object is declared.</a:t>
            </a:r>
          </a:p>
          <a:p>
            <a:r>
              <a:rPr lang="en-US" sz="2400" dirty="0"/>
              <a:t>The parameters are written in parenthesis along with the object name at the time of declaration of object.</a:t>
            </a:r>
          </a:p>
          <a:p>
            <a:pPr marL="0" indent="0">
              <a:buNone/>
            </a:pPr>
            <a:r>
              <a:rPr lang="en-US" sz="2400" b="1" dirty="0"/>
              <a:t>Note:</a:t>
            </a:r>
          </a:p>
          <a:p>
            <a:pPr marL="0" indent="0">
              <a:buNone/>
            </a:pPr>
            <a:r>
              <a:rPr lang="en-US" sz="2400" dirty="0"/>
              <a:t>For parameterized constructor, we will have to give parameter at the time of object creation.</a:t>
            </a:r>
          </a:p>
        </p:txBody>
      </p:sp>
      <p:sp>
        <p:nvSpPr>
          <p:cNvPr id="4" name="Title 1"/>
          <p:cNvSpPr>
            <a:spLocks noGrp="1"/>
          </p:cNvSpPr>
          <p:nvPr>
            <p:ph type="title"/>
          </p:nvPr>
        </p:nvSpPr>
        <p:spPr>
          <a:xfrm>
            <a:off x="838200" y="365125"/>
            <a:ext cx="10515600" cy="1325563"/>
          </a:xfrm>
        </p:spPr>
        <p:txBody>
          <a:bodyPr/>
          <a:lstStyle/>
          <a:p>
            <a:r>
              <a:rPr lang="en-US" b="1" dirty="0"/>
              <a:t>2-Parameterized constructor/ constructor with parameters</a:t>
            </a:r>
            <a:endParaRPr lang="en-US" dirty="0"/>
          </a:p>
        </p:txBody>
      </p:sp>
    </p:spTree>
    <p:extLst>
      <p:ext uri="{BB962C8B-B14F-4D97-AF65-F5344CB8AC3E}">
        <p14:creationId xmlns:p14="http://schemas.microsoft.com/office/powerpoint/2010/main" val="342136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4011"/>
          </a:xfrm>
        </p:spPr>
        <p:txBody>
          <a:bodyPr>
            <a:noAutofit/>
          </a:bodyPr>
          <a:lstStyle/>
          <a:p>
            <a:pPr marL="0" indent="0">
              <a:buNone/>
            </a:pPr>
            <a:r>
              <a:rPr lang="en-US" sz="2400" dirty="0"/>
              <a:t>The syntax of passing parameters to constructor is as follows:</a:t>
            </a:r>
          </a:p>
          <a:p>
            <a:pPr marL="0" indent="0">
              <a:buNone/>
            </a:pPr>
            <a:r>
              <a:rPr lang="en-US" sz="2400" dirty="0"/>
              <a:t> </a:t>
            </a:r>
          </a:p>
          <a:p>
            <a:pPr marL="0" indent="0">
              <a:buNone/>
            </a:pPr>
            <a:r>
              <a:rPr lang="en-US" sz="2400" dirty="0" err="1"/>
              <a:t>object_name</a:t>
            </a:r>
            <a:r>
              <a:rPr lang="en-US" sz="2400" dirty="0"/>
              <a:t> (</a:t>
            </a:r>
            <a:r>
              <a:rPr lang="en-US" sz="2400" i="1" dirty="0"/>
              <a:t>parameters list</a:t>
            </a:r>
            <a:r>
              <a:rPr lang="en-US" sz="2400" dirty="0"/>
              <a:t>);</a:t>
            </a:r>
          </a:p>
          <a:p>
            <a:pPr marL="0" indent="0">
              <a:buNone/>
            </a:pPr>
            <a:r>
              <a:rPr lang="en-US" sz="2400" dirty="0"/>
              <a:t> </a:t>
            </a:r>
          </a:p>
          <a:p>
            <a:pPr marL="0" indent="0">
              <a:buNone/>
            </a:pPr>
            <a:r>
              <a:rPr lang="en-US" sz="2400" b="1" dirty="0" err="1"/>
              <a:t>Object_name</a:t>
            </a:r>
            <a:r>
              <a:rPr lang="en-US" sz="2400" dirty="0"/>
              <a:t>:   It indicates the name of the object to be created.</a:t>
            </a:r>
          </a:p>
          <a:p>
            <a:pPr marL="0" indent="0">
              <a:buNone/>
            </a:pPr>
            <a:r>
              <a:rPr lang="en-US" sz="2400" b="1" dirty="0"/>
              <a:t>Parameters  :    </a:t>
            </a:r>
            <a:r>
              <a:rPr lang="en-US" sz="2400" dirty="0"/>
              <a:t>It indicates the list of parameters passed to the constructor</a:t>
            </a:r>
          </a:p>
        </p:txBody>
      </p:sp>
      <p:sp>
        <p:nvSpPr>
          <p:cNvPr id="4" name="Title 1"/>
          <p:cNvSpPr>
            <a:spLocks noGrp="1"/>
          </p:cNvSpPr>
          <p:nvPr>
            <p:ph type="title"/>
          </p:nvPr>
        </p:nvSpPr>
        <p:spPr>
          <a:xfrm>
            <a:off x="838200" y="365125"/>
            <a:ext cx="10515600" cy="1325563"/>
          </a:xfrm>
        </p:spPr>
        <p:txBody>
          <a:bodyPr/>
          <a:lstStyle/>
          <a:p>
            <a:r>
              <a:rPr lang="en-US" dirty="0"/>
              <a:t>Syntax of passing parameters to constructor member function</a:t>
            </a:r>
          </a:p>
        </p:txBody>
      </p:sp>
    </p:spTree>
    <p:extLst>
      <p:ext uri="{BB962C8B-B14F-4D97-AF65-F5344CB8AC3E}">
        <p14:creationId xmlns:p14="http://schemas.microsoft.com/office/powerpoint/2010/main" val="3439966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4011"/>
          </a:xfrm>
        </p:spPr>
        <p:txBody>
          <a:bodyPr>
            <a:noAutofit/>
          </a:bodyPr>
          <a:lstStyle/>
          <a:p>
            <a:pPr marL="0" indent="0">
              <a:buNone/>
            </a:pPr>
            <a:r>
              <a:rPr lang="en-US" sz="2400" dirty="0"/>
              <a:t>Write a class that has marks and grade as data members. A constructor with two parameters initializes data members with given values and member function show displays the values of data members. You have to create two objects and display the values inside them.</a:t>
            </a:r>
          </a:p>
          <a:p>
            <a:pPr marL="0" indent="0">
              <a:buNone/>
            </a:pPr>
            <a:r>
              <a:rPr lang="en-US" sz="2400" dirty="0"/>
              <a:t>#include&lt;</a:t>
            </a:r>
            <a:r>
              <a:rPr lang="en-US" sz="2400" dirty="0" err="1"/>
              <a:t>iostream.h</a:t>
            </a:r>
            <a:r>
              <a:rPr lang="en-US" sz="2400" dirty="0"/>
              <a:t>&gt;</a:t>
            </a:r>
          </a:p>
          <a:p>
            <a:pPr marL="0" indent="0">
              <a:buNone/>
            </a:pPr>
            <a:r>
              <a:rPr lang="en-US" sz="2400" dirty="0"/>
              <a:t>#include&lt;</a:t>
            </a:r>
            <a:r>
              <a:rPr lang="en-US" sz="2400" dirty="0" err="1"/>
              <a:t>conio.h</a:t>
            </a:r>
            <a:r>
              <a:rPr lang="en-US" sz="2400" dirty="0"/>
              <a:t>&gt;</a:t>
            </a:r>
          </a:p>
          <a:p>
            <a:pPr marL="0" indent="0">
              <a:buNone/>
            </a:pPr>
            <a:r>
              <a:rPr lang="en-US" sz="2400" dirty="0"/>
              <a:t> </a:t>
            </a:r>
          </a:p>
          <a:p>
            <a:pPr marL="0" indent="0">
              <a:buNone/>
            </a:pPr>
            <a:r>
              <a:rPr lang="en-US" sz="2400" dirty="0"/>
              <a:t>class Student</a:t>
            </a:r>
          </a:p>
          <a:p>
            <a:pPr marL="0" indent="0">
              <a:buNone/>
            </a:pPr>
            <a:r>
              <a:rPr lang="en-US" sz="2400" dirty="0"/>
              <a:t>{</a:t>
            </a:r>
          </a:p>
          <a:p>
            <a:pPr marL="0" indent="0">
              <a:buNone/>
            </a:pPr>
            <a:r>
              <a:rPr lang="en-US" sz="2400" dirty="0"/>
              <a:t> </a:t>
            </a:r>
            <a:r>
              <a:rPr lang="en-US" sz="2400" b="1" dirty="0"/>
              <a:t>private:</a:t>
            </a:r>
            <a:endParaRPr lang="en-US" sz="2400" dirty="0"/>
          </a:p>
          <a:p>
            <a:pPr marL="0" indent="0">
              <a:buNone/>
            </a:pPr>
            <a:r>
              <a:rPr lang="en-US" sz="2400" dirty="0"/>
              <a:t> </a:t>
            </a:r>
            <a:r>
              <a:rPr lang="en-US" sz="2400" dirty="0" err="1"/>
              <a:t>int</a:t>
            </a:r>
            <a:r>
              <a:rPr lang="en-US" sz="2400" dirty="0"/>
              <a:t> marks;</a:t>
            </a:r>
          </a:p>
          <a:p>
            <a:pPr marL="0" indent="0">
              <a:buNone/>
            </a:pPr>
            <a:r>
              <a:rPr lang="en-US" sz="2400" dirty="0"/>
              <a:t> char grade;</a:t>
            </a:r>
          </a:p>
          <a:p>
            <a:pPr marL="0" indent="0">
              <a:buNone/>
            </a:pPr>
            <a:endParaRPr lang="en-US" sz="2400" dirty="0"/>
          </a:p>
        </p:txBody>
      </p:sp>
      <p:sp>
        <p:nvSpPr>
          <p:cNvPr id="4" name="Title 1"/>
          <p:cNvSpPr>
            <a:spLocks noGrp="1"/>
          </p:cNvSpPr>
          <p:nvPr>
            <p:ph type="title"/>
          </p:nvPr>
        </p:nvSpPr>
        <p:spPr>
          <a:xfrm>
            <a:off x="838200" y="365125"/>
            <a:ext cx="10515600" cy="1325563"/>
          </a:xfrm>
        </p:spPr>
        <p:txBody>
          <a:bodyPr/>
          <a:lstStyle/>
          <a:p>
            <a:r>
              <a:rPr lang="en-US" b="1" dirty="0"/>
              <a:t>Program:</a:t>
            </a:r>
            <a:endParaRPr lang="en-US" dirty="0"/>
          </a:p>
        </p:txBody>
      </p:sp>
    </p:spTree>
    <p:extLst>
      <p:ext uri="{BB962C8B-B14F-4D97-AF65-F5344CB8AC3E}">
        <p14:creationId xmlns:p14="http://schemas.microsoft.com/office/powerpoint/2010/main" val="38400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4011"/>
          </a:xfrm>
        </p:spPr>
        <p:txBody>
          <a:bodyPr>
            <a:noAutofit/>
          </a:bodyPr>
          <a:lstStyle/>
          <a:p>
            <a:pPr marL="0" indent="0">
              <a:buNone/>
            </a:pPr>
            <a:r>
              <a:rPr lang="en-US" dirty="0"/>
              <a:t> </a:t>
            </a:r>
            <a:r>
              <a:rPr lang="en-US" b="1" dirty="0"/>
              <a:t>public:</a:t>
            </a:r>
            <a:endParaRPr lang="en-US" dirty="0"/>
          </a:p>
          <a:p>
            <a:pPr marL="0" indent="0">
              <a:buNone/>
            </a:pPr>
            <a:r>
              <a:rPr lang="en-US" dirty="0"/>
              <a:t> Student(</a:t>
            </a:r>
            <a:r>
              <a:rPr lang="en-US" dirty="0" err="1"/>
              <a:t>int</a:t>
            </a:r>
            <a:r>
              <a:rPr lang="en-US" dirty="0"/>
              <a:t> m, char g)  // constructor of Student with two parameters</a:t>
            </a:r>
          </a:p>
          <a:p>
            <a:pPr marL="0" indent="0">
              <a:buNone/>
            </a:pPr>
            <a:r>
              <a:rPr lang="en-US" dirty="0"/>
              <a:t> {</a:t>
            </a:r>
          </a:p>
          <a:p>
            <a:pPr marL="0" indent="0">
              <a:buNone/>
            </a:pPr>
            <a:r>
              <a:rPr lang="en-US" dirty="0"/>
              <a:t>	marks=m;</a:t>
            </a:r>
          </a:p>
          <a:p>
            <a:pPr marL="0" indent="0">
              <a:buNone/>
            </a:pPr>
            <a:r>
              <a:rPr lang="en-US" dirty="0"/>
              <a:t>	grade=g;</a:t>
            </a:r>
          </a:p>
          <a:p>
            <a:pPr marL="0" indent="0">
              <a:buNone/>
            </a:pPr>
            <a:r>
              <a:rPr lang="en-US" dirty="0"/>
              <a:t> </a:t>
            </a:r>
          </a:p>
          <a:p>
            <a:pPr marL="0" indent="0">
              <a:buNone/>
            </a:pPr>
            <a:r>
              <a:rPr lang="en-US" dirty="0"/>
              <a:t> }//end of constructor function</a:t>
            </a:r>
          </a:p>
          <a:p>
            <a:pPr marL="0" indent="0">
              <a:buNone/>
            </a:pPr>
            <a:r>
              <a:rPr lang="en-US" dirty="0"/>
              <a:t> </a:t>
            </a:r>
          </a:p>
          <a:p>
            <a:pPr marL="0" indent="0">
              <a:buNone/>
            </a:pPr>
            <a:r>
              <a:rPr lang="en-US" dirty="0"/>
              <a:t> </a:t>
            </a:r>
          </a:p>
        </p:txBody>
      </p:sp>
      <p:sp>
        <p:nvSpPr>
          <p:cNvPr id="4" name="Title 1"/>
          <p:cNvSpPr>
            <a:spLocks noGrp="1"/>
          </p:cNvSpPr>
          <p:nvPr>
            <p:ph type="title"/>
          </p:nvPr>
        </p:nvSpPr>
        <p:spPr>
          <a:xfrm>
            <a:off x="838200" y="365125"/>
            <a:ext cx="10515600" cy="1325563"/>
          </a:xfrm>
        </p:spPr>
        <p:txBody>
          <a:bodyPr/>
          <a:lstStyle/>
          <a:p>
            <a:r>
              <a:rPr lang="en-US" b="1" dirty="0"/>
              <a:t>Program:</a:t>
            </a:r>
            <a:endParaRPr lang="en-US" dirty="0"/>
          </a:p>
        </p:txBody>
      </p:sp>
    </p:spTree>
    <p:extLst>
      <p:ext uri="{BB962C8B-B14F-4D97-AF65-F5344CB8AC3E}">
        <p14:creationId xmlns:p14="http://schemas.microsoft.com/office/powerpoint/2010/main" val="4294374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4011"/>
          </a:xfrm>
        </p:spPr>
        <p:txBody>
          <a:bodyPr>
            <a:noAutofit/>
          </a:bodyPr>
          <a:lstStyle/>
          <a:p>
            <a:pPr marL="0" indent="0">
              <a:buNone/>
            </a:pPr>
            <a:r>
              <a:rPr lang="en-US" dirty="0"/>
              <a:t> </a:t>
            </a:r>
          </a:p>
          <a:p>
            <a:pPr marL="0" indent="0">
              <a:buNone/>
            </a:pPr>
            <a:r>
              <a:rPr lang="en-US" dirty="0"/>
              <a:t> void show()</a:t>
            </a:r>
          </a:p>
          <a:p>
            <a:pPr marL="0" indent="0">
              <a:buNone/>
            </a:pPr>
            <a:r>
              <a:rPr lang="en-US" dirty="0"/>
              <a:t> {</a:t>
            </a:r>
          </a:p>
          <a:p>
            <a:pPr marL="0" indent="0">
              <a:buNone/>
            </a:pPr>
            <a:r>
              <a:rPr lang="en-US" dirty="0"/>
              <a:t>  </a:t>
            </a:r>
            <a:r>
              <a:rPr lang="en-US" dirty="0" err="1"/>
              <a:t>cout</a:t>
            </a:r>
            <a:r>
              <a:rPr lang="en-US" dirty="0"/>
              <a:t>&lt;&lt;"Marks.....="&lt;&lt;marks&lt;&lt;</a:t>
            </a:r>
            <a:r>
              <a:rPr lang="en-US" dirty="0" err="1"/>
              <a:t>endl</a:t>
            </a:r>
            <a:r>
              <a:rPr lang="en-US" dirty="0"/>
              <a:t>;</a:t>
            </a:r>
          </a:p>
          <a:p>
            <a:pPr marL="0" indent="0">
              <a:buNone/>
            </a:pPr>
            <a:r>
              <a:rPr lang="en-US" dirty="0"/>
              <a:t>  </a:t>
            </a:r>
            <a:r>
              <a:rPr lang="en-US" dirty="0" err="1"/>
              <a:t>cout</a:t>
            </a:r>
            <a:r>
              <a:rPr lang="en-US" dirty="0"/>
              <a:t>&lt;&lt;"Grade.....="&lt;&lt;grade&lt;&lt;</a:t>
            </a:r>
            <a:r>
              <a:rPr lang="en-US" dirty="0" err="1"/>
              <a:t>endl</a:t>
            </a:r>
            <a:r>
              <a:rPr lang="en-US" dirty="0"/>
              <a:t>;</a:t>
            </a:r>
          </a:p>
          <a:p>
            <a:pPr marL="0" indent="0">
              <a:buNone/>
            </a:pPr>
            <a:r>
              <a:rPr lang="en-US" dirty="0"/>
              <a:t> </a:t>
            </a:r>
          </a:p>
          <a:p>
            <a:pPr marL="0" indent="0">
              <a:buNone/>
            </a:pPr>
            <a:r>
              <a:rPr lang="en-US" dirty="0"/>
              <a:t> }//end of show</a:t>
            </a:r>
          </a:p>
          <a:p>
            <a:pPr marL="0" indent="0">
              <a:buNone/>
            </a:pPr>
            <a:r>
              <a:rPr lang="en-US" dirty="0"/>
              <a:t> </a:t>
            </a:r>
          </a:p>
          <a:p>
            <a:pPr marL="0" indent="0">
              <a:buNone/>
            </a:pPr>
            <a:r>
              <a:rPr lang="en-US" dirty="0"/>
              <a:t>};//end of class student</a:t>
            </a:r>
          </a:p>
        </p:txBody>
      </p:sp>
      <p:sp>
        <p:nvSpPr>
          <p:cNvPr id="4" name="Title 1"/>
          <p:cNvSpPr>
            <a:spLocks noGrp="1"/>
          </p:cNvSpPr>
          <p:nvPr>
            <p:ph type="title"/>
          </p:nvPr>
        </p:nvSpPr>
        <p:spPr>
          <a:xfrm>
            <a:off x="838200" y="365125"/>
            <a:ext cx="10515600" cy="1325563"/>
          </a:xfrm>
        </p:spPr>
        <p:txBody>
          <a:bodyPr/>
          <a:lstStyle/>
          <a:p>
            <a:r>
              <a:rPr lang="en-US" b="1" dirty="0"/>
              <a:t>Program:</a:t>
            </a:r>
            <a:endParaRPr lang="en-US" dirty="0"/>
          </a:p>
        </p:txBody>
      </p:sp>
    </p:spTree>
    <p:extLst>
      <p:ext uri="{BB962C8B-B14F-4D97-AF65-F5344CB8AC3E}">
        <p14:creationId xmlns:p14="http://schemas.microsoft.com/office/powerpoint/2010/main" val="2673483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4011"/>
          </a:xfrm>
        </p:spPr>
        <p:txBody>
          <a:bodyPr>
            <a:noAutofit/>
          </a:bodyPr>
          <a:lstStyle/>
          <a:p>
            <a:pPr marL="0" indent="0">
              <a:buNone/>
            </a:pPr>
            <a:r>
              <a:rPr lang="en-US" dirty="0"/>
              <a:t>void main()</a:t>
            </a:r>
          </a:p>
          <a:p>
            <a:pPr marL="0" indent="0">
              <a:buNone/>
            </a:pPr>
            <a:r>
              <a:rPr lang="en-US" dirty="0"/>
              <a:t>{</a:t>
            </a:r>
          </a:p>
          <a:p>
            <a:pPr marL="0" indent="0">
              <a:buNone/>
            </a:pPr>
            <a:r>
              <a:rPr lang="en-US" dirty="0"/>
              <a:t> Student s1(400,'B');  // passing parameters to object s1 of Student</a:t>
            </a:r>
          </a:p>
          <a:p>
            <a:pPr marL="0" indent="0">
              <a:buNone/>
            </a:pPr>
            <a:r>
              <a:rPr lang="en-US" dirty="0"/>
              <a:t> Student s2(700,'A');  // passing parameters to object s2 of Student</a:t>
            </a:r>
          </a:p>
          <a:p>
            <a:pPr marL="0" indent="0">
              <a:buNone/>
            </a:pPr>
            <a:r>
              <a:rPr lang="en-US" dirty="0"/>
              <a:t> </a:t>
            </a:r>
          </a:p>
          <a:p>
            <a:pPr marL="0" indent="0">
              <a:buNone/>
            </a:pPr>
            <a:r>
              <a:rPr lang="en-US" dirty="0"/>
              <a:t> s1.show();    // 400,B</a:t>
            </a:r>
          </a:p>
          <a:p>
            <a:pPr marL="0" indent="0">
              <a:buNone/>
            </a:pPr>
            <a:r>
              <a:rPr lang="en-US" dirty="0"/>
              <a:t> s2.show();    //700, A</a:t>
            </a:r>
          </a:p>
          <a:p>
            <a:pPr marL="0" indent="0">
              <a:buNone/>
            </a:pPr>
            <a:r>
              <a:rPr lang="en-US" dirty="0"/>
              <a:t> </a:t>
            </a:r>
          </a:p>
          <a:p>
            <a:pPr marL="0" indent="0">
              <a:buNone/>
            </a:pPr>
            <a:r>
              <a:rPr lang="en-US" dirty="0"/>
              <a:t>}//end of main</a:t>
            </a:r>
          </a:p>
        </p:txBody>
      </p:sp>
      <p:sp>
        <p:nvSpPr>
          <p:cNvPr id="4" name="Title 1"/>
          <p:cNvSpPr>
            <a:spLocks noGrp="1"/>
          </p:cNvSpPr>
          <p:nvPr>
            <p:ph type="title"/>
          </p:nvPr>
        </p:nvSpPr>
        <p:spPr>
          <a:xfrm>
            <a:off x="838200" y="365125"/>
            <a:ext cx="10515600" cy="1325563"/>
          </a:xfrm>
        </p:spPr>
        <p:txBody>
          <a:bodyPr/>
          <a:lstStyle/>
          <a:p>
            <a:r>
              <a:rPr lang="en-US" b="1" dirty="0"/>
              <a:t>Program:</a:t>
            </a:r>
            <a:endParaRPr lang="en-US" dirty="0"/>
          </a:p>
        </p:txBody>
      </p:sp>
    </p:spTree>
    <p:extLst>
      <p:ext uri="{BB962C8B-B14F-4D97-AF65-F5344CB8AC3E}">
        <p14:creationId xmlns:p14="http://schemas.microsoft.com/office/powerpoint/2010/main" val="356379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Specifiers</a:t>
            </a:r>
            <a:endParaRPr lang="en-US" dirty="0"/>
          </a:p>
        </p:txBody>
      </p:sp>
      <p:sp>
        <p:nvSpPr>
          <p:cNvPr id="3" name="Content Placeholder 2"/>
          <p:cNvSpPr>
            <a:spLocks noGrp="1"/>
          </p:cNvSpPr>
          <p:nvPr>
            <p:ph idx="1"/>
          </p:nvPr>
        </p:nvSpPr>
        <p:spPr/>
        <p:txBody>
          <a:bodyPr>
            <a:normAutofit/>
          </a:bodyPr>
          <a:lstStyle/>
          <a:p>
            <a:pPr marL="0" indent="0">
              <a:buNone/>
            </a:pPr>
            <a:r>
              <a:rPr lang="en-US" dirty="0"/>
              <a:t>Public access specifiers</a:t>
            </a:r>
          </a:p>
          <a:p>
            <a:pPr marL="0" indent="0">
              <a:buNone/>
            </a:pPr>
            <a:r>
              <a:rPr lang="en-US" dirty="0"/>
              <a:t>Private access specifiers</a:t>
            </a:r>
          </a:p>
          <a:p>
            <a:pPr marL="0" indent="0">
              <a:buNone/>
            </a:pPr>
            <a:r>
              <a:rPr lang="en-US" dirty="0"/>
              <a:t>Protected access specifiers</a:t>
            </a:r>
          </a:p>
        </p:txBody>
      </p:sp>
    </p:spTree>
    <p:extLst>
      <p:ext uri="{BB962C8B-B14F-4D97-AF65-F5344CB8AC3E}">
        <p14:creationId xmlns:p14="http://schemas.microsoft.com/office/powerpoint/2010/main" val="3322770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4011"/>
          </a:xfrm>
        </p:spPr>
        <p:txBody>
          <a:bodyPr>
            <a:noAutofit/>
          </a:bodyPr>
          <a:lstStyle/>
          <a:p>
            <a:pPr marL="0" indent="0">
              <a:buNone/>
            </a:pPr>
            <a:r>
              <a:rPr lang="en-US" dirty="0"/>
              <a:t>Write a class of Student that has age as data members. A constructor with one parameter initializes data members input value if input value is&gt;7 and&lt;30 with given value </a:t>
            </a:r>
          </a:p>
          <a:p>
            <a:pPr marL="0" indent="0">
              <a:buNone/>
            </a:pPr>
            <a:r>
              <a:rPr lang="en-US" dirty="0"/>
              <a:t>Else displays message:</a:t>
            </a:r>
          </a:p>
          <a:p>
            <a:pPr marL="0" indent="0">
              <a:buNone/>
            </a:pPr>
            <a:r>
              <a:rPr lang="en-US" dirty="0"/>
              <a:t>“You have entered Invalid value”</a:t>
            </a:r>
          </a:p>
          <a:p>
            <a:pPr marL="0" indent="0">
              <a:buNone/>
            </a:pPr>
            <a:r>
              <a:rPr lang="en-US" dirty="0"/>
              <a:t>and member function show displays the age of student </a:t>
            </a:r>
          </a:p>
          <a:p>
            <a:pPr marL="0" indent="0">
              <a:buNone/>
            </a:pPr>
            <a:r>
              <a:rPr lang="en-US" dirty="0"/>
              <a:t>. You have to create two objects and display the values inside them.</a:t>
            </a:r>
          </a:p>
        </p:txBody>
      </p:sp>
      <p:sp>
        <p:nvSpPr>
          <p:cNvPr id="4" name="Title 1"/>
          <p:cNvSpPr>
            <a:spLocks noGrp="1"/>
          </p:cNvSpPr>
          <p:nvPr>
            <p:ph type="title"/>
          </p:nvPr>
        </p:nvSpPr>
        <p:spPr>
          <a:xfrm>
            <a:off x="838200" y="365125"/>
            <a:ext cx="10515600" cy="1325563"/>
          </a:xfrm>
        </p:spPr>
        <p:txBody>
          <a:bodyPr/>
          <a:lstStyle/>
          <a:p>
            <a:r>
              <a:rPr lang="en-US" b="1" dirty="0"/>
              <a:t>Class Activity</a:t>
            </a:r>
            <a:endParaRPr lang="en-US" dirty="0"/>
          </a:p>
        </p:txBody>
      </p:sp>
    </p:spTree>
    <p:extLst>
      <p:ext uri="{BB962C8B-B14F-4D97-AF65-F5344CB8AC3E}">
        <p14:creationId xmlns:p14="http://schemas.microsoft.com/office/powerpoint/2010/main" val="1853504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a:t>
            </a:r>
          </a:p>
        </p:txBody>
      </p:sp>
      <p:sp>
        <p:nvSpPr>
          <p:cNvPr id="3" name="Content Placeholder 2"/>
          <p:cNvSpPr>
            <a:spLocks noGrp="1"/>
          </p:cNvSpPr>
          <p:nvPr>
            <p:ph idx="1"/>
          </p:nvPr>
        </p:nvSpPr>
        <p:spPr/>
        <p:txBody>
          <a:bodyPr>
            <a:normAutofit/>
          </a:bodyPr>
          <a:lstStyle/>
          <a:p>
            <a:pPr marL="0" indent="0">
              <a:buNone/>
            </a:pPr>
            <a:r>
              <a:rPr lang="en-US" dirty="0"/>
              <a:t>#include&lt;</a:t>
            </a:r>
            <a:r>
              <a:rPr lang="en-US" dirty="0" err="1"/>
              <a:t>iostream.h</a:t>
            </a:r>
            <a:r>
              <a:rPr lang="en-US" dirty="0"/>
              <a:t>&gt;</a:t>
            </a:r>
          </a:p>
          <a:p>
            <a:pPr marL="0" indent="0">
              <a:buNone/>
            </a:pPr>
            <a:r>
              <a:rPr lang="en-US" dirty="0"/>
              <a:t> </a:t>
            </a:r>
          </a:p>
          <a:p>
            <a:pPr marL="0" indent="0">
              <a:buNone/>
            </a:pPr>
            <a:r>
              <a:rPr lang="en-US" dirty="0"/>
              <a:t>class Student</a:t>
            </a:r>
          </a:p>
          <a:p>
            <a:pPr marL="0" indent="0">
              <a:buNone/>
            </a:pPr>
            <a:r>
              <a:rPr lang="en-US" dirty="0"/>
              <a:t>{</a:t>
            </a:r>
          </a:p>
          <a:p>
            <a:pPr marL="0" indent="0">
              <a:buNone/>
            </a:pPr>
            <a:r>
              <a:rPr lang="en-US" dirty="0"/>
              <a:t>private:</a:t>
            </a:r>
          </a:p>
          <a:p>
            <a:pPr marL="0" indent="0">
              <a:buNone/>
            </a:pPr>
            <a:r>
              <a:rPr lang="en-US" dirty="0" err="1"/>
              <a:t>int</a:t>
            </a:r>
            <a:r>
              <a:rPr lang="en-US" dirty="0"/>
              <a:t> age;</a:t>
            </a:r>
          </a:p>
          <a:p>
            <a:pPr marL="0" indent="0">
              <a:buNone/>
            </a:pPr>
            <a:r>
              <a:rPr lang="en-US" dirty="0"/>
              <a:t> </a:t>
            </a:r>
          </a:p>
        </p:txBody>
      </p:sp>
    </p:spTree>
    <p:extLst>
      <p:ext uri="{BB962C8B-B14F-4D97-AF65-F5344CB8AC3E}">
        <p14:creationId xmlns:p14="http://schemas.microsoft.com/office/powerpoint/2010/main" val="541009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public:</a:t>
            </a:r>
          </a:p>
          <a:p>
            <a:pPr marL="0" indent="0">
              <a:buNone/>
            </a:pPr>
            <a:r>
              <a:rPr lang="en-US" dirty="0"/>
              <a:t> </a:t>
            </a:r>
          </a:p>
          <a:p>
            <a:pPr marL="0" indent="0">
              <a:buNone/>
            </a:pPr>
            <a:r>
              <a:rPr lang="en-US" dirty="0"/>
              <a:t>Student(</a:t>
            </a:r>
            <a:r>
              <a:rPr lang="en-US" dirty="0" err="1"/>
              <a:t>int</a:t>
            </a:r>
            <a:r>
              <a:rPr lang="en-US" dirty="0"/>
              <a:t> a) // constructor with one parameter</a:t>
            </a:r>
          </a:p>
          <a:p>
            <a:pPr marL="0" indent="0">
              <a:buNone/>
            </a:pPr>
            <a:r>
              <a:rPr lang="en-US" dirty="0"/>
              <a:t>{</a:t>
            </a:r>
          </a:p>
          <a:p>
            <a:pPr marL="0" indent="0">
              <a:buNone/>
            </a:pPr>
            <a:r>
              <a:rPr lang="en-US" dirty="0"/>
              <a:t>if(a&gt;7&amp;&amp; a&lt;30)</a:t>
            </a:r>
          </a:p>
          <a:p>
            <a:pPr marL="0" indent="0">
              <a:buNone/>
            </a:pPr>
            <a:r>
              <a:rPr lang="en-US" dirty="0"/>
              <a:t>{</a:t>
            </a:r>
          </a:p>
          <a:p>
            <a:pPr marL="0" indent="0">
              <a:buNone/>
            </a:pPr>
            <a:r>
              <a:rPr lang="en-US" dirty="0"/>
              <a:t>age=a;</a:t>
            </a:r>
          </a:p>
          <a:p>
            <a:pPr marL="0" indent="0">
              <a:buNone/>
            </a:pPr>
            <a:r>
              <a:rPr lang="en-US" dirty="0"/>
              <a:t>}//end of if</a:t>
            </a:r>
          </a:p>
          <a:p>
            <a:pPr marL="0" indent="0">
              <a:buNone/>
            </a:pPr>
            <a:r>
              <a:rPr lang="en-US" dirty="0"/>
              <a:t>else</a:t>
            </a:r>
          </a:p>
          <a:p>
            <a:pPr marL="0" indent="0">
              <a:buNone/>
            </a:pPr>
            <a:r>
              <a:rPr lang="en-US" dirty="0"/>
              <a:t>{</a:t>
            </a:r>
          </a:p>
          <a:p>
            <a:pPr marL="0" indent="0">
              <a:buNone/>
            </a:pPr>
            <a:r>
              <a:rPr lang="en-US" dirty="0"/>
              <a:t> </a:t>
            </a:r>
            <a:r>
              <a:rPr lang="en-US" dirty="0" err="1"/>
              <a:t>cout</a:t>
            </a:r>
            <a:r>
              <a:rPr lang="en-US" dirty="0"/>
              <a:t>&lt;&lt;"You input Invalid value"&lt;&lt;</a:t>
            </a:r>
            <a:r>
              <a:rPr lang="en-US" dirty="0" err="1"/>
              <a:t>endl</a:t>
            </a:r>
            <a:r>
              <a:rPr lang="en-US" dirty="0"/>
              <a:t>;</a:t>
            </a:r>
          </a:p>
          <a:p>
            <a:pPr marL="0" indent="0">
              <a:buNone/>
            </a:pPr>
            <a:r>
              <a:rPr lang="en-US" dirty="0"/>
              <a:t>}//end of else</a:t>
            </a:r>
          </a:p>
          <a:p>
            <a:pPr marL="0" indent="0">
              <a:buNone/>
            </a:pPr>
            <a:r>
              <a:rPr lang="en-US" dirty="0"/>
              <a:t> </a:t>
            </a:r>
          </a:p>
          <a:p>
            <a:pPr marL="0" indent="0">
              <a:buNone/>
            </a:pPr>
            <a:r>
              <a:rPr lang="en-US" dirty="0"/>
              <a:t>}//end of constructor function</a:t>
            </a:r>
          </a:p>
        </p:txBody>
      </p:sp>
    </p:spTree>
    <p:extLst>
      <p:ext uri="{BB962C8B-B14F-4D97-AF65-F5344CB8AC3E}">
        <p14:creationId xmlns:p14="http://schemas.microsoft.com/office/powerpoint/2010/main" val="3298501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a:t>
            </a:r>
          </a:p>
        </p:txBody>
      </p:sp>
      <p:sp>
        <p:nvSpPr>
          <p:cNvPr id="3" name="Content Placeholder 2"/>
          <p:cNvSpPr>
            <a:spLocks noGrp="1"/>
          </p:cNvSpPr>
          <p:nvPr>
            <p:ph idx="1"/>
          </p:nvPr>
        </p:nvSpPr>
        <p:spPr/>
        <p:txBody>
          <a:bodyPr>
            <a:normAutofit/>
          </a:bodyPr>
          <a:lstStyle/>
          <a:p>
            <a:pPr marL="0" indent="0">
              <a:buNone/>
            </a:pPr>
            <a:r>
              <a:rPr lang="en-US" dirty="0"/>
              <a:t>void </a:t>
            </a:r>
            <a:r>
              <a:rPr lang="en-US" dirty="0" err="1"/>
              <a:t>show_age</a:t>
            </a:r>
            <a:r>
              <a:rPr lang="en-US" dirty="0"/>
              <a:t>()</a:t>
            </a:r>
          </a:p>
          <a:p>
            <a:pPr marL="0" indent="0">
              <a:buNone/>
            </a:pPr>
            <a:r>
              <a:rPr lang="en-US" dirty="0"/>
              <a:t>{</a:t>
            </a:r>
          </a:p>
          <a:p>
            <a:pPr marL="0" indent="0">
              <a:buNone/>
            </a:pPr>
            <a:r>
              <a:rPr lang="en-US" dirty="0" err="1"/>
              <a:t>cout</a:t>
            </a:r>
            <a:r>
              <a:rPr lang="en-US" dirty="0"/>
              <a:t>&lt;&lt;"Age of student is"&lt;&lt;age&lt;&lt;</a:t>
            </a:r>
            <a:r>
              <a:rPr lang="en-US" dirty="0" err="1"/>
              <a:t>endl</a:t>
            </a:r>
            <a:r>
              <a:rPr lang="en-US" dirty="0"/>
              <a:t>;</a:t>
            </a:r>
          </a:p>
          <a:p>
            <a:pPr marL="0" indent="0">
              <a:buNone/>
            </a:pPr>
            <a:r>
              <a:rPr lang="en-US" dirty="0"/>
              <a:t>}</a:t>
            </a:r>
          </a:p>
          <a:p>
            <a:pPr marL="0" indent="0">
              <a:buNone/>
            </a:pPr>
            <a:r>
              <a:rPr lang="en-US" dirty="0"/>
              <a:t> </a:t>
            </a:r>
          </a:p>
          <a:p>
            <a:pPr marL="0" indent="0">
              <a:buNone/>
            </a:pPr>
            <a:r>
              <a:rPr lang="en-US" dirty="0"/>
              <a:t>};//end of class</a:t>
            </a:r>
          </a:p>
        </p:txBody>
      </p:sp>
    </p:spTree>
    <p:extLst>
      <p:ext uri="{BB962C8B-B14F-4D97-AF65-F5344CB8AC3E}">
        <p14:creationId xmlns:p14="http://schemas.microsoft.com/office/powerpoint/2010/main" val="3051606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void main()</a:t>
            </a:r>
          </a:p>
          <a:p>
            <a:pPr marL="0" indent="0">
              <a:buNone/>
            </a:pPr>
            <a:r>
              <a:rPr lang="en-US" dirty="0"/>
              <a:t>{</a:t>
            </a:r>
          </a:p>
          <a:p>
            <a:pPr marL="0" indent="0">
              <a:buNone/>
            </a:pPr>
            <a:r>
              <a:rPr lang="en-US" dirty="0"/>
              <a:t> </a:t>
            </a:r>
          </a:p>
          <a:p>
            <a:pPr marL="0" indent="0">
              <a:buNone/>
            </a:pPr>
            <a:r>
              <a:rPr lang="en-US" dirty="0"/>
              <a:t>Student s1(3);   //input wrong value</a:t>
            </a:r>
          </a:p>
          <a:p>
            <a:pPr marL="0" indent="0">
              <a:buNone/>
            </a:pPr>
            <a:r>
              <a:rPr lang="en-US" dirty="0"/>
              <a:t>s1.show_age();   //it will show garbage</a:t>
            </a:r>
          </a:p>
          <a:p>
            <a:pPr marL="0" indent="0">
              <a:buNone/>
            </a:pPr>
            <a:r>
              <a:rPr lang="en-US" dirty="0"/>
              <a:t> </a:t>
            </a:r>
          </a:p>
          <a:p>
            <a:pPr marL="0" indent="0">
              <a:buNone/>
            </a:pPr>
            <a:r>
              <a:rPr lang="en-US" dirty="0" err="1"/>
              <a:t>cout</a:t>
            </a:r>
            <a:r>
              <a:rPr lang="en-US" dirty="0"/>
              <a:t>&lt;&lt;"\n\n";</a:t>
            </a:r>
          </a:p>
          <a:p>
            <a:pPr marL="0" indent="0">
              <a:buNone/>
            </a:pPr>
            <a:r>
              <a:rPr lang="en-US" dirty="0"/>
              <a:t>Student s2(9);</a:t>
            </a:r>
          </a:p>
          <a:p>
            <a:pPr marL="0" indent="0">
              <a:buNone/>
            </a:pPr>
            <a:r>
              <a:rPr lang="en-US" dirty="0"/>
              <a:t>s2.show_age();   //it will show 9</a:t>
            </a:r>
          </a:p>
          <a:p>
            <a:pPr marL="0" indent="0">
              <a:buNone/>
            </a:pPr>
            <a:r>
              <a:rPr lang="en-US" dirty="0"/>
              <a:t> </a:t>
            </a:r>
          </a:p>
          <a:p>
            <a:pPr marL="0" indent="0">
              <a:buNone/>
            </a:pPr>
            <a:r>
              <a:rPr lang="en-US" dirty="0"/>
              <a:t>}//end of main</a:t>
            </a:r>
          </a:p>
        </p:txBody>
      </p:sp>
    </p:spTree>
    <p:extLst>
      <p:ext uri="{BB962C8B-B14F-4D97-AF65-F5344CB8AC3E}">
        <p14:creationId xmlns:p14="http://schemas.microsoft.com/office/powerpoint/2010/main" val="2689437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overloading</a:t>
            </a:r>
          </a:p>
        </p:txBody>
      </p:sp>
      <p:sp>
        <p:nvSpPr>
          <p:cNvPr id="3" name="Content Placeholder 2"/>
          <p:cNvSpPr>
            <a:spLocks noGrp="1"/>
          </p:cNvSpPr>
          <p:nvPr>
            <p:ph idx="1"/>
          </p:nvPr>
        </p:nvSpPr>
        <p:spPr/>
        <p:txBody>
          <a:bodyPr>
            <a:normAutofit/>
          </a:bodyPr>
          <a:lstStyle/>
          <a:p>
            <a:pPr marL="0" indent="0">
              <a:buNone/>
            </a:pPr>
            <a:r>
              <a:rPr lang="en-US" sz="3200" b="0" i="0" dirty="0">
                <a:effectLst/>
                <a:latin typeface="euclid_circular_a"/>
              </a:rPr>
              <a:t>Overloaded constructors have the same name (name of the class) but a different number of arguments. </a:t>
            </a:r>
          </a:p>
          <a:p>
            <a:pPr marL="0" indent="0">
              <a:buNone/>
            </a:pPr>
            <a:r>
              <a:rPr lang="en-US" sz="3200" b="0" i="0" dirty="0">
                <a:effectLst/>
                <a:latin typeface="euclid_circular_a"/>
              </a:rPr>
              <a:t>Depending upon the number and type of arguments passed, the corresponding constructor is called.</a:t>
            </a:r>
            <a:endParaRPr lang="en-US" sz="3200" dirty="0"/>
          </a:p>
        </p:txBody>
      </p:sp>
    </p:spTree>
    <p:extLst>
      <p:ext uri="{BB962C8B-B14F-4D97-AF65-F5344CB8AC3E}">
        <p14:creationId xmlns:p14="http://schemas.microsoft.com/office/powerpoint/2010/main" val="1314754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Header.h</a:t>
            </a:r>
            <a:r>
              <a:rPr lang="en-US" b="1" dirty="0"/>
              <a:t> file</a:t>
            </a:r>
          </a:p>
        </p:txBody>
      </p:sp>
      <p:sp>
        <p:nvSpPr>
          <p:cNvPr id="3" name="Content Placeholder 2"/>
          <p:cNvSpPr>
            <a:spLocks noGrp="1"/>
          </p:cNvSpPr>
          <p:nvPr>
            <p:ph idx="1"/>
          </p:nvPr>
        </p:nvSpPr>
        <p:spPr>
          <a:xfrm>
            <a:off x="838200" y="1433739"/>
            <a:ext cx="3265714" cy="4351338"/>
          </a:xfrm>
        </p:spPr>
        <p:txBody>
          <a:bodyPr>
            <a:noAutofit/>
          </a:bodyPr>
          <a:lstStyle/>
          <a:p>
            <a:pPr marL="0" indent="0">
              <a:buNone/>
            </a:pPr>
            <a:r>
              <a:rPr lang="en-US" sz="1100" dirty="0">
                <a:solidFill>
                  <a:srgbClr val="808080"/>
                </a:solidFill>
                <a:latin typeface="Cascadia Mono" panose="020B0609020000020004" pitchFamily="49" charset="0"/>
              </a:rPr>
              <a:t>#pragma</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once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#include</a:t>
            </a:r>
            <a:r>
              <a:rPr lang="en-US" sz="1100" dirty="0">
                <a:solidFill>
                  <a:srgbClr val="A31515"/>
                </a:solidFill>
                <a:latin typeface="Cascadia Mono" panose="020B0609020000020004" pitchFamily="49" charset="0"/>
              </a:rPr>
              <a:t>&lt;iostream&gt;</a:t>
            </a:r>
            <a:endParaRPr lang="en-US" sz="1100" dirty="0">
              <a:solidFill>
                <a:srgbClr val="000000"/>
              </a:solidFill>
              <a:latin typeface="Cascadia Mono" panose="020B0609020000020004" pitchFamily="49" charset="0"/>
            </a:endParaRP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using</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namespace</a:t>
            </a:r>
            <a:r>
              <a:rPr lang="en-US" sz="1100" dirty="0">
                <a:solidFill>
                  <a:srgbClr val="000000"/>
                </a:solidFill>
                <a:latin typeface="Cascadia Mono" panose="020B0609020000020004" pitchFamily="49" charset="0"/>
              </a:rPr>
              <a:t> std;</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class</a:t>
            </a:r>
            <a:r>
              <a:rPr lang="en-US" sz="1100" dirty="0">
                <a:solidFill>
                  <a:srgbClr val="000000"/>
                </a:solidFill>
                <a:latin typeface="Cascadia Mono" panose="020B0609020000020004" pitchFamily="49" charset="0"/>
              </a:rPr>
              <a:t> </a:t>
            </a: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 {</a:t>
            </a:r>
          </a:p>
          <a:p>
            <a:pPr marL="0" indent="0">
              <a:buNone/>
            </a:pPr>
            <a:r>
              <a:rPr lang="en-US" sz="1100" dirty="0">
                <a:solidFill>
                  <a:srgbClr val="0000FF"/>
                </a:solidFill>
                <a:latin typeface="Cascadia Mono" panose="020B0609020000020004" pitchFamily="49" charset="0"/>
              </a:rPr>
              <a:t>private</a:t>
            </a:r>
            <a:r>
              <a:rPr lang="en-US" sz="1100" dirty="0">
                <a:solidFill>
                  <a:srgbClr val="000000"/>
                </a:solidFill>
                <a:latin typeface="Cascadia Mono" panose="020B0609020000020004" pitchFamily="49" charset="0"/>
              </a:rPr>
              <a:t>:</a:t>
            </a:r>
          </a:p>
          <a:p>
            <a:pPr marL="0" indent="0">
              <a:buNone/>
            </a:pPr>
            <a:r>
              <a:rPr lang="en-US" sz="1100" dirty="0">
                <a:solidFill>
                  <a:srgbClr val="2B91A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student_name</a:t>
            </a:r>
            <a:r>
              <a:rPr lang="en-US" sz="1100" dirty="0">
                <a:solidFill>
                  <a:srgbClr val="000000"/>
                </a:solidFill>
                <a:latin typeface="Cascadia Mono" panose="020B0609020000020004" pitchFamily="49" charset="0"/>
              </a:rPr>
              <a:t>;</a:t>
            </a:r>
          </a:p>
          <a:p>
            <a:pPr marL="0" indent="0">
              <a:buNone/>
            </a:pPr>
            <a:r>
              <a:rPr lang="en-US" sz="1100" dirty="0">
                <a:solidFill>
                  <a:srgbClr val="0000FF"/>
                </a:solidFill>
                <a:latin typeface="Cascadia Mono" panose="020B0609020000020004" pitchFamily="49" charset="0"/>
              </a:rPr>
              <a:t>float</a:t>
            </a:r>
            <a:r>
              <a:rPr lang="en-US" sz="1100" dirty="0">
                <a:solidFill>
                  <a:srgbClr val="000000"/>
                </a:solidFill>
                <a:latin typeface="Cascadia Mono" panose="020B0609020000020004" pitchFamily="49" charset="0"/>
              </a:rPr>
              <a:t> marks;</a:t>
            </a:r>
          </a:p>
          <a:p>
            <a:pPr marL="0" indent="0">
              <a:buNone/>
            </a:pPr>
            <a:r>
              <a:rPr lang="en-US" sz="1100" dirty="0">
                <a:solidFill>
                  <a:srgbClr val="0000FF"/>
                </a:solidFill>
                <a:latin typeface="Cascadia Mono" panose="020B0609020000020004" pitchFamily="49" charset="0"/>
              </a:rPr>
              <a:t>char</a:t>
            </a:r>
            <a:r>
              <a:rPr lang="en-US" sz="1100" dirty="0">
                <a:solidFill>
                  <a:srgbClr val="000000"/>
                </a:solidFill>
                <a:latin typeface="Cascadia Mono" panose="020B0609020000020004" pitchFamily="49" charset="0"/>
              </a:rPr>
              <a:t> grade;</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student(</a:t>
            </a:r>
            <a:r>
              <a:rPr lang="en-US" sz="1100" dirty="0">
                <a:solidFill>
                  <a:srgbClr val="2B91A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N</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float</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M</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char</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G</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err="1">
                <a:solidFill>
                  <a:srgbClr val="000000"/>
                </a:solidFill>
                <a:latin typeface="Cascadia Mono" panose="020B0609020000020004" pitchFamily="49" charset="0"/>
              </a:rPr>
              <a:t>student_name</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N</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marks = </a:t>
            </a:r>
            <a:r>
              <a:rPr lang="en-US" sz="1100" dirty="0">
                <a:solidFill>
                  <a:srgbClr val="808080"/>
                </a:solidFill>
                <a:latin typeface="Cascadia Mono" panose="020B0609020000020004" pitchFamily="49" charset="0"/>
              </a:rPr>
              <a:t>M</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grade = </a:t>
            </a:r>
            <a:r>
              <a:rPr lang="en-US" sz="1100" dirty="0">
                <a:solidFill>
                  <a:srgbClr val="808080"/>
                </a:solidFill>
                <a:latin typeface="Cascadia Mono" panose="020B0609020000020004" pitchFamily="49" charset="0"/>
              </a:rPr>
              <a:t>G</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p:txBody>
      </p:sp>
      <p:sp>
        <p:nvSpPr>
          <p:cNvPr id="4" name="Content Placeholder 2">
            <a:extLst>
              <a:ext uri="{FF2B5EF4-FFF2-40B4-BE49-F238E27FC236}">
                <a16:creationId xmlns:a16="http://schemas.microsoft.com/office/drawing/2014/main" id="{295C4A0B-7F1D-FF5D-8945-3D8BD8C0A827}"/>
              </a:ext>
            </a:extLst>
          </p:cNvPr>
          <p:cNvSpPr txBox="1">
            <a:spLocks/>
          </p:cNvSpPr>
          <p:nvPr/>
        </p:nvSpPr>
        <p:spPr>
          <a:xfrm>
            <a:off x="4463143" y="279853"/>
            <a:ext cx="326571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a:solidFill>
                  <a:srgbClr val="000000"/>
                </a:solidFill>
                <a:latin typeface="Cascadia Mono" panose="020B0609020000020004" pitchFamily="49" charset="0"/>
              </a:rPr>
              <a:t>student(</a:t>
            </a:r>
            <a:r>
              <a:rPr lang="en-US" sz="1100" dirty="0">
                <a:solidFill>
                  <a:srgbClr val="0000FF"/>
                </a:solidFill>
                <a:latin typeface="Cascadia Mono" panose="020B0609020000020004" pitchFamily="49" charset="0"/>
              </a:rPr>
              <a:t>float</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M</a:t>
            </a:r>
            <a:r>
              <a:rPr lang="en-US" sz="1100" dirty="0">
                <a:solidFill>
                  <a:srgbClr val="000000"/>
                </a:solidFill>
                <a:latin typeface="Cascadia Mono" panose="020B0609020000020004" pitchFamily="49" charset="0"/>
              </a:rPr>
              <a:t>, </a:t>
            </a:r>
            <a:r>
              <a:rPr lang="en-US" sz="1100" dirty="0">
                <a:solidFill>
                  <a:srgbClr val="2B91A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N</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err="1">
                <a:solidFill>
                  <a:srgbClr val="000000"/>
                </a:solidFill>
                <a:latin typeface="Cascadia Mono" panose="020B0609020000020004" pitchFamily="49" charset="0"/>
              </a:rPr>
              <a:t>student_name</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N</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marks = </a:t>
            </a:r>
            <a:r>
              <a:rPr lang="en-US" sz="1100" dirty="0">
                <a:solidFill>
                  <a:srgbClr val="808080"/>
                </a:solidFill>
                <a:latin typeface="Cascadia Mono" panose="020B0609020000020004" pitchFamily="49" charset="0"/>
              </a:rPr>
              <a:t>M</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endParaRPr lang="en-US" sz="1100" dirty="0">
              <a:solidFill>
                <a:srgbClr val="000000"/>
              </a:solidFill>
              <a:latin typeface="Cascadia Mono" panose="020B0609020000020004" pitchFamily="49" charset="0"/>
            </a:endParaRPr>
          </a:p>
          <a:p>
            <a:pPr marL="0" indent="0">
              <a:buFont typeface="Arial" panose="020B0604020202020204" pitchFamily="34" charset="0"/>
              <a:buNone/>
            </a:pPr>
            <a:r>
              <a:rPr lang="en-US" sz="1100" dirty="0">
                <a:solidFill>
                  <a:srgbClr val="000000"/>
                </a:solidFill>
                <a:latin typeface="Cascadia Mono" panose="020B0609020000020004" pitchFamily="49" charset="0"/>
              </a:rPr>
              <a:t>student(</a:t>
            </a:r>
            <a:r>
              <a:rPr lang="en-US" sz="1100" dirty="0">
                <a:solidFill>
                  <a:srgbClr val="0000FF"/>
                </a:solidFill>
                <a:latin typeface="Cascadia Mono" panose="020B0609020000020004" pitchFamily="49" charset="0"/>
              </a:rPr>
              <a:t>float</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M</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marks = </a:t>
            </a:r>
            <a:r>
              <a:rPr lang="en-US" sz="1100" dirty="0">
                <a:solidFill>
                  <a:srgbClr val="808080"/>
                </a:solidFill>
                <a:latin typeface="Cascadia Mono" panose="020B0609020000020004" pitchFamily="49" charset="0"/>
              </a:rPr>
              <a:t>M</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endParaRPr lang="en-US" sz="1100" dirty="0">
              <a:solidFill>
                <a:srgbClr val="000000"/>
              </a:solidFill>
              <a:latin typeface="Cascadia Mono" panose="020B0609020000020004" pitchFamily="49" charset="0"/>
            </a:endParaRPr>
          </a:p>
          <a:p>
            <a:pPr marL="0" indent="0">
              <a:buFont typeface="Arial" panose="020B0604020202020204" pitchFamily="34" charset="0"/>
              <a:buNone/>
            </a:pPr>
            <a:r>
              <a:rPr lang="en-US" sz="1100" dirty="0">
                <a:solidFill>
                  <a:srgbClr val="2B91A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name_show</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student_name</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endParaRPr lang="en-US" sz="1100" dirty="0">
              <a:solidFill>
                <a:srgbClr val="000000"/>
              </a:solidFill>
              <a:latin typeface="Cascadia Mono" panose="020B0609020000020004" pitchFamily="49" charset="0"/>
            </a:endParaRPr>
          </a:p>
          <a:p>
            <a:pPr marL="0" indent="0">
              <a:buFont typeface="Arial" panose="020B0604020202020204" pitchFamily="34" charset="0"/>
              <a:buNone/>
            </a:pPr>
            <a:r>
              <a:rPr lang="en-US" sz="1100" dirty="0">
                <a:solidFill>
                  <a:srgbClr val="0000FF"/>
                </a:solidFill>
                <a:latin typeface="Cascadia Mono" panose="020B0609020000020004" pitchFamily="49" charset="0"/>
              </a:rPr>
              <a:t>float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show_marks</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marks;</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p:txBody>
      </p:sp>
      <p:sp>
        <p:nvSpPr>
          <p:cNvPr id="5" name="Content Placeholder 2">
            <a:extLst>
              <a:ext uri="{FF2B5EF4-FFF2-40B4-BE49-F238E27FC236}">
                <a16:creationId xmlns:a16="http://schemas.microsoft.com/office/drawing/2014/main" id="{BC90A0E6-F941-D4B8-533A-0528FFC8E56D}"/>
              </a:ext>
            </a:extLst>
          </p:cNvPr>
          <p:cNvSpPr txBox="1">
            <a:spLocks/>
          </p:cNvSpPr>
          <p:nvPr/>
        </p:nvSpPr>
        <p:spPr>
          <a:xfrm>
            <a:off x="7728857" y="747939"/>
            <a:ext cx="326571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100" dirty="0">
              <a:solidFill>
                <a:srgbClr val="000000"/>
              </a:solidFill>
              <a:latin typeface="Cascadia Mono" panose="020B0609020000020004" pitchFamily="49" charset="0"/>
            </a:endParaRPr>
          </a:p>
          <a:p>
            <a:pPr marL="0" indent="0">
              <a:buFont typeface="Arial" panose="020B0604020202020204" pitchFamily="34" charset="0"/>
              <a:buNone/>
            </a:pPr>
            <a:r>
              <a:rPr lang="en-US" sz="1100" dirty="0">
                <a:solidFill>
                  <a:srgbClr val="0000FF"/>
                </a:solidFill>
                <a:latin typeface="Cascadia Mono" panose="020B0609020000020004" pitchFamily="49" charset="0"/>
              </a:rPr>
              <a:t>char</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show_grade</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grade;</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};c</a:t>
            </a:r>
          </a:p>
        </p:txBody>
      </p:sp>
    </p:spTree>
    <p:extLst>
      <p:ext uri="{BB962C8B-B14F-4D97-AF65-F5344CB8AC3E}">
        <p14:creationId xmlns:p14="http://schemas.microsoft.com/office/powerpoint/2010/main" val="1961619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source.cpp file</a:t>
            </a:r>
          </a:p>
        </p:txBody>
      </p:sp>
      <p:sp>
        <p:nvSpPr>
          <p:cNvPr id="3" name="Content Placeholder 2"/>
          <p:cNvSpPr>
            <a:spLocks noGrp="1"/>
          </p:cNvSpPr>
          <p:nvPr>
            <p:ph idx="1"/>
          </p:nvPr>
        </p:nvSpPr>
        <p:spPr/>
        <p:txBody>
          <a:bodyPr>
            <a:noAutofit/>
          </a:bodyPr>
          <a:lstStyle/>
          <a:p>
            <a:pPr marL="0" indent="0">
              <a:buNone/>
            </a:pPr>
            <a:r>
              <a:rPr lang="en-US" sz="900" dirty="0">
                <a:solidFill>
                  <a:srgbClr val="808080"/>
                </a:solidFill>
                <a:latin typeface="Cascadia Mono" panose="020B0609020000020004" pitchFamily="49" charset="0"/>
              </a:rPr>
              <a:t>#include</a:t>
            </a:r>
            <a:r>
              <a:rPr lang="en-US" sz="900" dirty="0">
                <a:solidFill>
                  <a:srgbClr val="A31515"/>
                </a:solidFill>
                <a:latin typeface="Cascadia Mono" panose="020B0609020000020004" pitchFamily="49" charset="0"/>
              </a:rPr>
              <a:t>&lt;iostream&gt;</a:t>
            </a:r>
            <a:endParaRPr lang="en-US" sz="900" dirty="0">
              <a:solidFill>
                <a:srgbClr val="000000"/>
              </a:solidFill>
              <a:latin typeface="Cascadia Mono" panose="020B0609020000020004" pitchFamily="49" charset="0"/>
            </a:endParaRPr>
          </a:p>
          <a:p>
            <a:pPr marL="0" indent="0">
              <a:buNone/>
            </a:pPr>
            <a:r>
              <a:rPr lang="en-US" sz="900" dirty="0">
                <a:solidFill>
                  <a:srgbClr val="808080"/>
                </a:solidFill>
                <a:latin typeface="Cascadia Mono" panose="020B0609020000020004" pitchFamily="49" charset="0"/>
              </a:rPr>
              <a:t>#include</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Header.h</a:t>
            </a:r>
            <a:r>
              <a:rPr lang="en-US" sz="900" dirty="0">
                <a:solidFill>
                  <a:srgbClr val="A31515"/>
                </a:solidFill>
                <a:latin typeface="Cascadia Mono" panose="020B0609020000020004" pitchFamily="49" charset="0"/>
              </a:rPr>
              <a:t>"</a:t>
            </a:r>
            <a:endParaRPr lang="en-US" sz="900" dirty="0">
              <a:solidFill>
                <a:srgbClr val="000000"/>
              </a:solidFill>
              <a:latin typeface="Cascadia Mono" panose="020B0609020000020004" pitchFamily="49" charset="0"/>
            </a:endParaRPr>
          </a:p>
          <a:p>
            <a:pPr marL="0" indent="0">
              <a:buNone/>
            </a:pPr>
            <a:r>
              <a:rPr lang="en-US" sz="900" dirty="0">
                <a:solidFill>
                  <a:srgbClr val="0000FF"/>
                </a:solidFill>
                <a:latin typeface="Cascadia Mono" panose="020B0609020000020004" pitchFamily="49" charset="0"/>
              </a:rPr>
              <a:t>using</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namespace</a:t>
            </a:r>
            <a:r>
              <a:rPr lang="en-US" sz="900" dirty="0">
                <a:solidFill>
                  <a:srgbClr val="000000"/>
                </a:solidFill>
                <a:latin typeface="Cascadia Mono" panose="020B0609020000020004" pitchFamily="49" charset="0"/>
              </a:rPr>
              <a:t> std;</a:t>
            </a:r>
          </a:p>
          <a:p>
            <a:pPr marL="0" indent="0">
              <a:buNone/>
            </a:pPr>
            <a:r>
              <a:rPr lang="en-US" sz="900" dirty="0">
                <a:solidFill>
                  <a:srgbClr val="0000FF"/>
                </a:solidFill>
                <a:latin typeface="Cascadia Mono" panose="020B0609020000020004" pitchFamily="49" charset="0"/>
              </a:rPr>
              <a:t>int</a:t>
            </a:r>
            <a:r>
              <a:rPr lang="en-US" sz="900" dirty="0">
                <a:solidFill>
                  <a:srgbClr val="000000"/>
                </a:solidFill>
                <a:latin typeface="Cascadia Mono" panose="020B0609020000020004" pitchFamily="49" charset="0"/>
              </a:rPr>
              <a:t> main()</a:t>
            </a:r>
          </a:p>
          <a:p>
            <a:pPr marL="0" indent="0">
              <a:buNone/>
            </a:pPr>
            <a:r>
              <a:rPr lang="en-US" sz="900" dirty="0">
                <a:solidFill>
                  <a:srgbClr val="000000"/>
                </a:solidFill>
                <a:latin typeface="Cascadia Mono" panose="020B0609020000020004" pitchFamily="49" charset="0"/>
              </a:rPr>
              <a:t>{</a:t>
            </a:r>
          </a:p>
          <a:p>
            <a:pPr marL="0" indent="0">
              <a:buNone/>
            </a:pPr>
            <a:r>
              <a:rPr lang="en-US" sz="900" dirty="0">
                <a:solidFill>
                  <a:srgbClr val="2B91AF"/>
                </a:solidFill>
                <a:latin typeface="Cascadia Mono" panose="020B0609020000020004" pitchFamily="49" charset="0"/>
              </a:rPr>
              <a:t>student</a:t>
            </a:r>
            <a:r>
              <a:rPr lang="en-US" sz="900" dirty="0">
                <a:solidFill>
                  <a:srgbClr val="000000"/>
                </a:solidFill>
                <a:latin typeface="Cascadia Mono" panose="020B0609020000020004" pitchFamily="49" charset="0"/>
              </a:rPr>
              <a:t> s1(</a:t>
            </a:r>
            <a:r>
              <a:rPr lang="en-US" sz="900" dirty="0">
                <a:solidFill>
                  <a:srgbClr val="A31515"/>
                </a:solidFill>
                <a:latin typeface="Cascadia Mono" panose="020B0609020000020004" pitchFamily="49" charset="0"/>
              </a:rPr>
              <a:t>"Umer Arshad Butt "</a:t>
            </a:r>
            <a:r>
              <a:rPr lang="en-US" sz="900" dirty="0">
                <a:solidFill>
                  <a:srgbClr val="000000"/>
                </a:solidFill>
                <a:latin typeface="Cascadia Mono" panose="020B0609020000020004" pitchFamily="49" charset="0"/>
              </a:rPr>
              <a:t>, 92, </a:t>
            </a:r>
            <a:r>
              <a:rPr lang="en-US" sz="900" dirty="0">
                <a:solidFill>
                  <a:srgbClr val="A31515"/>
                </a:solidFill>
                <a:latin typeface="Cascadia Mono" panose="020B0609020000020004" pitchFamily="49" charset="0"/>
              </a:rPr>
              <a:t>'A'</a:t>
            </a:r>
            <a:r>
              <a:rPr lang="en-US" sz="900" dirty="0">
                <a:solidFill>
                  <a:srgbClr val="000000"/>
                </a:solidFill>
                <a:latin typeface="Cascadia Mono" panose="020B0609020000020004" pitchFamily="49" charset="0"/>
              </a:rPr>
              <a:t>), s2(90.91,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Hanzla</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 s3(100.11);</a:t>
            </a:r>
          </a:p>
          <a:p>
            <a:pPr marL="0" indent="0">
              <a:buNone/>
            </a:pPr>
            <a:endParaRPr lang="en-US" sz="900" dirty="0">
              <a:solidFill>
                <a:srgbClr val="000000"/>
              </a:solidFill>
              <a:latin typeface="Cascadia Mono" panose="020B0609020000020004" pitchFamily="49" charset="0"/>
            </a:endParaRPr>
          </a:p>
          <a:p>
            <a:pPr marL="0" indent="0">
              <a:buNone/>
            </a:pPr>
            <a:r>
              <a:rPr lang="en-US" sz="900" dirty="0" err="1">
                <a:solidFill>
                  <a:srgbClr val="000000"/>
                </a:solidFill>
                <a:latin typeface="Cascadia Mono" panose="020B0609020000020004" pitchFamily="49" charset="0"/>
              </a:rPr>
              <a:t>cout</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s1.name_show()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a:t>
            </a:r>
          </a:p>
          <a:p>
            <a:pPr marL="0" indent="0">
              <a:buNone/>
            </a:pPr>
            <a:r>
              <a:rPr lang="en-US" sz="900" dirty="0" err="1">
                <a:solidFill>
                  <a:srgbClr val="000000"/>
                </a:solidFill>
                <a:latin typeface="Cascadia Mono" panose="020B0609020000020004" pitchFamily="49" charset="0"/>
              </a:rPr>
              <a:t>cout</a:t>
            </a:r>
            <a:r>
              <a:rPr lang="en-US" sz="900" dirty="0">
                <a:solidFill>
                  <a:srgbClr val="000000"/>
                </a:solidFill>
                <a:latin typeface="Cascadia Mono" panose="020B0609020000020004" pitchFamily="49" charset="0"/>
              </a:rPr>
              <a:t>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s1.show_marks()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a:t>
            </a:r>
          </a:p>
          <a:p>
            <a:pPr marL="0" indent="0">
              <a:buNone/>
            </a:pPr>
            <a:r>
              <a:rPr lang="en-US" sz="900" dirty="0" err="1">
                <a:solidFill>
                  <a:srgbClr val="000000"/>
                </a:solidFill>
                <a:latin typeface="Cascadia Mono" panose="020B0609020000020004" pitchFamily="49" charset="0"/>
              </a:rPr>
              <a:t>cout</a:t>
            </a:r>
            <a:r>
              <a:rPr lang="en-US" sz="900" dirty="0">
                <a:solidFill>
                  <a:srgbClr val="000000"/>
                </a:solidFill>
                <a:latin typeface="Cascadia Mono" panose="020B0609020000020004" pitchFamily="49" charset="0"/>
              </a:rPr>
              <a:t>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s1.show_grade()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a:t>
            </a:r>
          </a:p>
          <a:p>
            <a:pPr marL="0" indent="0">
              <a:buNone/>
            </a:pPr>
            <a:r>
              <a:rPr lang="en-US" sz="900" dirty="0" err="1">
                <a:solidFill>
                  <a:srgbClr val="000000"/>
                </a:solidFill>
                <a:latin typeface="Cascadia Mono" panose="020B0609020000020004" pitchFamily="49" charset="0"/>
              </a:rPr>
              <a:t>cout</a:t>
            </a:r>
            <a:r>
              <a:rPr lang="en-US" sz="900" dirty="0">
                <a:solidFill>
                  <a:srgbClr val="000000"/>
                </a:solidFill>
                <a:latin typeface="Cascadia Mono" panose="020B0609020000020004" pitchFamily="49" charset="0"/>
              </a:rPr>
              <a:t>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s2.show_marks()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a:t>
            </a:r>
          </a:p>
          <a:p>
            <a:pPr marL="0" indent="0">
              <a:buNone/>
            </a:pPr>
            <a:r>
              <a:rPr lang="en-US" sz="900" dirty="0" err="1">
                <a:solidFill>
                  <a:srgbClr val="000000"/>
                </a:solidFill>
                <a:latin typeface="Cascadia Mono" panose="020B0609020000020004" pitchFamily="49" charset="0"/>
              </a:rPr>
              <a:t>cout</a:t>
            </a:r>
            <a:r>
              <a:rPr lang="en-US" sz="900" dirty="0">
                <a:solidFill>
                  <a:srgbClr val="000000"/>
                </a:solidFill>
                <a:latin typeface="Cascadia Mono" panose="020B0609020000020004" pitchFamily="49" charset="0"/>
              </a:rPr>
              <a:t>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s2.name_show()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a:t>
            </a:r>
          </a:p>
          <a:p>
            <a:pPr marL="0" indent="0">
              <a:buNone/>
            </a:pPr>
            <a:r>
              <a:rPr lang="en-US" sz="900" dirty="0" err="1">
                <a:solidFill>
                  <a:srgbClr val="000000"/>
                </a:solidFill>
                <a:latin typeface="Cascadia Mono" panose="020B0609020000020004" pitchFamily="49" charset="0"/>
              </a:rPr>
              <a:t>cout</a:t>
            </a:r>
            <a:r>
              <a:rPr lang="en-US" sz="900" dirty="0">
                <a:solidFill>
                  <a:srgbClr val="000000"/>
                </a:solidFill>
                <a:latin typeface="Cascadia Mono" panose="020B0609020000020004" pitchFamily="49" charset="0"/>
              </a:rPr>
              <a:t>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s3.show_marks()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a:t>
            </a:r>
          </a:p>
          <a:p>
            <a:pPr marL="0" indent="0">
              <a:buNone/>
            </a:pPr>
            <a:endParaRPr lang="en-US" sz="900" dirty="0">
              <a:solidFill>
                <a:srgbClr val="000000"/>
              </a:solidFill>
              <a:latin typeface="Cascadia Mono" panose="020B0609020000020004" pitchFamily="49" charset="0"/>
            </a:endParaRPr>
          </a:p>
          <a:p>
            <a:pPr marL="0" indent="0">
              <a:buNone/>
            </a:pPr>
            <a:r>
              <a:rPr lang="en-US" sz="900" dirty="0" err="1">
                <a:solidFill>
                  <a:srgbClr val="000000"/>
                </a:solidFill>
                <a:latin typeface="Cascadia Mono" panose="020B0609020000020004" pitchFamily="49" charset="0"/>
              </a:rPr>
              <a:t>cout</a:t>
            </a:r>
            <a:r>
              <a:rPr lang="en-US" sz="900" dirty="0">
                <a:solidFill>
                  <a:srgbClr val="000000"/>
                </a:solidFill>
                <a:latin typeface="Cascadia Mono" panose="020B0609020000020004" pitchFamily="49" charset="0"/>
              </a:rPr>
              <a:t>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system(</a:t>
            </a:r>
            <a:r>
              <a:rPr lang="en-US" sz="900" dirty="0">
                <a:solidFill>
                  <a:srgbClr val="A31515"/>
                </a:solidFill>
                <a:latin typeface="Cascadia Mono" panose="020B0609020000020004" pitchFamily="49" charset="0"/>
              </a:rPr>
              <a:t>"pause"</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a:t>
            </a:r>
          </a:p>
          <a:p>
            <a:pPr marL="0" indent="0">
              <a:buNone/>
            </a:pPr>
            <a:endParaRPr lang="en-US" sz="1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427883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Default parameter of the constructor (</a:t>
            </a:r>
            <a:r>
              <a:rPr lang="en-US" b="1" dirty="0" err="1"/>
              <a:t>header.h</a:t>
            </a:r>
            <a:r>
              <a:rPr lang="en-US" b="1" dirty="0"/>
              <a:t> file)</a:t>
            </a:r>
          </a:p>
        </p:txBody>
      </p:sp>
      <p:sp>
        <p:nvSpPr>
          <p:cNvPr id="3" name="Content Placeholder 2"/>
          <p:cNvSpPr>
            <a:spLocks noGrp="1"/>
          </p:cNvSpPr>
          <p:nvPr>
            <p:ph idx="1"/>
          </p:nvPr>
        </p:nvSpPr>
        <p:spPr/>
        <p:txBody>
          <a:bodyPr>
            <a:noAutofit/>
          </a:bodyPr>
          <a:lstStyle/>
          <a:p>
            <a:pPr marL="0" indent="0">
              <a:buNone/>
            </a:pPr>
            <a:r>
              <a:rPr lang="en-US" sz="1100" dirty="0">
                <a:solidFill>
                  <a:srgbClr val="808080"/>
                </a:solidFill>
                <a:latin typeface="Cascadia Mono" panose="020B0609020000020004" pitchFamily="49" charset="0"/>
              </a:rPr>
              <a:t>#pragma</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once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#include</a:t>
            </a:r>
            <a:r>
              <a:rPr lang="en-US" sz="1100" dirty="0">
                <a:solidFill>
                  <a:srgbClr val="A31515"/>
                </a:solidFill>
                <a:latin typeface="Cascadia Mono" panose="020B0609020000020004" pitchFamily="49" charset="0"/>
              </a:rPr>
              <a:t>&lt;iostream&gt;</a:t>
            </a:r>
            <a:endParaRPr lang="en-US" sz="1100" dirty="0">
              <a:solidFill>
                <a:srgbClr val="000000"/>
              </a:solidFill>
              <a:latin typeface="Cascadia Mono" panose="020B0609020000020004" pitchFamily="49" charset="0"/>
            </a:endParaRP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using</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namespace</a:t>
            </a:r>
            <a:r>
              <a:rPr lang="en-US" sz="1100" dirty="0">
                <a:solidFill>
                  <a:srgbClr val="000000"/>
                </a:solidFill>
                <a:latin typeface="Cascadia Mono" panose="020B0609020000020004" pitchFamily="49" charset="0"/>
              </a:rPr>
              <a:t> std;</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class</a:t>
            </a:r>
            <a:r>
              <a:rPr lang="en-US" sz="1100" dirty="0">
                <a:solidFill>
                  <a:srgbClr val="000000"/>
                </a:solidFill>
                <a:latin typeface="Cascadia Mono" panose="020B0609020000020004" pitchFamily="49" charset="0"/>
              </a:rPr>
              <a:t> </a:t>
            </a: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 {</a:t>
            </a:r>
          </a:p>
          <a:p>
            <a:pPr marL="0" indent="0">
              <a:buNone/>
            </a:pPr>
            <a:r>
              <a:rPr lang="en-US" sz="1100" dirty="0">
                <a:solidFill>
                  <a:srgbClr val="0000FF"/>
                </a:solidFill>
                <a:latin typeface="Cascadia Mono" panose="020B0609020000020004" pitchFamily="49" charset="0"/>
              </a:rPr>
              <a:t>private</a:t>
            </a:r>
            <a:r>
              <a:rPr lang="en-US" sz="1100" dirty="0">
                <a:solidFill>
                  <a:srgbClr val="000000"/>
                </a:solidFill>
                <a:latin typeface="Cascadia Mono" panose="020B0609020000020004" pitchFamily="49" charset="0"/>
              </a:rPr>
              <a:t>:</a:t>
            </a:r>
          </a:p>
          <a:p>
            <a:pPr marL="0" indent="0">
              <a:buNone/>
            </a:pPr>
            <a:r>
              <a:rPr lang="en-US" sz="1100" dirty="0">
                <a:solidFill>
                  <a:srgbClr val="0000FF"/>
                </a:solidFill>
                <a:latin typeface="Cascadia Mono" panose="020B0609020000020004" pitchFamily="49" charset="0"/>
              </a:rPr>
              <a:t>float</a:t>
            </a:r>
            <a:r>
              <a:rPr lang="en-US" sz="1100" dirty="0">
                <a:solidFill>
                  <a:srgbClr val="000000"/>
                </a:solidFill>
                <a:latin typeface="Cascadia Mono" panose="020B0609020000020004" pitchFamily="49" charset="0"/>
              </a:rPr>
              <a:t> marks;</a:t>
            </a:r>
          </a:p>
          <a:p>
            <a:pPr marL="0" indent="0">
              <a:buNone/>
            </a:pP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id;</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a:t>
            </a:r>
          </a:p>
          <a:p>
            <a:pPr marL="0" indent="0">
              <a:buNone/>
            </a:pPr>
            <a:r>
              <a:rPr lang="en-US" sz="1100" dirty="0">
                <a:solidFill>
                  <a:srgbClr val="008000"/>
                </a:solidFill>
                <a:latin typeface="Cascadia Mono" panose="020B0609020000020004" pitchFamily="49" charset="0"/>
              </a:rPr>
              <a:t>// Default Constructor</a:t>
            </a:r>
            <a:endParaRPr lang="en-US" sz="1100" dirty="0">
              <a:solidFill>
                <a:srgbClr val="000000"/>
              </a:solidFill>
              <a:latin typeface="Cascadia Mono" panose="020B0609020000020004" pitchFamily="49" charset="0"/>
            </a:endParaRPr>
          </a:p>
          <a:p>
            <a:pPr marL="0" indent="0">
              <a:buNone/>
            </a:pPr>
            <a:r>
              <a:rPr lang="en-US" sz="1100" dirty="0">
                <a:solidFill>
                  <a:srgbClr val="000000"/>
                </a:solidFill>
                <a:latin typeface="Cascadia Mono" panose="020B0609020000020004" pitchFamily="49" charset="0"/>
              </a:rPr>
              <a:t>student()</a:t>
            </a:r>
          </a:p>
          <a:p>
            <a:pPr marL="0" indent="0">
              <a:buNone/>
            </a:pPr>
            <a:r>
              <a:rPr lang="en-US" sz="1100" dirty="0">
                <a:solidFill>
                  <a:srgbClr val="000000"/>
                </a:solidFill>
                <a:latin typeface="Cascadia Mono" panose="020B0609020000020004" pitchFamily="49" charset="0"/>
              </a:rPr>
              <a:t>{</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00"/>
                </a:solidFill>
                <a:latin typeface="Cascadia Mono" panose="020B0609020000020004" pitchFamily="49" charset="0"/>
              </a:rPr>
              <a:t>}</a:t>
            </a:r>
          </a:p>
        </p:txBody>
      </p:sp>
      <p:sp>
        <p:nvSpPr>
          <p:cNvPr id="4" name="Content Placeholder 2">
            <a:extLst>
              <a:ext uri="{FF2B5EF4-FFF2-40B4-BE49-F238E27FC236}">
                <a16:creationId xmlns:a16="http://schemas.microsoft.com/office/drawing/2014/main" id="{21F9A836-B54A-5B1D-1832-F8973597A938}"/>
              </a:ext>
            </a:extLst>
          </p:cNvPr>
          <p:cNvSpPr txBox="1">
            <a:spLocks/>
          </p:cNvSpPr>
          <p:nvPr/>
        </p:nvSpPr>
        <p:spPr>
          <a:xfrm>
            <a:off x="3907971" y="182562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a:solidFill>
                  <a:srgbClr val="008000"/>
                </a:solidFill>
                <a:latin typeface="Cascadia Mono" panose="020B0609020000020004" pitchFamily="49" charset="0"/>
              </a:rPr>
              <a:t>// Default parameterized Constructor</a:t>
            </a:r>
            <a:endParaRPr lang="en-US" sz="1100" dirty="0">
              <a:solidFill>
                <a:srgbClr val="000000"/>
              </a:solidFill>
              <a:latin typeface="Cascadia Mono" panose="020B0609020000020004" pitchFamily="49" charset="0"/>
            </a:endParaRPr>
          </a:p>
          <a:p>
            <a:pPr marL="0" indent="0">
              <a:buFont typeface="Arial" panose="020B0604020202020204" pitchFamily="34" charset="0"/>
              <a:buNone/>
            </a:pPr>
            <a:r>
              <a:rPr lang="en-US" sz="1100" dirty="0">
                <a:solidFill>
                  <a:srgbClr val="000000"/>
                </a:solidFill>
                <a:latin typeface="Cascadia Mono" panose="020B0609020000020004" pitchFamily="49" charset="0"/>
              </a:rPr>
              <a:t>student(</a:t>
            </a:r>
            <a:r>
              <a:rPr lang="en-US" sz="1100" dirty="0">
                <a:solidFill>
                  <a:srgbClr val="0000FF"/>
                </a:solidFill>
                <a:latin typeface="Cascadia Mono" panose="020B0609020000020004" pitchFamily="49" charset="0"/>
              </a:rPr>
              <a:t>float</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M</a:t>
            </a:r>
            <a:r>
              <a:rPr lang="en-US" sz="1100" dirty="0">
                <a:solidFill>
                  <a:srgbClr val="000000"/>
                </a:solidFill>
                <a:latin typeface="Cascadia Mono" panose="020B0609020000020004" pitchFamily="49" charset="0"/>
              </a:rPr>
              <a:t>=0.0,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ID</a:t>
            </a:r>
            <a:r>
              <a:rPr lang="en-US" sz="1100" dirty="0">
                <a:solidFill>
                  <a:srgbClr val="000000"/>
                </a:solidFill>
                <a:latin typeface="Cascadia Mono" panose="020B0609020000020004" pitchFamily="49" charset="0"/>
              </a:rPr>
              <a:t>= 0)</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marks = </a:t>
            </a:r>
            <a:r>
              <a:rPr lang="en-US" sz="1100" dirty="0">
                <a:solidFill>
                  <a:srgbClr val="808080"/>
                </a:solidFill>
                <a:latin typeface="Cascadia Mono" panose="020B0609020000020004" pitchFamily="49" charset="0"/>
              </a:rPr>
              <a:t>M</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id = </a:t>
            </a:r>
            <a:r>
              <a:rPr lang="en-US" sz="1100" dirty="0">
                <a:solidFill>
                  <a:srgbClr val="808080"/>
                </a:solidFill>
                <a:latin typeface="Cascadia Mono" panose="020B0609020000020004" pitchFamily="49" charset="0"/>
              </a:rPr>
              <a:t>ID</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FF"/>
                </a:solidFill>
                <a:latin typeface="Cascadia Mono" panose="020B0609020000020004" pitchFamily="49" charset="0"/>
              </a:rPr>
              <a:t>float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show_marks</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marks;</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endParaRPr lang="en-US" sz="1100" dirty="0">
              <a:solidFill>
                <a:srgbClr val="000000"/>
              </a:solidFill>
              <a:latin typeface="Cascadia Mono" panose="020B0609020000020004" pitchFamily="49" charset="0"/>
            </a:endParaRPr>
          </a:p>
          <a:p>
            <a:pPr marL="0" indent="0">
              <a:buFont typeface="Arial" panose="020B0604020202020204" pitchFamily="34" charset="0"/>
              <a:buNone/>
            </a:pP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show_id</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id;</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2802994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Default parameter of the constructor (mail.cpp file)</a:t>
            </a:r>
          </a:p>
        </p:txBody>
      </p:sp>
      <p:sp>
        <p:nvSpPr>
          <p:cNvPr id="3" name="Content Placeholder 2"/>
          <p:cNvSpPr>
            <a:spLocks noGrp="1"/>
          </p:cNvSpPr>
          <p:nvPr>
            <p:ph idx="1"/>
          </p:nvPr>
        </p:nvSpPr>
        <p:spPr/>
        <p:txBody>
          <a:bodyPr>
            <a:normAutofit fontScale="925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second value automatically pick from class constructor</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s1(2);</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s1.show_marks()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s1.show_id()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44032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Access Specifiers</a:t>
            </a:r>
            <a:endParaRPr lang="en-US" dirty="0"/>
          </a:p>
        </p:txBody>
      </p:sp>
      <p:sp>
        <p:nvSpPr>
          <p:cNvPr id="3" name="Content Placeholder 2"/>
          <p:cNvSpPr>
            <a:spLocks noGrp="1"/>
          </p:cNvSpPr>
          <p:nvPr>
            <p:ph idx="1"/>
          </p:nvPr>
        </p:nvSpPr>
        <p:spPr/>
        <p:txBody>
          <a:bodyPr>
            <a:normAutofit/>
          </a:bodyPr>
          <a:lstStyle/>
          <a:p>
            <a:pPr marL="0" indent="0" algn="just">
              <a:buNone/>
            </a:pPr>
            <a:r>
              <a:rPr lang="en-US" b="0" i="0" dirty="0">
                <a:solidFill>
                  <a:srgbClr val="273239"/>
                </a:solidFill>
                <a:effectLst/>
                <a:latin typeface="urw-din"/>
              </a:rPr>
              <a:t>All the class members declared under the public specifier will be available to everyone. </a:t>
            </a:r>
          </a:p>
          <a:p>
            <a:pPr marL="0" indent="0" algn="just">
              <a:buNone/>
            </a:pPr>
            <a:r>
              <a:rPr lang="en-US" b="0" i="0" dirty="0">
                <a:solidFill>
                  <a:srgbClr val="273239"/>
                </a:solidFill>
                <a:effectLst/>
                <a:latin typeface="urw-din"/>
              </a:rPr>
              <a:t>The data members and member functions declared as public can be accessed by other classes and functions too. </a:t>
            </a:r>
          </a:p>
          <a:p>
            <a:pPr marL="0" indent="0" algn="just">
              <a:buNone/>
            </a:pPr>
            <a:r>
              <a:rPr lang="en-US" b="0" i="0" dirty="0">
                <a:solidFill>
                  <a:srgbClr val="273239"/>
                </a:solidFill>
                <a:effectLst/>
                <a:latin typeface="urw-din"/>
              </a:rPr>
              <a:t>The public members of a class can be accessed from anywhere in the program using the direct member access operator (.) with the object of that class. </a:t>
            </a:r>
            <a:endParaRPr lang="en-US" dirty="0"/>
          </a:p>
        </p:txBody>
      </p:sp>
    </p:spTree>
    <p:extLst>
      <p:ext uri="{BB962C8B-B14F-4D97-AF65-F5344CB8AC3E}">
        <p14:creationId xmlns:p14="http://schemas.microsoft.com/office/powerpoint/2010/main" val="2538896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0" dirty="0">
                <a:solidFill>
                  <a:srgbClr val="FF0000"/>
                </a:solidFill>
                <a:latin typeface="Times New Roman" panose="02020603050405020304" pitchFamily="18" charset="0"/>
              </a:rPr>
              <a:t>Destructor: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ea typeface="Times New Roman" panose="02020603050405020304" pitchFamily="18" charset="0"/>
              </a:rPr>
              <a:t>A type of member function that is executed automatically when an object of that class is destroyed is called destructor.</a:t>
            </a:r>
          </a:p>
          <a:p>
            <a:pPr marL="0" indent="0">
              <a:buNone/>
            </a:pPr>
            <a:r>
              <a:rPr lang="en-US" dirty="0">
                <a:latin typeface="Times New Roman" panose="02020603050405020304" pitchFamily="18" charset="0"/>
                <a:ea typeface="Times New Roman" panose="02020603050405020304" pitchFamily="18" charset="0"/>
              </a:rPr>
              <a:t> </a:t>
            </a:r>
          </a:p>
          <a:p>
            <a:pPr marL="0" indent="0">
              <a:buNone/>
            </a:pPr>
            <a:r>
              <a:rPr lang="en-US" dirty="0">
                <a:latin typeface="Times New Roman" panose="02020603050405020304" pitchFamily="18" charset="0"/>
                <a:ea typeface="Times New Roman" panose="02020603050405020304" pitchFamily="18" charset="0"/>
              </a:rPr>
              <a:t> </a:t>
            </a:r>
          </a:p>
          <a:p>
            <a:pPr marL="514350" indent="-514350">
              <a:spcBef>
                <a:spcPts val="0"/>
              </a:spcBef>
              <a:buFont typeface="+mj-lt"/>
              <a:buAutoNum type="arabicPeriod"/>
              <a:tabLst>
                <a:tab pos="457200" algn="l"/>
                <a:tab pos="3067050" algn="l"/>
              </a:tabLst>
            </a:pPr>
            <a:r>
              <a:rPr lang="en-US" dirty="0">
                <a:latin typeface="Times New Roman" panose="02020603050405020304" pitchFamily="18" charset="0"/>
                <a:ea typeface="Times New Roman" panose="02020603050405020304" pitchFamily="18" charset="0"/>
              </a:rPr>
              <a:t>No return type</a:t>
            </a:r>
          </a:p>
          <a:p>
            <a:pPr marL="514350" indent="-514350">
              <a:spcBef>
                <a:spcPts val="0"/>
              </a:spcBef>
              <a:buFont typeface="+mj-lt"/>
              <a:buAutoNum type="arabicPeriod"/>
              <a:tabLst>
                <a:tab pos="457200" algn="l"/>
                <a:tab pos="3067050" algn="l"/>
              </a:tabLst>
            </a:pPr>
            <a:r>
              <a:rPr lang="en-US" dirty="0">
                <a:latin typeface="Times New Roman" panose="02020603050405020304" pitchFamily="18" charset="0"/>
                <a:ea typeface="Times New Roman" panose="02020603050405020304" pitchFamily="18" charset="0"/>
              </a:rPr>
              <a:t>Same name as class name but preceded by tilde sign (~)</a:t>
            </a:r>
          </a:p>
          <a:p>
            <a:pPr marL="514350" indent="-514350">
              <a:spcBef>
                <a:spcPts val="0"/>
              </a:spcBef>
              <a:buFont typeface="+mj-lt"/>
              <a:buAutoNum type="arabicPeriod"/>
              <a:tabLst>
                <a:tab pos="457200" algn="l"/>
                <a:tab pos="3067050" algn="l"/>
              </a:tabLst>
            </a:pPr>
            <a:r>
              <a:rPr lang="en-US" dirty="0">
                <a:latin typeface="Times New Roman" panose="02020603050405020304" pitchFamily="18" charset="0"/>
                <a:ea typeface="Times New Roman" panose="02020603050405020304" pitchFamily="18" charset="0"/>
              </a:rPr>
              <a:t>Use to de allocate the memory,</a:t>
            </a:r>
          </a:p>
          <a:p>
            <a:pPr marL="514350" indent="-514350">
              <a:spcBef>
                <a:spcPts val="0"/>
              </a:spcBef>
              <a:buFont typeface="+mj-lt"/>
              <a:buAutoNum type="arabicPeriod"/>
              <a:tabLst>
                <a:tab pos="457200" algn="l"/>
                <a:tab pos="3067050" algn="l"/>
              </a:tabLst>
            </a:pPr>
            <a:r>
              <a:rPr lang="en-US" dirty="0">
                <a:latin typeface="Times New Roman" panose="02020603050405020304" pitchFamily="18" charset="0"/>
                <a:ea typeface="Times New Roman" panose="02020603050405020304" pitchFamily="18" charset="0"/>
              </a:rPr>
              <a:t>It takes no parameters</a:t>
            </a:r>
          </a:p>
          <a:p>
            <a:pPr marL="514350" indent="-514350">
              <a:spcBef>
                <a:spcPts val="0"/>
              </a:spcBef>
              <a:buFont typeface="+mj-lt"/>
              <a:buAutoNum type="arabicPeriod"/>
              <a:tabLst>
                <a:tab pos="457200" algn="l"/>
                <a:tab pos="3067050" algn="l"/>
              </a:tabLst>
            </a:pPr>
            <a:r>
              <a:rPr lang="en-US" dirty="0">
                <a:latin typeface="Times New Roman" panose="02020603050405020304" pitchFamily="18" charset="0"/>
                <a:ea typeface="Times New Roman" panose="02020603050405020304" pitchFamily="18" charset="0"/>
              </a:rPr>
              <a:t>Automatically executed when object dies..</a:t>
            </a:r>
          </a:p>
          <a:p>
            <a:pPr marL="514350" indent="-514350">
              <a:spcBef>
                <a:spcPts val="0"/>
              </a:spcBef>
              <a:buFont typeface="+mj-lt"/>
              <a:buAutoNum type="arabicPeriod"/>
              <a:tabLst>
                <a:tab pos="457200" algn="l"/>
                <a:tab pos="3067050" algn="l"/>
              </a:tabLst>
            </a:pPr>
            <a:r>
              <a:rPr lang="en-US" dirty="0">
                <a:latin typeface="Times New Roman" panose="02020603050405020304" pitchFamily="18" charset="0"/>
                <a:ea typeface="Times New Roman" panose="02020603050405020304" pitchFamily="18" charset="0"/>
              </a:rPr>
              <a:t>Automatically called at compile time</a:t>
            </a:r>
          </a:p>
          <a:p>
            <a:pPr marL="0" indent="0">
              <a:spcBef>
                <a:spcPts val="0"/>
              </a:spcBef>
              <a:buNone/>
              <a:tabLst>
                <a:tab pos="457200" algn="l"/>
                <a:tab pos="3067050" algn="l"/>
              </a:tabLst>
            </a:pPr>
            <a:endParaRPr lang="en-US" dirty="0">
              <a:latin typeface="Times New Roman" panose="02020603050405020304" pitchFamily="18" charset="0"/>
              <a:ea typeface="Times New Roman" panose="02020603050405020304" pitchFamily="18" charset="0"/>
            </a:endParaRPr>
          </a:p>
          <a:p>
            <a:pPr marL="0" indent="0">
              <a:spcBef>
                <a:spcPts val="0"/>
              </a:spcBef>
              <a:buNone/>
              <a:tabLst>
                <a:tab pos="457200" algn="l"/>
                <a:tab pos="3067050" algn="l"/>
              </a:tabLst>
            </a:pPr>
            <a:r>
              <a:rPr lang="en-US" b="1" dirty="0">
                <a:latin typeface="Times New Roman" panose="02020603050405020304" pitchFamily="18" charset="0"/>
                <a:ea typeface="Times New Roman" panose="02020603050405020304" pitchFamily="18" charset="0"/>
              </a:rPr>
              <a:t>Note: Per class one destructor is used</a:t>
            </a:r>
          </a:p>
        </p:txBody>
      </p:sp>
    </p:spTree>
    <p:extLst>
      <p:ext uri="{BB962C8B-B14F-4D97-AF65-F5344CB8AC3E}">
        <p14:creationId xmlns:p14="http://schemas.microsoft.com/office/powerpoint/2010/main" val="3741811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destructor:</a:t>
            </a:r>
            <a:endParaRPr lang="en-US" dirty="0"/>
          </a:p>
        </p:txBody>
      </p:sp>
      <p:sp>
        <p:nvSpPr>
          <p:cNvPr id="3" name="Content Placeholder 2"/>
          <p:cNvSpPr>
            <a:spLocks noGrp="1"/>
          </p:cNvSpPr>
          <p:nvPr>
            <p:ph idx="1"/>
          </p:nvPr>
        </p:nvSpPr>
        <p:spPr/>
        <p:txBody>
          <a:bodyPr>
            <a:normAutofit/>
          </a:bodyPr>
          <a:lstStyle/>
          <a:p>
            <a:pPr marL="0" indent="0">
              <a:buNone/>
            </a:pPr>
            <a:r>
              <a:rPr lang="en-US" b="1" dirty="0"/>
              <a:t>~</a:t>
            </a:r>
            <a:r>
              <a:rPr lang="en-US" b="1" dirty="0" err="1"/>
              <a:t>class_name</a:t>
            </a:r>
            <a:r>
              <a:rPr lang="en-US" b="1" dirty="0"/>
              <a:t>()</a:t>
            </a:r>
          </a:p>
          <a:p>
            <a:pPr marL="0" indent="0">
              <a:buNone/>
            </a:pPr>
            <a:r>
              <a:rPr lang="en-US" b="1" dirty="0"/>
              <a:t>{</a:t>
            </a:r>
          </a:p>
          <a:p>
            <a:pPr marL="0" indent="0">
              <a:buNone/>
            </a:pPr>
            <a:r>
              <a:rPr lang="en-US" b="1" dirty="0"/>
              <a:t>//destructor body</a:t>
            </a:r>
          </a:p>
          <a:p>
            <a:pPr marL="0" indent="0">
              <a:buNone/>
            </a:pPr>
            <a:r>
              <a:rPr lang="en-US" b="1" dirty="0"/>
              <a:t>}</a:t>
            </a:r>
          </a:p>
        </p:txBody>
      </p:sp>
    </p:spTree>
    <p:extLst>
      <p:ext uri="{BB962C8B-B14F-4D97-AF65-F5344CB8AC3E}">
        <p14:creationId xmlns:p14="http://schemas.microsoft.com/office/powerpoint/2010/main" val="2734920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code:</a:t>
            </a:r>
            <a:endParaRPr lang="en-US" dirty="0"/>
          </a:p>
        </p:txBody>
      </p:sp>
      <p:sp>
        <p:nvSpPr>
          <p:cNvPr id="3" name="Content Placeholder 2"/>
          <p:cNvSpPr>
            <a:spLocks noGrp="1"/>
          </p:cNvSpPr>
          <p:nvPr>
            <p:ph idx="1"/>
          </p:nvPr>
        </p:nvSpPr>
        <p:spPr/>
        <p:txBody>
          <a:bodyPr>
            <a:noAutofit/>
          </a:bodyPr>
          <a:lstStyle/>
          <a:p>
            <a:pPr marL="0" indent="0">
              <a:buNone/>
            </a:pPr>
            <a:r>
              <a:rPr lang="en-US" dirty="0"/>
              <a:t>class Test</a:t>
            </a:r>
          </a:p>
          <a:p>
            <a:pPr marL="0" indent="0">
              <a:buNone/>
            </a:pPr>
            <a:r>
              <a:rPr lang="en-US" dirty="0"/>
              <a:t>{</a:t>
            </a:r>
          </a:p>
          <a:p>
            <a:pPr marL="0" indent="0">
              <a:buNone/>
            </a:pPr>
            <a:r>
              <a:rPr lang="en-US" dirty="0"/>
              <a:t>private:</a:t>
            </a:r>
          </a:p>
          <a:p>
            <a:pPr marL="0" indent="0">
              <a:buNone/>
            </a:pPr>
            <a:r>
              <a:rPr lang="en-US" dirty="0" err="1"/>
              <a:t>int</a:t>
            </a:r>
            <a:r>
              <a:rPr lang="en-US" dirty="0"/>
              <a:t> n=0;</a:t>
            </a:r>
          </a:p>
          <a:p>
            <a:pPr marL="0" indent="0">
              <a:buNone/>
            </a:pPr>
            <a:r>
              <a:rPr lang="en-US" dirty="0"/>
              <a:t> </a:t>
            </a:r>
          </a:p>
          <a:p>
            <a:pPr marL="0" indent="0">
              <a:buNone/>
            </a:pPr>
            <a:r>
              <a:rPr lang="en-US" dirty="0"/>
              <a:t>public:</a:t>
            </a:r>
          </a:p>
          <a:p>
            <a:pPr marL="0" indent="0">
              <a:buNone/>
            </a:pPr>
            <a:r>
              <a:rPr lang="en-US" dirty="0"/>
              <a:t>Test()      //constructor</a:t>
            </a:r>
          </a:p>
          <a:p>
            <a:pPr marL="0" indent="0">
              <a:buNone/>
            </a:pPr>
            <a:r>
              <a:rPr lang="en-US" dirty="0"/>
              <a:t>{</a:t>
            </a:r>
          </a:p>
          <a:p>
            <a:pPr marL="0" indent="0">
              <a:buNone/>
            </a:pPr>
            <a:r>
              <a:rPr lang="en-US" dirty="0" err="1"/>
              <a:t>cout</a:t>
            </a:r>
            <a:r>
              <a:rPr lang="en-US" dirty="0"/>
              <a:t>&lt;&lt;”I am constructor of Test class”&lt;&lt;</a:t>
            </a:r>
            <a:r>
              <a:rPr lang="en-US" dirty="0" err="1"/>
              <a:t>endl</a:t>
            </a:r>
            <a:r>
              <a:rPr lang="en-US" dirty="0"/>
              <a:t>;</a:t>
            </a:r>
          </a:p>
          <a:p>
            <a:pPr marL="0" indent="0">
              <a:buNone/>
            </a:pPr>
            <a:r>
              <a:rPr lang="en-US" dirty="0"/>
              <a:t>}</a:t>
            </a:r>
          </a:p>
          <a:p>
            <a:pPr marL="0" indent="0">
              <a:buNone/>
            </a:pPr>
            <a:r>
              <a:rPr lang="en-US" dirty="0"/>
              <a:t> </a:t>
            </a:r>
          </a:p>
        </p:txBody>
      </p:sp>
    </p:spTree>
    <p:extLst>
      <p:ext uri="{BB962C8B-B14F-4D97-AF65-F5344CB8AC3E}">
        <p14:creationId xmlns:p14="http://schemas.microsoft.com/office/powerpoint/2010/main" val="3560834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code:</a:t>
            </a:r>
            <a:endParaRPr lang="en-US" dirty="0"/>
          </a:p>
        </p:txBody>
      </p:sp>
      <p:sp>
        <p:nvSpPr>
          <p:cNvPr id="3" name="Content Placeholder 2"/>
          <p:cNvSpPr>
            <a:spLocks noGrp="1"/>
          </p:cNvSpPr>
          <p:nvPr>
            <p:ph idx="1"/>
          </p:nvPr>
        </p:nvSpPr>
        <p:spPr/>
        <p:txBody>
          <a:bodyPr>
            <a:noAutofit/>
          </a:bodyPr>
          <a:lstStyle/>
          <a:p>
            <a:pPr marL="0" indent="0">
              <a:buNone/>
            </a:pPr>
            <a:r>
              <a:rPr lang="en-US" sz="4000" dirty="0"/>
              <a:t>~Test()     //destructor</a:t>
            </a:r>
          </a:p>
          <a:p>
            <a:pPr marL="0" indent="0">
              <a:buNone/>
            </a:pPr>
            <a:r>
              <a:rPr lang="en-US" sz="4000" dirty="0"/>
              <a:t>{</a:t>
            </a:r>
          </a:p>
          <a:p>
            <a:pPr marL="0" indent="0">
              <a:buNone/>
            </a:pPr>
            <a:r>
              <a:rPr lang="en-US" sz="4000" dirty="0"/>
              <a:t>delete n;</a:t>
            </a:r>
          </a:p>
          <a:p>
            <a:pPr marL="0" indent="0">
              <a:buNone/>
            </a:pPr>
            <a:r>
              <a:rPr lang="en-US" sz="4000" dirty="0" err="1"/>
              <a:t>cout</a:t>
            </a:r>
            <a:r>
              <a:rPr lang="en-US" sz="4000" dirty="0"/>
              <a:t>&lt;&lt;”I am destructor of Test Class”&lt;&lt;</a:t>
            </a:r>
            <a:r>
              <a:rPr lang="en-US" sz="4000" dirty="0" err="1"/>
              <a:t>endl</a:t>
            </a:r>
            <a:r>
              <a:rPr lang="en-US" sz="4000" dirty="0"/>
              <a:t>;</a:t>
            </a:r>
          </a:p>
          <a:p>
            <a:pPr marL="0" indent="0">
              <a:buNone/>
            </a:pPr>
            <a:r>
              <a:rPr lang="en-US" sz="4000" dirty="0"/>
              <a:t>}</a:t>
            </a:r>
          </a:p>
          <a:p>
            <a:pPr marL="0" indent="0">
              <a:buNone/>
            </a:pPr>
            <a:r>
              <a:rPr lang="en-US" sz="4000" dirty="0"/>
              <a:t> </a:t>
            </a:r>
          </a:p>
          <a:p>
            <a:pPr marL="0" indent="0">
              <a:buNone/>
            </a:pPr>
            <a:r>
              <a:rPr lang="en-US" sz="4000" dirty="0"/>
              <a:t>}; // end of class</a:t>
            </a:r>
          </a:p>
        </p:txBody>
      </p:sp>
    </p:spTree>
    <p:extLst>
      <p:ext uri="{BB962C8B-B14F-4D97-AF65-F5344CB8AC3E}">
        <p14:creationId xmlns:p14="http://schemas.microsoft.com/office/powerpoint/2010/main" val="858106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code:</a:t>
            </a:r>
            <a:endParaRPr lang="en-US" dirty="0"/>
          </a:p>
        </p:txBody>
      </p:sp>
      <p:sp>
        <p:nvSpPr>
          <p:cNvPr id="3" name="Content Placeholder 2"/>
          <p:cNvSpPr>
            <a:spLocks noGrp="1"/>
          </p:cNvSpPr>
          <p:nvPr>
            <p:ph idx="1"/>
          </p:nvPr>
        </p:nvSpPr>
        <p:spPr/>
        <p:txBody>
          <a:bodyPr>
            <a:noAutofit/>
          </a:bodyPr>
          <a:lstStyle/>
          <a:p>
            <a:pPr marL="0" indent="0">
              <a:buNone/>
            </a:pPr>
            <a:r>
              <a:rPr lang="en-US" sz="4000" dirty="0"/>
              <a:t>void main()</a:t>
            </a:r>
          </a:p>
          <a:p>
            <a:pPr marL="0" indent="0">
              <a:buNone/>
            </a:pPr>
            <a:r>
              <a:rPr lang="en-US" sz="4000" dirty="0"/>
              <a:t>{</a:t>
            </a:r>
          </a:p>
          <a:p>
            <a:pPr marL="0" indent="0">
              <a:buNone/>
            </a:pPr>
            <a:r>
              <a:rPr lang="en-US" sz="4000" dirty="0"/>
              <a:t>Test a, b;</a:t>
            </a:r>
          </a:p>
          <a:p>
            <a:pPr marL="0" indent="0">
              <a:buNone/>
            </a:pPr>
            <a:r>
              <a:rPr lang="en-US" sz="4000" dirty="0"/>
              <a:t> </a:t>
            </a:r>
          </a:p>
          <a:p>
            <a:pPr marL="0" indent="0">
              <a:buNone/>
            </a:pPr>
            <a:r>
              <a:rPr lang="en-US" sz="4000" dirty="0"/>
              <a:t>}</a:t>
            </a:r>
          </a:p>
        </p:txBody>
      </p:sp>
    </p:spTree>
    <p:extLst>
      <p:ext uri="{BB962C8B-B14F-4D97-AF65-F5344CB8AC3E}">
        <p14:creationId xmlns:p14="http://schemas.microsoft.com/office/powerpoint/2010/main" val="2503127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a:t>
            </a:r>
            <a:endParaRPr lang="en-US" dirty="0"/>
          </a:p>
        </p:txBody>
      </p:sp>
      <p:sp>
        <p:nvSpPr>
          <p:cNvPr id="3" name="Content Placeholder 2"/>
          <p:cNvSpPr>
            <a:spLocks noGrp="1"/>
          </p:cNvSpPr>
          <p:nvPr>
            <p:ph idx="1"/>
          </p:nvPr>
        </p:nvSpPr>
        <p:spPr/>
        <p:txBody>
          <a:bodyPr>
            <a:noAutofit/>
          </a:bodyPr>
          <a:lstStyle/>
          <a:p>
            <a:pPr marL="0" indent="0">
              <a:buNone/>
            </a:pPr>
            <a:r>
              <a:rPr lang="en-US" sz="4000" dirty="0"/>
              <a:t>I am constructor of Test class</a:t>
            </a:r>
          </a:p>
          <a:p>
            <a:pPr marL="0" indent="0">
              <a:buNone/>
            </a:pPr>
            <a:r>
              <a:rPr lang="en-US" sz="4000" dirty="0"/>
              <a:t>I am constructor of Test class</a:t>
            </a:r>
          </a:p>
          <a:p>
            <a:pPr marL="0" indent="0">
              <a:buNone/>
            </a:pPr>
            <a:r>
              <a:rPr lang="en-US" sz="4000" dirty="0"/>
              <a:t>I am destructor of  Test class</a:t>
            </a:r>
          </a:p>
          <a:p>
            <a:pPr marL="0" indent="0">
              <a:buNone/>
            </a:pPr>
            <a:r>
              <a:rPr lang="en-US" sz="4000" dirty="0"/>
              <a:t>I am destructor of  Test class</a:t>
            </a:r>
          </a:p>
        </p:txBody>
      </p:sp>
    </p:spTree>
    <p:extLst>
      <p:ext uri="{BB962C8B-B14F-4D97-AF65-F5344CB8AC3E}">
        <p14:creationId xmlns:p14="http://schemas.microsoft.com/office/powerpoint/2010/main" val="1741847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and Pointers (main.cpp)</a:t>
            </a:r>
            <a:endParaRPr lang="en-US" dirty="0"/>
          </a:p>
        </p:txBody>
      </p:sp>
      <p:sp>
        <p:nvSpPr>
          <p:cNvPr id="3" name="Content Placeholder 2"/>
          <p:cNvSpPr>
            <a:spLocks noGrp="1"/>
          </p:cNvSpPr>
          <p:nvPr>
            <p:ph idx="1"/>
          </p:nvPr>
        </p:nvSpPr>
        <p:spPr/>
        <p:txBody>
          <a:bodyPr>
            <a:noAutofit/>
          </a:bodyPr>
          <a:lstStyle/>
          <a:p>
            <a:r>
              <a:rPr lang="en-US" sz="1100" dirty="0">
                <a:solidFill>
                  <a:srgbClr val="808080"/>
                </a:solidFill>
                <a:latin typeface="Cascadia Mono" panose="020B0609020000020004" pitchFamily="49" charset="0"/>
              </a:rPr>
              <a:t>#include</a:t>
            </a:r>
            <a:r>
              <a:rPr lang="en-US" sz="1100" dirty="0">
                <a:solidFill>
                  <a:srgbClr val="A31515"/>
                </a:solidFill>
                <a:latin typeface="Cascadia Mono" panose="020B0609020000020004" pitchFamily="49" charset="0"/>
              </a:rPr>
              <a:t>&lt;iostream&gt;</a:t>
            </a:r>
            <a:endParaRPr lang="en-US" sz="1100" dirty="0">
              <a:solidFill>
                <a:srgbClr val="000000"/>
              </a:solidFill>
              <a:latin typeface="Cascadia Mono" panose="020B0609020000020004" pitchFamily="49" charset="0"/>
            </a:endParaRPr>
          </a:p>
          <a:p>
            <a:r>
              <a:rPr lang="en-US" sz="1100" dirty="0">
                <a:solidFill>
                  <a:srgbClr val="808080"/>
                </a:solidFill>
                <a:latin typeface="Cascadia Mono" panose="020B0609020000020004" pitchFamily="49" charset="0"/>
              </a:rPr>
              <a:t>#include</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t>
            </a:r>
            <a:r>
              <a:rPr lang="en-US" sz="1100" dirty="0" err="1">
                <a:solidFill>
                  <a:srgbClr val="A31515"/>
                </a:solidFill>
                <a:latin typeface="Cascadia Mono" panose="020B0609020000020004" pitchFamily="49" charset="0"/>
              </a:rPr>
              <a:t>Header.h</a:t>
            </a:r>
            <a:r>
              <a:rPr lang="en-US" sz="1100" dirty="0">
                <a:solidFill>
                  <a:srgbClr val="A31515"/>
                </a:solidFill>
                <a:latin typeface="Cascadia Mono" panose="020B0609020000020004" pitchFamily="49" charset="0"/>
              </a:rPr>
              <a:t>"</a:t>
            </a:r>
            <a:endParaRPr lang="en-US" sz="1100" dirty="0">
              <a:solidFill>
                <a:srgbClr val="000000"/>
              </a:solidFill>
              <a:latin typeface="Cascadia Mono" panose="020B0609020000020004" pitchFamily="49" charset="0"/>
            </a:endParaRPr>
          </a:p>
          <a:p>
            <a:r>
              <a:rPr lang="en-US" sz="1100" dirty="0">
                <a:solidFill>
                  <a:srgbClr val="0000FF"/>
                </a:solidFill>
                <a:latin typeface="Cascadia Mono" panose="020B0609020000020004" pitchFamily="49" charset="0"/>
              </a:rPr>
              <a:t>using</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namespace</a:t>
            </a:r>
            <a:r>
              <a:rPr lang="en-US" sz="1100" dirty="0">
                <a:solidFill>
                  <a:srgbClr val="000000"/>
                </a:solidFill>
                <a:latin typeface="Cascadia Mono" panose="020B0609020000020004" pitchFamily="49" charset="0"/>
              </a:rPr>
              <a:t> std;</a:t>
            </a:r>
          </a:p>
          <a:p>
            <a:pPr marL="0" indent="0">
              <a:buNone/>
            </a:pP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main()</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0000FF"/>
                </a:solidFill>
                <a:latin typeface="Cascadia Mono" panose="020B0609020000020004" pitchFamily="49" charset="0"/>
              </a:rPr>
              <a:t>float</a:t>
            </a:r>
            <a:r>
              <a:rPr lang="en-US" sz="1100" dirty="0">
                <a:solidFill>
                  <a:srgbClr val="000000"/>
                </a:solidFill>
                <a:latin typeface="Cascadia Mono" panose="020B0609020000020004" pitchFamily="49" charset="0"/>
              </a:rPr>
              <a:t> *number, size;</a:t>
            </a:r>
          </a:p>
          <a:p>
            <a:pPr marL="0" indent="0">
              <a:buNone/>
            </a:pPr>
            <a:r>
              <a:rPr lang="en-US" sz="1100" dirty="0" err="1">
                <a:solidFill>
                  <a:srgbClr val="000000"/>
                </a:solidFill>
                <a:latin typeface="Cascadia Mono" panose="020B0609020000020004" pitchFamily="49" charset="0"/>
              </a:rPr>
              <a:t>cout</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 Enter the array you want "</a:t>
            </a:r>
            <a:r>
              <a:rPr lang="en-US" sz="1100" dirty="0">
                <a:solidFill>
                  <a:srgbClr val="000000"/>
                </a:solidFill>
                <a:latin typeface="Cascadia Mono" panose="020B0609020000020004" pitchFamily="49" charset="0"/>
              </a:rPr>
              <a:t>;</a:t>
            </a:r>
          </a:p>
          <a:p>
            <a:pPr marL="0" indent="0">
              <a:buNone/>
            </a:pPr>
            <a:r>
              <a:rPr lang="en-US" sz="1100" dirty="0" err="1">
                <a:solidFill>
                  <a:srgbClr val="000000"/>
                </a:solidFill>
                <a:latin typeface="Cascadia Mono" panose="020B0609020000020004" pitchFamily="49" charset="0"/>
              </a:rPr>
              <a:t>cin</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&gt;&gt;</a:t>
            </a:r>
            <a:r>
              <a:rPr lang="en-US" sz="1100" dirty="0">
                <a:solidFill>
                  <a:srgbClr val="000000"/>
                </a:solidFill>
                <a:latin typeface="Cascadia Mono" panose="020B0609020000020004" pitchFamily="49" charset="0"/>
              </a:rPr>
              <a:t> size;</a:t>
            </a:r>
          </a:p>
          <a:p>
            <a:pPr marL="0" indent="0">
              <a:buNone/>
            </a:pPr>
            <a:r>
              <a:rPr lang="en-US" sz="1100" dirty="0">
                <a:solidFill>
                  <a:srgbClr val="000000"/>
                </a:solidFill>
                <a:latin typeface="Cascadia Mono" panose="020B0609020000020004" pitchFamily="49" charset="0"/>
              </a:rPr>
              <a:t>number = </a:t>
            </a:r>
            <a:r>
              <a:rPr lang="en-US" sz="1100" dirty="0">
                <a:solidFill>
                  <a:srgbClr val="0000FF"/>
                </a:solidFill>
                <a:latin typeface="Cascadia Mono" panose="020B0609020000020004" pitchFamily="49" charset="0"/>
              </a:rPr>
              <a:t>new</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float</a:t>
            </a:r>
            <a:r>
              <a:rPr lang="en-US" sz="1100" dirty="0">
                <a:solidFill>
                  <a:srgbClr val="000000"/>
                </a:solidFill>
                <a:latin typeface="Cascadia Mono" panose="020B0609020000020004" pitchFamily="49" charset="0"/>
              </a:rPr>
              <a:t>[size];</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 s1;</a:t>
            </a:r>
          </a:p>
          <a:p>
            <a:pPr marL="0" indent="0">
              <a:buNone/>
            </a:pPr>
            <a:r>
              <a:rPr lang="en-US" sz="1100" dirty="0">
                <a:solidFill>
                  <a:srgbClr val="000000"/>
                </a:solidFill>
                <a:latin typeface="Cascadia Mono" panose="020B0609020000020004" pitchFamily="49" charset="0"/>
              </a:rPr>
              <a:t>s1.setdata(</a:t>
            </a:r>
            <a:r>
              <a:rPr lang="en-US" sz="1100" dirty="0">
                <a:solidFill>
                  <a:srgbClr val="A31515"/>
                </a:solidFill>
                <a:latin typeface="Cascadia Mono" panose="020B0609020000020004" pitchFamily="49" charset="0"/>
              </a:rPr>
              <a:t>" Umer Arshad "</a:t>
            </a:r>
            <a:r>
              <a:rPr lang="en-US" sz="1100" dirty="0">
                <a:solidFill>
                  <a:srgbClr val="000000"/>
                </a:solidFill>
                <a:latin typeface="Cascadia Mono" panose="020B0609020000020004" pitchFamily="49" charset="0"/>
              </a:rPr>
              <a:t>, 51, number , size);</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00"/>
                </a:solidFill>
                <a:latin typeface="Cascadia Mono" panose="020B0609020000020004" pitchFamily="49" charset="0"/>
              </a:rPr>
              <a:t>s1.getdata(size);</a:t>
            </a:r>
          </a:p>
          <a:p>
            <a:pPr marL="0" indent="0">
              <a:buNone/>
            </a:pPr>
            <a:r>
              <a:rPr lang="en-US" sz="1100" dirty="0" err="1">
                <a:solidFill>
                  <a:srgbClr val="000000"/>
                </a:solidFill>
                <a:latin typeface="Cascadia Mono" panose="020B0609020000020004" pitchFamily="49" charset="0"/>
              </a:rPr>
              <a:t>cout</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"\n"</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system(</a:t>
            </a:r>
            <a:r>
              <a:rPr lang="en-US" sz="1100" dirty="0">
                <a:solidFill>
                  <a:srgbClr val="A31515"/>
                </a:solidFill>
                <a:latin typeface="Cascadia Mono" panose="020B0609020000020004" pitchFamily="49" charset="0"/>
              </a:rPr>
              <a:t>"pause"</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endParaRPr lang="en-US" sz="2400" dirty="0"/>
          </a:p>
        </p:txBody>
      </p:sp>
    </p:spTree>
    <p:extLst>
      <p:ext uri="{BB962C8B-B14F-4D97-AF65-F5344CB8AC3E}">
        <p14:creationId xmlns:p14="http://schemas.microsoft.com/office/powerpoint/2010/main" val="1309966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and Pointers (</a:t>
            </a:r>
            <a:r>
              <a:rPr lang="en-US" b="1" dirty="0" err="1"/>
              <a:t>header.h</a:t>
            </a:r>
            <a:r>
              <a:rPr lang="en-US" b="1" dirty="0"/>
              <a:t>) </a:t>
            </a:r>
            <a:endParaRPr lang="en-US" dirty="0"/>
          </a:p>
        </p:txBody>
      </p:sp>
      <p:sp>
        <p:nvSpPr>
          <p:cNvPr id="3" name="Content Placeholder 2"/>
          <p:cNvSpPr>
            <a:spLocks noGrp="1"/>
          </p:cNvSpPr>
          <p:nvPr>
            <p:ph idx="1"/>
          </p:nvPr>
        </p:nvSpPr>
        <p:spPr/>
        <p:txBody>
          <a:bodyPr>
            <a:noAutofit/>
          </a:bodyPr>
          <a:lstStyle/>
          <a:p>
            <a:pPr marL="0" indent="0">
              <a:buNone/>
            </a:pPr>
            <a:r>
              <a:rPr lang="en-US" sz="1200" dirty="0">
                <a:solidFill>
                  <a:srgbClr val="808080"/>
                </a:solidFill>
                <a:latin typeface="Cascadia Mono" panose="020B0609020000020004" pitchFamily="49" charset="0"/>
              </a:rPr>
              <a:t>#pragma</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once</a:t>
            </a:r>
            <a:endParaRPr lang="en-US" sz="1200" dirty="0">
              <a:solidFill>
                <a:srgbClr val="000000"/>
              </a:solidFill>
              <a:latin typeface="Cascadia Mono" panose="020B0609020000020004" pitchFamily="49" charset="0"/>
            </a:endParaRPr>
          </a:p>
          <a:p>
            <a:pPr marL="0" indent="0">
              <a:buNone/>
            </a:pPr>
            <a:r>
              <a:rPr lang="en-US" sz="1200" dirty="0">
                <a:solidFill>
                  <a:srgbClr val="808080"/>
                </a:solidFill>
                <a:latin typeface="Cascadia Mono" panose="020B0609020000020004" pitchFamily="49" charset="0"/>
              </a:rPr>
              <a:t>#include</a:t>
            </a:r>
            <a:r>
              <a:rPr lang="en-US" sz="1200" dirty="0">
                <a:solidFill>
                  <a:srgbClr val="A31515"/>
                </a:solidFill>
                <a:latin typeface="Cascadia Mono" panose="020B0609020000020004" pitchFamily="49" charset="0"/>
              </a:rPr>
              <a:t>&lt;iostream&gt;</a:t>
            </a:r>
            <a:endParaRPr lang="en-US" sz="1200" dirty="0">
              <a:solidFill>
                <a:srgbClr val="000000"/>
              </a:solidFill>
              <a:latin typeface="Cascadia Mono" panose="020B0609020000020004" pitchFamily="49" charset="0"/>
            </a:endParaRPr>
          </a:p>
          <a:p>
            <a:pPr marL="0" indent="0">
              <a:buNone/>
            </a:pPr>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namespace</a:t>
            </a:r>
            <a:r>
              <a:rPr lang="en-US" sz="1200" dirty="0">
                <a:solidFill>
                  <a:srgbClr val="000000"/>
                </a:solidFill>
                <a:latin typeface="Cascadia Mono" panose="020B0609020000020004" pitchFamily="49" charset="0"/>
              </a:rPr>
              <a:t> std;</a:t>
            </a:r>
          </a:p>
          <a:p>
            <a:pPr marL="0" indent="0">
              <a:buNone/>
            </a:pP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student</a:t>
            </a:r>
            <a:r>
              <a:rPr lang="en-US" sz="1200" dirty="0">
                <a:solidFill>
                  <a:srgbClr val="000000"/>
                </a:solidFill>
                <a:latin typeface="Cascadia Mono" panose="020B0609020000020004" pitchFamily="49" charset="0"/>
              </a:rPr>
              <a:t> {</a:t>
            </a:r>
          </a:p>
          <a:p>
            <a:pPr marL="0" indent="0">
              <a:buNone/>
            </a:pP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a:t>
            </a:r>
          </a:p>
          <a:p>
            <a:pPr marL="0" indent="0">
              <a:buNone/>
            </a:pPr>
            <a:r>
              <a:rPr lang="en-US" sz="1200" dirty="0">
                <a:solidFill>
                  <a:srgbClr val="2B91AF"/>
                </a:solidFill>
                <a:latin typeface="Cascadia Mono" panose="020B0609020000020004" pitchFamily="49" charset="0"/>
              </a:rPr>
              <a:t>string</a:t>
            </a:r>
            <a:r>
              <a:rPr lang="en-US" sz="1200" dirty="0">
                <a:solidFill>
                  <a:srgbClr val="000000"/>
                </a:solidFill>
                <a:latin typeface="Cascadia Mono" panose="020B0609020000020004" pitchFamily="49" charset="0"/>
              </a:rPr>
              <a:t> name;</a:t>
            </a:r>
          </a:p>
          <a:p>
            <a:pPr marL="0" indent="0">
              <a:buNone/>
            </a:pP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id;</a:t>
            </a:r>
          </a:p>
          <a:p>
            <a:pPr marL="0" indent="0">
              <a:buNone/>
            </a:pPr>
            <a:r>
              <a:rPr lang="en-US" sz="1200" dirty="0">
                <a:solidFill>
                  <a:srgbClr val="0000FF"/>
                </a:solidFill>
                <a:latin typeface="Cascadia Mono" panose="020B0609020000020004" pitchFamily="49" charset="0"/>
              </a:rPr>
              <a:t>float</a:t>
            </a:r>
            <a:r>
              <a:rPr lang="en-US" sz="1200" dirty="0">
                <a:solidFill>
                  <a:srgbClr val="000000"/>
                </a:solidFill>
                <a:latin typeface="Cascadia Mono" panose="020B0609020000020004" pitchFamily="49" charset="0"/>
              </a:rPr>
              <a:t> marks[];</a:t>
            </a:r>
          </a:p>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setdata</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N</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ID</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float</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M</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size</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name </a:t>
            </a:r>
            <a:r>
              <a:rPr lang="en-US" sz="1200" dirty="0">
                <a:solidFill>
                  <a:srgbClr val="008080"/>
                </a:solidFill>
                <a:latin typeface="Cascadia Mono" panose="020B0609020000020004" pitchFamily="49" charset="0"/>
              </a:rPr>
              <a:t>=</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N</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id = </a:t>
            </a:r>
            <a:r>
              <a:rPr lang="en-US" sz="1200" dirty="0">
                <a:solidFill>
                  <a:srgbClr val="808080"/>
                </a:solidFill>
                <a:latin typeface="Cascadia Mono" panose="020B0609020000020004" pitchFamily="49" charset="0"/>
              </a:rPr>
              <a:t>ID</a:t>
            </a:r>
            <a:r>
              <a:rPr lang="en-US" sz="1200" dirty="0">
                <a:solidFill>
                  <a:srgbClr val="000000"/>
                </a:solidFill>
                <a:latin typeface="Cascadia Mono" panose="020B0609020000020004" pitchFamily="49" charset="0"/>
              </a:rPr>
              <a:t>;</a:t>
            </a:r>
          </a:p>
          <a:p>
            <a:pPr marL="0" indent="0">
              <a:buNone/>
            </a:pPr>
            <a:r>
              <a:rPr lang="nn-NO" sz="1200" dirty="0">
                <a:solidFill>
                  <a:srgbClr val="0000FF"/>
                </a:solidFill>
                <a:latin typeface="Cascadia Mono" panose="020B0609020000020004" pitchFamily="49" charset="0"/>
              </a:rPr>
              <a:t>for</a:t>
            </a:r>
            <a:r>
              <a:rPr lang="nn-NO" sz="1200" dirty="0">
                <a:solidFill>
                  <a:srgbClr val="000000"/>
                </a:solidFill>
                <a:latin typeface="Cascadia Mono" panose="020B0609020000020004" pitchFamily="49" charset="0"/>
              </a:rPr>
              <a:t> (</a:t>
            </a:r>
            <a:r>
              <a:rPr lang="nn-NO" sz="1200" dirty="0">
                <a:solidFill>
                  <a:srgbClr val="0000FF"/>
                </a:solidFill>
                <a:latin typeface="Cascadia Mono" panose="020B0609020000020004" pitchFamily="49" charset="0"/>
              </a:rPr>
              <a:t>int</a:t>
            </a:r>
            <a:r>
              <a:rPr lang="nn-NO" sz="1200" dirty="0">
                <a:solidFill>
                  <a:srgbClr val="000000"/>
                </a:solidFill>
                <a:latin typeface="Cascadia Mono" panose="020B0609020000020004" pitchFamily="49" charset="0"/>
              </a:rPr>
              <a:t> i = 0; i &lt; </a:t>
            </a:r>
            <a:r>
              <a:rPr lang="nn-NO" sz="1200" dirty="0">
                <a:solidFill>
                  <a:srgbClr val="808080"/>
                </a:solidFill>
                <a:latin typeface="Cascadia Mono" panose="020B0609020000020004" pitchFamily="49" charset="0"/>
              </a:rPr>
              <a:t>size</a:t>
            </a:r>
            <a:r>
              <a:rPr lang="nn-NO" sz="1200" dirty="0">
                <a:solidFill>
                  <a:srgbClr val="000000"/>
                </a:solidFill>
                <a:latin typeface="Cascadia Mono" panose="020B0609020000020004" pitchFamily="49" charset="0"/>
              </a:rPr>
              <a:t>; i++)</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Enter your number [ "</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i</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 "</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\t"</a:t>
            </a: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cin</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&gt;&gt;</a:t>
            </a:r>
            <a:r>
              <a:rPr lang="en-US" sz="1200" dirty="0">
                <a:solidFill>
                  <a:srgbClr val="000000"/>
                </a:solidFill>
                <a:latin typeface="Cascadia Mono" panose="020B0609020000020004" pitchFamily="49" charset="0"/>
              </a:rPr>
              <a:t> marks[</a:t>
            </a:r>
            <a:r>
              <a:rPr lang="en-US" sz="1200" dirty="0" err="1">
                <a:solidFill>
                  <a:srgbClr val="000000"/>
                </a:solidFill>
                <a:latin typeface="Cascadia Mono" panose="020B0609020000020004" pitchFamily="49" charset="0"/>
              </a:rPr>
              <a:t>i</a:t>
            </a:r>
            <a:r>
              <a:rPr lang="en-US" sz="1200" dirty="0">
                <a:solidFill>
                  <a:srgbClr val="000000"/>
                </a:solidFill>
                <a:latin typeface="Cascadia Mono" panose="020B0609020000020004" pitchFamily="49" charset="0"/>
              </a:rPr>
              <a:t>]; }</a:t>
            </a:r>
          </a:p>
          <a:p>
            <a:pPr marL="0" indent="0">
              <a:buNone/>
            </a:pPr>
            <a:r>
              <a:rPr lang="en-US" sz="1200" dirty="0">
                <a:solidFill>
                  <a:srgbClr val="000000"/>
                </a:solidFill>
                <a:latin typeface="Cascadia Mono" panose="020B0609020000020004" pitchFamily="49" charset="0"/>
              </a:rPr>
              <a:t>}</a:t>
            </a:r>
          </a:p>
          <a:p>
            <a:pPr marL="0" indent="0">
              <a:buNone/>
            </a:pPr>
            <a:endParaRPr lang="en-US" sz="1200" dirty="0">
              <a:solidFill>
                <a:srgbClr val="000000"/>
              </a:solidFill>
              <a:latin typeface="Cascadia Mono" panose="020B0609020000020004" pitchFamily="49" charset="0"/>
            </a:endParaRPr>
          </a:p>
          <a:p>
            <a:pPr marL="0" indent="0">
              <a:buNone/>
            </a:pPr>
            <a:endParaRPr lang="en-US" sz="1200" dirty="0">
              <a:solidFill>
                <a:srgbClr val="000000"/>
              </a:solidFill>
              <a:latin typeface="Cascadia Mono" panose="020B0609020000020004" pitchFamily="49" charset="0"/>
            </a:endParaRPr>
          </a:p>
        </p:txBody>
      </p:sp>
      <p:sp>
        <p:nvSpPr>
          <p:cNvPr id="4" name="Content Placeholder 2">
            <a:extLst>
              <a:ext uri="{FF2B5EF4-FFF2-40B4-BE49-F238E27FC236}">
                <a16:creationId xmlns:a16="http://schemas.microsoft.com/office/drawing/2014/main" id="{084D3C3E-71DB-76D0-BF1C-370687E11894}"/>
              </a:ext>
            </a:extLst>
          </p:cNvPr>
          <p:cNvSpPr txBox="1">
            <a:spLocks/>
          </p:cNvSpPr>
          <p:nvPr/>
        </p:nvSpPr>
        <p:spPr>
          <a:xfrm>
            <a:off x="5811078" y="1690688"/>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dirty="0">
              <a:solidFill>
                <a:srgbClr val="000000"/>
              </a:solidFill>
              <a:latin typeface="Cascadia Mono" panose="020B0609020000020004" pitchFamily="49" charset="0"/>
            </a:endParaRPr>
          </a:p>
          <a:p>
            <a:pPr marL="0" indent="0">
              <a:buFont typeface="Arial" panose="020B0604020202020204" pitchFamily="34" charset="0"/>
              <a:buNone/>
            </a:pP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getdata</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size</a:t>
            </a:r>
            <a:r>
              <a:rPr lang="en-US" sz="1200" dirty="0">
                <a:solidFill>
                  <a:srgbClr val="000000"/>
                </a:solidFill>
                <a:latin typeface="Cascadia Mono" panose="020B0609020000020004" pitchFamily="49" charset="0"/>
              </a:rPr>
              <a:t>)</a:t>
            </a:r>
          </a:p>
          <a:p>
            <a:pPr marL="0" indent="0">
              <a:buFont typeface="Arial" panose="020B0604020202020204" pitchFamily="34" charset="0"/>
              <a:buNone/>
            </a:pPr>
            <a:r>
              <a:rPr lang="en-US" sz="1200" dirty="0">
                <a:solidFill>
                  <a:srgbClr val="000000"/>
                </a:solidFill>
                <a:latin typeface="Cascadia Mono" panose="020B0609020000020004" pitchFamily="49" charset="0"/>
              </a:rPr>
              <a:t>{</a:t>
            </a:r>
          </a:p>
          <a:p>
            <a:pPr marL="0" indent="0">
              <a:buFont typeface="Arial" panose="020B0604020202020204" pitchFamily="34" charset="0"/>
              <a:buNone/>
            </a:pPr>
            <a:r>
              <a:rPr lang="nn-NO" sz="1200" dirty="0">
                <a:solidFill>
                  <a:srgbClr val="0000FF"/>
                </a:solidFill>
                <a:latin typeface="Cascadia Mono" panose="020B0609020000020004" pitchFamily="49" charset="0"/>
              </a:rPr>
              <a:t>for</a:t>
            </a:r>
            <a:r>
              <a:rPr lang="nn-NO" sz="1200" dirty="0">
                <a:solidFill>
                  <a:srgbClr val="000000"/>
                </a:solidFill>
                <a:latin typeface="Cascadia Mono" panose="020B0609020000020004" pitchFamily="49" charset="0"/>
              </a:rPr>
              <a:t> (</a:t>
            </a:r>
            <a:r>
              <a:rPr lang="nn-NO" sz="1200" dirty="0">
                <a:solidFill>
                  <a:srgbClr val="0000FF"/>
                </a:solidFill>
                <a:latin typeface="Cascadia Mono" panose="020B0609020000020004" pitchFamily="49" charset="0"/>
              </a:rPr>
              <a:t>int</a:t>
            </a:r>
            <a:r>
              <a:rPr lang="nn-NO" sz="1200" dirty="0">
                <a:solidFill>
                  <a:srgbClr val="000000"/>
                </a:solidFill>
                <a:latin typeface="Cascadia Mono" panose="020B0609020000020004" pitchFamily="49" charset="0"/>
              </a:rPr>
              <a:t> i = 0; i &lt; </a:t>
            </a:r>
            <a:r>
              <a:rPr lang="nn-NO" sz="1200" dirty="0">
                <a:solidFill>
                  <a:srgbClr val="808080"/>
                </a:solidFill>
                <a:latin typeface="Cascadia Mono" panose="020B0609020000020004" pitchFamily="49" charset="0"/>
              </a:rPr>
              <a:t>size</a:t>
            </a:r>
            <a:r>
              <a:rPr lang="nn-NO" sz="1200" dirty="0">
                <a:solidFill>
                  <a:srgbClr val="000000"/>
                </a:solidFill>
                <a:latin typeface="Cascadia Mono" panose="020B0609020000020004" pitchFamily="49" charset="0"/>
              </a:rPr>
              <a:t>; i++)</a:t>
            </a:r>
          </a:p>
          <a:p>
            <a:pPr marL="0" indent="0">
              <a:buFont typeface="Arial" panose="020B0604020202020204" pitchFamily="34" charset="0"/>
              <a:buNone/>
            </a:pPr>
            <a:r>
              <a:rPr lang="en-US" sz="1200" dirty="0">
                <a:solidFill>
                  <a:srgbClr val="000000"/>
                </a:solidFill>
                <a:latin typeface="Cascadia Mono" panose="020B0609020000020004" pitchFamily="49" charset="0"/>
              </a:rPr>
              <a:t>{</a:t>
            </a:r>
          </a:p>
          <a:p>
            <a:pPr marL="0" indent="0">
              <a:buFont typeface="Arial" panose="020B0604020202020204" pitchFamily="34" charset="0"/>
              <a:buNone/>
            </a:pP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your number [ "</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i</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 = "</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marks[</a:t>
            </a:r>
            <a:r>
              <a:rPr lang="en-US" sz="1200" dirty="0" err="1">
                <a:solidFill>
                  <a:srgbClr val="000000"/>
                </a:solidFill>
                <a:latin typeface="Cascadia Mono" panose="020B0609020000020004" pitchFamily="49" charset="0"/>
              </a:rPr>
              <a:t>i</a:t>
            </a:r>
            <a:r>
              <a:rPr lang="en-US" sz="1200" dirty="0">
                <a:solidFill>
                  <a:srgbClr val="000000"/>
                </a:solidFill>
                <a:latin typeface="Cascadia Mono" panose="020B0609020000020004" pitchFamily="49" charset="0"/>
              </a:rPr>
              <a:t>] ;</a:t>
            </a:r>
          </a:p>
          <a:p>
            <a:pPr marL="0" indent="0">
              <a:buFont typeface="Arial" panose="020B0604020202020204" pitchFamily="34" charset="0"/>
              <a:buNone/>
            </a:pP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"\n"</a:t>
            </a:r>
            <a:r>
              <a:rPr lang="en-US" sz="1200" dirty="0">
                <a:solidFill>
                  <a:srgbClr val="000000"/>
                </a:solidFill>
                <a:latin typeface="Cascadia Mono" panose="020B0609020000020004" pitchFamily="49" charset="0"/>
              </a:rPr>
              <a:t>;</a:t>
            </a:r>
          </a:p>
          <a:p>
            <a:pPr marL="0" indent="0">
              <a:buFont typeface="Arial" panose="020B0604020202020204" pitchFamily="34" charset="0"/>
              <a:buNone/>
            </a:pPr>
            <a:r>
              <a:rPr lang="en-US" sz="1200" dirty="0">
                <a:solidFill>
                  <a:srgbClr val="000000"/>
                </a:solidFill>
                <a:latin typeface="Cascadia Mono" panose="020B0609020000020004" pitchFamily="49" charset="0"/>
              </a:rPr>
              <a:t>}</a:t>
            </a:r>
          </a:p>
          <a:p>
            <a:pPr marL="0" indent="0">
              <a:buFont typeface="Arial" panose="020B0604020202020204" pitchFamily="34" charset="0"/>
              <a:buNone/>
            </a:pPr>
            <a:r>
              <a:rPr lang="en-US" sz="1200" dirty="0">
                <a:solidFill>
                  <a:srgbClr val="000000"/>
                </a:solidFill>
                <a:latin typeface="Cascadia Mono" panose="020B0609020000020004" pitchFamily="49" charset="0"/>
              </a:rPr>
              <a:t>}</a:t>
            </a:r>
          </a:p>
          <a:p>
            <a:pPr marL="0" indent="0">
              <a:buFont typeface="Arial" panose="020B0604020202020204" pitchFamily="34" charset="0"/>
              <a:buNone/>
            </a:pPr>
            <a:endParaRPr lang="en-US" sz="1200" dirty="0">
              <a:solidFill>
                <a:srgbClr val="000000"/>
              </a:solidFill>
              <a:latin typeface="Cascadia Mono" panose="020B0609020000020004" pitchFamily="49" charset="0"/>
            </a:endParaRPr>
          </a:p>
          <a:p>
            <a:pPr marL="0" indent="0">
              <a:buFont typeface="Arial" panose="020B0604020202020204" pitchFamily="34" charset="0"/>
              <a:buNone/>
            </a:pPr>
            <a:r>
              <a:rPr lang="en-US" sz="12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2057962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as member (</a:t>
            </a:r>
            <a:r>
              <a:rPr lang="en-US" b="1" dirty="0" err="1"/>
              <a:t>header.h</a:t>
            </a:r>
            <a:r>
              <a:rPr lang="en-US" b="1" dirty="0"/>
              <a:t>) </a:t>
            </a:r>
            <a:endParaRPr lang="en-US" dirty="0"/>
          </a:p>
        </p:txBody>
      </p:sp>
      <p:sp>
        <p:nvSpPr>
          <p:cNvPr id="3" name="Content Placeholder 2"/>
          <p:cNvSpPr>
            <a:spLocks noGrp="1"/>
          </p:cNvSpPr>
          <p:nvPr>
            <p:ph idx="1"/>
          </p:nvPr>
        </p:nvSpPr>
        <p:spPr/>
        <p:txBody>
          <a:bodyPr>
            <a:noAutofit/>
          </a:bodyPr>
          <a:lstStyle/>
          <a:p>
            <a:pPr marL="0" indent="0">
              <a:buNone/>
            </a:pPr>
            <a:r>
              <a:rPr lang="en-US" sz="1100" dirty="0">
                <a:solidFill>
                  <a:srgbClr val="808080"/>
                </a:solidFill>
                <a:latin typeface="Cascadia Mono" panose="020B0609020000020004" pitchFamily="49" charset="0"/>
              </a:rPr>
              <a:t>#pragma</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once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#include</a:t>
            </a:r>
            <a:r>
              <a:rPr lang="en-US" sz="1100" dirty="0">
                <a:solidFill>
                  <a:srgbClr val="A31515"/>
                </a:solidFill>
                <a:latin typeface="Cascadia Mono" panose="020B0609020000020004" pitchFamily="49" charset="0"/>
              </a:rPr>
              <a:t>&lt;iostream&gt;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using</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namespace</a:t>
            </a:r>
            <a:r>
              <a:rPr lang="en-US" sz="1100" dirty="0">
                <a:solidFill>
                  <a:srgbClr val="000000"/>
                </a:solidFill>
                <a:latin typeface="Cascadia Mono" panose="020B0609020000020004" pitchFamily="49" charset="0"/>
              </a:rPr>
              <a:t> std;</a:t>
            </a:r>
          </a:p>
          <a:p>
            <a:pPr marL="0" indent="0">
              <a:buNone/>
            </a:pPr>
            <a:r>
              <a:rPr lang="en-US" sz="1100" dirty="0">
                <a:solidFill>
                  <a:srgbClr val="0000FF"/>
                </a:solidFill>
                <a:latin typeface="Cascadia Mono" panose="020B0609020000020004" pitchFamily="49" charset="0"/>
              </a:rPr>
              <a:t>class</a:t>
            </a:r>
            <a:r>
              <a:rPr lang="en-US" sz="1100" dirty="0">
                <a:solidFill>
                  <a:srgbClr val="000000"/>
                </a:solidFill>
                <a:latin typeface="Cascadia Mono" panose="020B0609020000020004" pitchFamily="49" charset="0"/>
              </a:rPr>
              <a:t> </a:t>
            </a: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 {</a:t>
            </a:r>
          </a:p>
          <a:p>
            <a:pPr marL="0" indent="0">
              <a:buNone/>
            </a:pPr>
            <a:r>
              <a:rPr lang="en-US" sz="1100" dirty="0">
                <a:solidFill>
                  <a:srgbClr val="0000FF"/>
                </a:solidFill>
                <a:latin typeface="Cascadia Mono" panose="020B0609020000020004" pitchFamily="49" charset="0"/>
              </a:rPr>
              <a:t>private</a:t>
            </a:r>
            <a:r>
              <a:rPr lang="en-US" sz="1100" dirty="0">
                <a:solidFill>
                  <a:srgbClr val="000000"/>
                </a:solidFill>
                <a:latin typeface="Cascadia Mono" panose="020B0609020000020004" pitchFamily="49" charset="0"/>
              </a:rPr>
              <a:t>:</a:t>
            </a:r>
          </a:p>
          <a:p>
            <a:pPr marL="0" indent="0">
              <a:buNone/>
            </a:pP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*id;</a:t>
            </a: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a:t>
            </a:r>
          </a:p>
          <a:p>
            <a:pPr marL="0" indent="0">
              <a:buNone/>
            </a:pPr>
            <a:r>
              <a:rPr lang="en-US" sz="1100" dirty="0">
                <a:solidFill>
                  <a:srgbClr val="0000FF"/>
                </a:solidFill>
                <a:latin typeface="Cascadia Mono" panose="020B0609020000020004" pitchFamily="49" charset="0"/>
              </a:rPr>
              <a:t>void</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setdata</a:t>
            </a:r>
            <a:r>
              <a:rPr lang="en-US" sz="1100" dirty="0">
                <a:solidFill>
                  <a:srgbClr val="000000"/>
                </a:solidFill>
                <a:latin typeface="Cascadia Mono" panose="020B0609020000020004" pitchFamily="49" charset="0"/>
              </a:rPr>
              <a:t>(</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ID</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id = </a:t>
            </a:r>
            <a:r>
              <a:rPr lang="en-US" sz="1100" dirty="0">
                <a:solidFill>
                  <a:srgbClr val="0000FF"/>
                </a:solidFill>
                <a:latin typeface="Cascadia Mono" panose="020B0609020000020004" pitchFamily="49" charset="0"/>
              </a:rPr>
              <a:t>new</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a:t>
            </a:r>
            <a:r>
              <a:rPr lang="en-US" sz="1100" dirty="0">
                <a:solidFill>
                  <a:srgbClr val="808080"/>
                </a:solidFill>
                <a:latin typeface="Cascadia Mono" panose="020B0609020000020004" pitchFamily="49" charset="0"/>
              </a:rPr>
              <a:t>ID</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0000FF"/>
                </a:solidFill>
                <a:latin typeface="Cascadia Mono" panose="020B0609020000020004" pitchFamily="49" charset="0"/>
              </a:rPr>
              <a:t>void</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getdata</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err="1">
                <a:solidFill>
                  <a:srgbClr val="000000"/>
                </a:solidFill>
                <a:latin typeface="Cascadia Mono" panose="020B0609020000020004" pitchFamily="49" charset="0"/>
              </a:rPr>
              <a:t>cout</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 The user id is: "</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*id;</a:t>
            </a:r>
          </a:p>
          <a:p>
            <a:pPr marL="0" indent="0">
              <a:buNone/>
            </a:pPr>
            <a:r>
              <a:rPr lang="en-US" sz="1100" dirty="0">
                <a:solidFill>
                  <a:srgbClr val="000000"/>
                </a:solidFill>
                <a:latin typeface="Cascadia Mono" panose="020B0609020000020004" pitchFamily="49" charset="0"/>
              </a:rPr>
              <a:t>}</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2496139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as member (main.cpp) </a:t>
            </a:r>
            <a:endParaRPr lang="en-US" dirty="0"/>
          </a:p>
        </p:txBody>
      </p:sp>
      <p:sp>
        <p:nvSpPr>
          <p:cNvPr id="3" name="Content Placeholder 2"/>
          <p:cNvSpPr>
            <a:spLocks noGrp="1"/>
          </p:cNvSpPr>
          <p:nvPr>
            <p:ph idx="1"/>
          </p:nvPr>
        </p:nvSpPr>
        <p:spPr/>
        <p:txBody>
          <a:bodyPr>
            <a:noAutofit/>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s1;</a:t>
            </a:r>
          </a:p>
          <a:p>
            <a:pPr marL="0" indent="0">
              <a:buNone/>
            </a:pPr>
            <a:r>
              <a:rPr lang="en-US" sz="1800" dirty="0">
                <a:solidFill>
                  <a:srgbClr val="000000"/>
                </a:solidFill>
                <a:latin typeface="Cascadia Mono" panose="020B0609020000020004" pitchFamily="49" charset="0"/>
              </a:rPr>
              <a:t>s1.setdata(10);</a:t>
            </a:r>
          </a:p>
          <a:p>
            <a:pPr marL="0" indent="0">
              <a:buNone/>
            </a:pPr>
            <a:r>
              <a:rPr lang="en-US" sz="1800" dirty="0">
                <a:solidFill>
                  <a:srgbClr val="000000"/>
                </a:solidFill>
                <a:latin typeface="Cascadia Mono" panose="020B0609020000020004" pitchFamily="49" charset="0"/>
              </a:rPr>
              <a:t>s1.getdata();</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33620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800" b="0" dirty="0">
                <a:effectLst/>
                <a:latin typeface="Consolas" panose="020B0609020204030204" pitchFamily="49" charset="0"/>
              </a:rPr>
              <a:t>#include&lt;iostream&gt;</a:t>
            </a:r>
          </a:p>
          <a:p>
            <a:pPr marL="0" indent="0">
              <a:buNone/>
            </a:pPr>
            <a:r>
              <a:rPr lang="en-US" sz="800" b="0" dirty="0">
                <a:effectLst/>
                <a:latin typeface="Consolas" panose="020B0609020204030204" pitchFamily="49" charset="0"/>
              </a:rPr>
              <a:t>using namespace std;</a:t>
            </a:r>
          </a:p>
          <a:p>
            <a:pPr marL="0" indent="0">
              <a:buNone/>
            </a:pPr>
            <a:br>
              <a:rPr lang="en-US" sz="800" b="0" dirty="0">
                <a:effectLst/>
                <a:latin typeface="Consolas" panose="020B0609020204030204" pitchFamily="49" charset="0"/>
              </a:rPr>
            </a:br>
            <a:r>
              <a:rPr lang="en-US" sz="800" b="0" dirty="0">
                <a:effectLst/>
                <a:latin typeface="Consolas" panose="020B0609020204030204" pitchFamily="49" charset="0"/>
              </a:rPr>
              <a:t>class student{</a:t>
            </a:r>
          </a:p>
          <a:p>
            <a:pPr marL="0" indent="0">
              <a:buNone/>
            </a:pPr>
            <a:r>
              <a:rPr lang="en-US" sz="800" b="0" dirty="0">
                <a:effectLst/>
                <a:latin typeface="Consolas" panose="020B0609020204030204" pitchFamily="49" charset="0"/>
              </a:rPr>
              <a:t>    public:</a:t>
            </a:r>
          </a:p>
          <a:p>
            <a:pPr marL="0" indent="0">
              <a:buNone/>
            </a:pPr>
            <a:r>
              <a:rPr lang="en-US" sz="800" b="0" dirty="0">
                <a:effectLst/>
                <a:latin typeface="Consolas" panose="020B0609020204030204" pitchFamily="49" charset="0"/>
              </a:rPr>
              <a:t>        string name;</a:t>
            </a:r>
          </a:p>
          <a:p>
            <a:pPr marL="0" indent="0">
              <a:buNone/>
            </a:pPr>
            <a:r>
              <a:rPr lang="en-US" sz="800" b="0" dirty="0">
                <a:effectLst/>
                <a:latin typeface="Consolas" panose="020B0609020204030204" pitchFamily="49" charset="0"/>
              </a:rPr>
              <a:t>        int roll;    </a:t>
            </a:r>
          </a:p>
          <a:p>
            <a:pPr marL="0" indent="0">
              <a:buNone/>
            </a:pPr>
            <a:br>
              <a:rPr lang="en-US" sz="800" b="0" dirty="0">
                <a:effectLst/>
                <a:latin typeface="Consolas" panose="020B0609020204030204" pitchFamily="49" charset="0"/>
              </a:rPr>
            </a:br>
            <a:r>
              <a:rPr lang="en-US" sz="800" b="0" dirty="0">
                <a:effectLst/>
                <a:latin typeface="Consolas" panose="020B0609020204030204" pitchFamily="49" charset="0"/>
              </a:rPr>
              <a:t>        string display()</a:t>
            </a:r>
          </a:p>
          <a:p>
            <a:pPr marL="0" indent="0">
              <a:buNone/>
            </a:pPr>
            <a:r>
              <a:rPr lang="en-US" sz="800" b="0" dirty="0">
                <a:effectLst/>
                <a:latin typeface="Consolas" panose="020B0609020204030204" pitchFamily="49" charset="0"/>
              </a:rPr>
              <a:t>        {</a:t>
            </a:r>
          </a:p>
          <a:p>
            <a:pPr marL="0" indent="0">
              <a:buNone/>
            </a:pPr>
            <a:r>
              <a:rPr lang="en-US" sz="800" b="0" dirty="0">
                <a:effectLst/>
                <a:latin typeface="Consolas" panose="020B0609020204030204" pitchFamily="49" charset="0"/>
              </a:rPr>
              <a:t>            </a:t>
            </a:r>
            <a:r>
              <a:rPr lang="en-US" sz="800" b="0" dirty="0" err="1">
                <a:effectLst/>
                <a:latin typeface="Consolas" panose="020B0609020204030204" pitchFamily="49" charset="0"/>
              </a:rPr>
              <a:t>cout</a:t>
            </a:r>
            <a:r>
              <a:rPr lang="en-US" sz="800" b="0" dirty="0">
                <a:effectLst/>
                <a:latin typeface="Consolas" panose="020B0609020204030204" pitchFamily="49" charset="0"/>
              </a:rPr>
              <a:t>&lt;&lt;" Your name is: ";</a:t>
            </a:r>
          </a:p>
          <a:p>
            <a:pPr marL="0" indent="0">
              <a:buNone/>
            </a:pPr>
            <a:r>
              <a:rPr lang="en-US" sz="800" b="0" dirty="0">
                <a:effectLst/>
                <a:latin typeface="Consolas" panose="020B0609020204030204" pitchFamily="49" charset="0"/>
              </a:rPr>
              <a:t>            return name;</a:t>
            </a:r>
          </a:p>
          <a:p>
            <a:pPr marL="0" indent="0">
              <a:buNone/>
            </a:pPr>
            <a:r>
              <a:rPr lang="en-US" sz="800" b="0" dirty="0">
                <a:effectLst/>
                <a:latin typeface="Consolas" panose="020B0609020204030204" pitchFamily="49" charset="0"/>
              </a:rPr>
              <a:t>        }</a:t>
            </a:r>
          </a:p>
          <a:p>
            <a:pPr marL="0" indent="0">
              <a:buNone/>
            </a:pPr>
            <a:r>
              <a:rPr lang="en-US" sz="800" b="0" dirty="0">
                <a:effectLst/>
                <a:latin typeface="Consolas" panose="020B0609020204030204" pitchFamily="49" charset="0"/>
              </a:rPr>
              <a:t>};</a:t>
            </a:r>
          </a:p>
          <a:p>
            <a:pPr marL="0" indent="0">
              <a:buNone/>
            </a:pPr>
            <a:br>
              <a:rPr lang="en-US" sz="800" b="0" dirty="0">
                <a:effectLst/>
                <a:latin typeface="Consolas" panose="020B0609020204030204" pitchFamily="49" charset="0"/>
              </a:rPr>
            </a:br>
            <a:r>
              <a:rPr lang="en-US" sz="800" b="0" dirty="0">
                <a:effectLst/>
                <a:latin typeface="Consolas" panose="020B0609020204030204" pitchFamily="49" charset="0"/>
              </a:rPr>
              <a:t>int main()</a:t>
            </a:r>
          </a:p>
          <a:p>
            <a:pPr marL="0" indent="0">
              <a:buNone/>
            </a:pPr>
            <a:r>
              <a:rPr lang="en-US" sz="800" b="0" dirty="0">
                <a:effectLst/>
                <a:latin typeface="Consolas" panose="020B0609020204030204" pitchFamily="49" charset="0"/>
              </a:rPr>
              <a:t>{</a:t>
            </a:r>
          </a:p>
          <a:p>
            <a:pPr marL="0" indent="0">
              <a:buNone/>
            </a:pPr>
            <a:r>
              <a:rPr lang="en-US" sz="800" b="0" dirty="0">
                <a:effectLst/>
                <a:latin typeface="Consolas" panose="020B0609020204030204" pitchFamily="49" charset="0"/>
              </a:rPr>
              <a:t>    student s1;</a:t>
            </a:r>
          </a:p>
          <a:p>
            <a:pPr marL="0" indent="0">
              <a:buNone/>
            </a:pPr>
            <a:r>
              <a:rPr lang="en-US" sz="800" b="0" dirty="0">
                <a:effectLst/>
                <a:latin typeface="Consolas" panose="020B0609020204030204" pitchFamily="49" charset="0"/>
              </a:rPr>
              <a:t>    s1.name= "Umer Arshad Butt";</a:t>
            </a:r>
          </a:p>
          <a:p>
            <a:pPr marL="0" indent="0">
              <a:buNone/>
            </a:pPr>
            <a:br>
              <a:rPr lang="en-US" sz="800" b="0" dirty="0">
                <a:effectLst/>
                <a:latin typeface="Consolas" panose="020B0609020204030204" pitchFamily="49" charset="0"/>
              </a:rPr>
            </a:br>
            <a:r>
              <a:rPr lang="en-US" sz="800" b="0" dirty="0">
                <a:effectLst/>
                <a:latin typeface="Consolas" panose="020B0609020204030204" pitchFamily="49" charset="0"/>
              </a:rPr>
              <a:t>    </a:t>
            </a:r>
            <a:r>
              <a:rPr lang="en-US" sz="800" b="0" dirty="0" err="1">
                <a:effectLst/>
                <a:latin typeface="Consolas" panose="020B0609020204030204" pitchFamily="49" charset="0"/>
              </a:rPr>
              <a:t>cout</a:t>
            </a:r>
            <a:r>
              <a:rPr lang="en-US" sz="800" b="0" dirty="0">
                <a:effectLst/>
                <a:latin typeface="Consolas" panose="020B0609020204030204" pitchFamily="49" charset="0"/>
              </a:rPr>
              <a:t>&lt;&lt;s1.display();</a:t>
            </a:r>
          </a:p>
          <a:p>
            <a:pPr marL="0" indent="0">
              <a:buNone/>
            </a:pPr>
            <a:r>
              <a:rPr lang="en-US" sz="800" b="0" dirty="0">
                <a:effectLst/>
                <a:latin typeface="Consolas" panose="020B0609020204030204" pitchFamily="49" charset="0"/>
              </a:rPr>
              <a:t>}</a:t>
            </a:r>
          </a:p>
        </p:txBody>
      </p:sp>
    </p:spTree>
    <p:extLst>
      <p:ext uri="{BB962C8B-B14F-4D97-AF65-F5344CB8AC3E}">
        <p14:creationId xmlns:p14="http://schemas.microsoft.com/office/powerpoint/2010/main" val="425181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Private Access Specifiers</a:t>
            </a:r>
            <a:endParaRPr lang="en-US" dirty="0"/>
          </a:p>
        </p:txBody>
      </p:sp>
      <p:sp>
        <p:nvSpPr>
          <p:cNvPr id="3" name="Content Placeholder 2"/>
          <p:cNvSpPr>
            <a:spLocks noGrp="1"/>
          </p:cNvSpPr>
          <p:nvPr>
            <p:ph idx="1"/>
          </p:nvPr>
        </p:nvSpPr>
        <p:spPr/>
        <p:txBody>
          <a:bodyPr>
            <a:normAutofit/>
          </a:bodyPr>
          <a:lstStyle/>
          <a:p>
            <a:pPr marL="0" indent="0">
              <a:buNone/>
            </a:pPr>
            <a:r>
              <a:rPr lang="en-US" sz="3600" b="0" i="0" dirty="0">
                <a:solidFill>
                  <a:srgbClr val="273239"/>
                </a:solidFill>
                <a:effectLst/>
                <a:latin typeface="urw-din"/>
              </a:rPr>
              <a:t>The class members declared as </a:t>
            </a:r>
            <a:r>
              <a:rPr lang="en-US" sz="3600" b="0" i="1" dirty="0">
                <a:solidFill>
                  <a:srgbClr val="273239"/>
                </a:solidFill>
                <a:effectLst/>
                <a:latin typeface="urw-din"/>
              </a:rPr>
              <a:t>private</a:t>
            </a:r>
            <a:r>
              <a:rPr lang="en-US" sz="3600" b="0" i="0" dirty="0">
                <a:solidFill>
                  <a:srgbClr val="273239"/>
                </a:solidFill>
                <a:effectLst/>
                <a:latin typeface="urw-din"/>
              </a:rPr>
              <a:t> can be accessed only by the member functions inside the class. </a:t>
            </a:r>
          </a:p>
          <a:p>
            <a:pPr marL="0" indent="0">
              <a:buNone/>
            </a:pPr>
            <a:r>
              <a:rPr lang="en-US" sz="3600" b="0" i="0" dirty="0">
                <a:solidFill>
                  <a:srgbClr val="273239"/>
                </a:solidFill>
                <a:effectLst/>
                <a:latin typeface="urw-din"/>
              </a:rPr>
              <a:t>They are not allowed to be accessed directly by any object or function outside the class. </a:t>
            </a:r>
            <a:endParaRPr lang="en-US" sz="3600" b="0" dirty="0">
              <a:effectLst/>
              <a:latin typeface="Consolas" panose="020B0609020204030204" pitchFamily="49" charset="0"/>
            </a:endParaRPr>
          </a:p>
        </p:txBody>
      </p:sp>
    </p:spTree>
    <p:extLst>
      <p:ext uri="{BB962C8B-B14F-4D97-AF65-F5344CB8AC3E}">
        <p14:creationId xmlns:p14="http://schemas.microsoft.com/office/powerpoint/2010/main" val="317064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Code</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b="0" dirty="0">
                <a:effectLst/>
                <a:latin typeface="Consolas" panose="020B0609020204030204" pitchFamily="49" charset="0"/>
              </a:rPr>
              <a:t>#include&lt;iostream&gt;</a:t>
            </a:r>
          </a:p>
          <a:p>
            <a:pPr marL="0" indent="0">
              <a:buNone/>
            </a:pPr>
            <a:r>
              <a:rPr lang="en-US" b="0" dirty="0">
                <a:effectLst/>
                <a:latin typeface="Consolas" panose="020B0609020204030204" pitchFamily="49" charset="0"/>
              </a:rPr>
              <a:t>using namespace std;</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class student{</a:t>
            </a:r>
          </a:p>
          <a:p>
            <a:pPr marL="0" indent="0">
              <a:buNone/>
            </a:pPr>
            <a:r>
              <a:rPr lang="en-US" b="0" dirty="0">
                <a:effectLst/>
                <a:latin typeface="Consolas" panose="020B0609020204030204" pitchFamily="49" charset="0"/>
              </a:rPr>
              <a:t>    private:</a:t>
            </a:r>
          </a:p>
          <a:p>
            <a:pPr marL="0" indent="0">
              <a:buNone/>
            </a:pPr>
            <a:r>
              <a:rPr lang="en-US" b="0" dirty="0">
                <a:effectLst/>
                <a:latin typeface="Consolas" panose="020B0609020204030204" pitchFamily="49" charset="0"/>
              </a:rPr>
              <a:t>        string name = "Umer Arshad Butt";</a:t>
            </a:r>
          </a:p>
          <a:p>
            <a:pPr marL="0" indent="0">
              <a:buNone/>
            </a:pPr>
            <a:r>
              <a:rPr lang="en-US" b="0" dirty="0">
                <a:effectLst/>
                <a:latin typeface="Consolas" panose="020B0609020204030204" pitchFamily="49" charset="0"/>
              </a:rPr>
              <a:t>        int roll;    </a:t>
            </a:r>
          </a:p>
          <a:p>
            <a:pPr marL="0" indent="0">
              <a:buNone/>
            </a:pPr>
            <a:r>
              <a:rPr lang="en-US" b="0" dirty="0">
                <a:effectLst/>
                <a:latin typeface="Consolas" panose="020B0609020204030204" pitchFamily="49" charset="0"/>
              </a:rPr>
              <a:t>    public:</a:t>
            </a:r>
          </a:p>
          <a:p>
            <a:pPr marL="0" indent="0">
              <a:buNone/>
            </a:pPr>
            <a:r>
              <a:rPr lang="en-US" b="0" dirty="0">
                <a:effectLst/>
                <a:latin typeface="Consolas" panose="020B0609020204030204" pitchFamily="49" charset="0"/>
              </a:rPr>
              <a:t>        string display()</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cout</a:t>
            </a:r>
            <a:r>
              <a:rPr lang="en-US" b="0" dirty="0">
                <a:effectLst/>
                <a:latin typeface="Consolas" panose="020B0609020204030204" pitchFamily="49" charset="0"/>
              </a:rPr>
              <a:t>&lt;&lt;" Your name is: ";</a:t>
            </a:r>
          </a:p>
          <a:p>
            <a:pPr marL="0" indent="0">
              <a:buNone/>
            </a:pPr>
            <a:r>
              <a:rPr lang="en-US" b="0" dirty="0">
                <a:effectLst/>
                <a:latin typeface="Consolas" panose="020B0609020204030204" pitchFamily="49" charset="0"/>
              </a:rPr>
              <a:t>            return name;</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int main()</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student s1;</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a:t>
            </a:r>
            <a:r>
              <a:rPr lang="en-US" b="0" dirty="0" err="1">
                <a:effectLst/>
                <a:latin typeface="Consolas" panose="020B0609020204030204" pitchFamily="49" charset="0"/>
              </a:rPr>
              <a:t>cout</a:t>
            </a:r>
            <a:r>
              <a:rPr lang="en-US" b="0" dirty="0">
                <a:effectLst/>
                <a:latin typeface="Consolas" panose="020B0609020204030204" pitchFamily="49" charset="0"/>
              </a:rPr>
              <a:t>&lt;&lt;s1.display();</a:t>
            </a:r>
          </a:p>
          <a:p>
            <a:pPr marL="0" indent="0">
              <a:buNone/>
            </a:pPr>
            <a:r>
              <a:rPr lang="en-US" b="0" dirty="0">
                <a:effectLst/>
                <a:latin typeface="Consolas" panose="020B0609020204030204" pitchFamily="49" charset="0"/>
              </a:rPr>
              <a:t>}</a:t>
            </a:r>
          </a:p>
        </p:txBody>
      </p:sp>
    </p:spTree>
    <p:extLst>
      <p:ext uri="{BB962C8B-B14F-4D97-AF65-F5344CB8AC3E}">
        <p14:creationId xmlns:p14="http://schemas.microsoft.com/office/powerpoint/2010/main" val="242510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Setter and Getter</a:t>
            </a:r>
            <a:endParaRPr lang="en-US" dirty="0"/>
          </a:p>
        </p:txBody>
      </p:sp>
      <p:sp>
        <p:nvSpPr>
          <p:cNvPr id="3" name="Content Placeholder 2"/>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//setters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void </a:t>
            </a:r>
            <a:r>
              <a:rPr kumimoji="0" lang="en-US" altLang="en-US" sz="2800" b="0" i="0" u="none" strike="noStrike" cap="none" normalizeH="0" baseline="0" dirty="0" err="1">
                <a:ln>
                  <a:noFill/>
                </a:ln>
                <a:effectLst/>
                <a:latin typeface="source-code"/>
              </a:rPr>
              <a:t>setHeight</a:t>
            </a:r>
            <a:r>
              <a:rPr kumimoji="0" lang="en-US" altLang="en-US" sz="2800" b="0" i="0" u="none" strike="noStrike" cap="none" normalizeH="0" baseline="0" dirty="0">
                <a:ln>
                  <a:noFill/>
                </a:ln>
                <a:effectLst/>
                <a:latin typeface="source-code"/>
              </a:rPr>
              <a:t>(int 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height = 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void </a:t>
            </a:r>
            <a:r>
              <a:rPr kumimoji="0" lang="en-US" altLang="en-US" sz="2800" b="0" i="0" u="none" strike="noStrike" cap="none" normalizeH="0" baseline="0" dirty="0" err="1">
                <a:ln>
                  <a:noFill/>
                </a:ln>
                <a:effectLst/>
                <a:latin typeface="source-code"/>
              </a:rPr>
              <a:t>setWidth</a:t>
            </a:r>
            <a:r>
              <a:rPr kumimoji="0" lang="en-US" altLang="en-US" sz="2800" b="0" i="0" u="none" strike="noStrike" cap="none" normalizeH="0" baseline="0" dirty="0">
                <a:ln>
                  <a:noFill/>
                </a:ln>
                <a:effectLst/>
                <a:latin typeface="source-code"/>
              </a:rPr>
              <a:t>(int 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width = 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a:t>
            </a:r>
            <a:r>
              <a:rPr kumimoji="0" lang="en-US" altLang="en-US" sz="2000" b="0" i="0" u="none" strike="noStrike" cap="none" normalizeH="0" baseline="0" dirty="0">
                <a:ln>
                  <a:noFill/>
                </a:ln>
                <a:effectLst/>
              </a:rPr>
              <a:t> </a:t>
            </a:r>
            <a:endParaRPr kumimoji="0" lang="en-US" altLang="en-US" sz="5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34167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Setter and Getter</a:t>
            </a:r>
            <a:endParaRPr lang="en-US" dirty="0"/>
          </a:p>
        </p:txBody>
      </p:sp>
      <p:sp>
        <p:nvSpPr>
          <p:cNvPr id="3" name="Content Placeholder 2"/>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//getters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int </a:t>
            </a:r>
            <a:r>
              <a:rPr kumimoji="0" lang="en-US" altLang="en-US" sz="2800" b="0" i="0" u="none" strike="noStrike" cap="none" normalizeH="0" baseline="0" dirty="0" err="1">
                <a:ln>
                  <a:noFill/>
                </a:ln>
                <a:effectLst/>
                <a:latin typeface="source-code"/>
              </a:rPr>
              <a:t>getHeight</a:t>
            </a:r>
            <a:r>
              <a:rPr kumimoji="0" lang="en-US" altLang="en-US" sz="2800" b="0" i="0" u="none" strike="noStrike" cap="none" normalizeH="0" baseline="0" dirty="0">
                <a:ln>
                  <a:noFill/>
                </a:ln>
                <a:effectLst/>
                <a:latin typeface="source-cod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	return height;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int </a:t>
            </a:r>
            <a:r>
              <a:rPr kumimoji="0" lang="en-US" altLang="en-US" sz="2800" b="0" i="0" u="none" strike="noStrike" cap="none" normalizeH="0" baseline="0" dirty="0" err="1">
                <a:ln>
                  <a:noFill/>
                </a:ln>
                <a:effectLst/>
                <a:latin typeface="source-code"/>
              </a:rPr>
              <a:t>getWidth</a:t>
            </a:r>
            <a:r>
              <a:rPr kumimoji="0" lang="en-US" altLang="en-US" sz="2800" b="0" i="0" u="none" strike="noStrike" cap="none" normalizeH="0" baseline="0" dirty="0">
                <a:ln>
                  <a:noFill/>
                </a:ln>
                <a:effectLst/>
                <a:latin typeface="source-cod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	return width;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ource-code"/>
              </a:rPr>
              <a:t>}</a:t>
            </a:r>
            <a:r>
              <a:rPr kumimoji="0" lang="en-US" altLang="en-US" sz="2000" b="0" i="0" u="none" strike="noStrike" cap="none" normalizeH="0" baseline="0" dirty="0">
                <a:ln>
                  <a:noFill/>
                </a:ln>
                <a:effectLst/>
              </a:rPr>
              <a:t> </a:t>
            </a:r>
            <a:endParaRPr kumimoji="0" lang="en-US" altLang="en-US" sz="5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63126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TotalTime>
  <Words>2563</Words>
  <Application>Microsoft Office PowerPoint</Application>
  <PresentationFormat>Widescreen</PresentationFormat>
  <Paragraphs>551</Paragraphs>
  <Slides>49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Calibri Light</vt:lpstr>
      <vt:lpstr>Cascadia Mono</vt:lpstr>
      <vt:lpstr>Consolas</vt:lpstr>
      <vt:lpstr>euclid_circular_a</vt:lpstr>
      <vt:lpstr>source-code</vt:lpstr>
      <vt:lpstr>Times New Roman</vt:lpstr>
      <vt:lpstr>urw-din</vt:lpstr>
      <vt:lpstr>Office Theme</vt:lpstr>
      <vt:lpstr>PowerPoint Presentation</vt:lpstr>
      <vt:lpstr>Today’s Lecture</vt:lpstr>
      <vt:lpstr>Access Specifiers</vt:lpstr>
      <vt:lpstr>Public Access Specifiers</vt:lpstr>
      <vt:lpstr>Code</vt:lpstr>
      <vt:lpstr>Private Access Specifiers</vt:lpstr>
      <vt:lpstr>Code</vt:lpstr>
      <vt:lpstr>Setter and Getter</vt:lpstr>
      <vt:lpstr>Setter and Getter</vt:lpstr>
      <vt:lpstr>Class Activity</vt:lpstr>
      <vt:lpstr>Constructor</vt:lpstr>
      <vt:lpstr>Constructor</vt:lpstr>
      <vt:lpstr>Constructor</vt:lpstr>
      <vt:lpstr>1-Default constructor / constructor without parameters</vt:lpstr>
      <vt:lpstr>Program 1:</vt:lpstr>
      <vt:lpstr>Program 1:</vt:lpstr>
      <vt:lpstr>Program 1:</vt:lpstr>
      <vt:lpstr>PowerPoint Presentation</vt:lpstr>
      <vt:lpstr>Program 2:</vt:lpstr>
      <vt:lpstr>Program 2:</vt:lpstr>
      <vt:lpstr>Program 2:</vt:lpstr>
      <vt:lpstr>Program 2:</vt:lpstr>
      <vt:lpstr>Output:</vt:lpstr>
      <vt:lpstr>2-Parameterized constructor/ constructor with parameters</vt:lpstr>
      <vt:lpstr>Syntax of passing parameters to constructor member function</vt:lpstr>
      <vt:lpstr>Program:</vt:lpstr>
      <vt:lpstr>Program:</vt:lpstr>
      <vt:lpstr>Program:</vt:lpstr>
      <vt:lpstr>Program:</vt:lpstr>
      <vt:lpstr>Class Activity</vt:lpstr>
      <vt:lpstr>Program</vt:lpstr>
      <vt:lpstr>Program</vt:lpstr>
      <vt:lpstr>Program</vt:lpstr>
      <vt:lpstr>Program</vt:lpstr>
      <vt:lpstr>Constructor overloading</vt:lpstr>
      <vt:lpstr>Header.h file</vt:lpstr>
      <vt:lpstr>source.cpp file</vt:lpstr>
      <vt:lpstr>Default parameter of the constructor (header.h file)</vt:lpstr>
      <vt:lpstr>Default parameter of the constructor (mail.cpp file)</vt:lpstr>
      <vt:lpstr>Destructor:</vt:lpstr>
      <vt:lpstr>Syntax of destructor:</vt:lpstr>
      <vt:lpstr>program code:</vt:lpstr>
      <vt:lpstr>program code:</vt:lpstr>
      <vt:lpstr>program code:</vt:lpstr>
      <vt:lpstr>Output:</vt:lpstr>
      <vt:lpstr>Arrays and Pointers (main.cpp)</vt:lpstr>
      <vt:lpstr>Arrays and Pointers (header.h) </vt:lpstr>
      <vt:lpstr>Pointers as member (header.h) </vt:lpstr>
      <vt:lpstr>Pointers as member (main.cpp)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dc:creator>
  <cp:lastModifiedBy>Umer Arshad</cp:lastModifiedBy>
  <cp:revision>133</cp:revision>
  <dcterms:created xsi:type="dcterms:W3CDTF">2019-10-04T14:25:31Z</dcterms:created>
  <dcterms:modified xsi:type="dcterms:W3CDTF">2022-11-06T16:16:39Z</dcterms:modified>
</cp:coreProperties>
</file>