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79" r:id="rId3"/>
    <p:sldId id="280" r:id="rId4"/>
    <p:sldId id="285" r:id="rId5"/>
    <p:sldId id="286" r:id="rId6"/>
    <p:sldId id="306" r:id="rId7"/>
    <p:sldId id="307" r:id="rId8"/>
    <p:sldId id="308" r:id="rId9"/>
    <p:sldId id="281" r:id="rId10"/>
    <p:sldId id="309" r:id="rId11"/>
    <p:sldId id="282" r:id="rId12"/>
    <p:sldId id="283" r:id="rId13"/>
    <p:sldId id="287" r:id="rId14"/>
    <p:sldId id="289" r:id="rId15"/>
    <p:sldId id="288" r:id="rId16"/>
    <p:sldId id="290" r:id="rId17"/>
    <p:sldId id="291" r:id="rId18"/>
    <p:sldId id="292" r:id="rId19"/>
    <p:sldId id="293" r:id="rId20"/>
    <p:sldId id="294" r:id="rId21"/>
    <p:sldId id="295" r:id="rId22"/>
    <p:sldId id="259" r:id="rId23"/>
    <p:sldId id="261" r:id="rId24"/>
    <p:sldId id="260" r:id="rId25"/>
    <p:sldId id="264" r:id="rId26"/>
    <p:sldId id="296" r:id="rId27"/>
    <p:sldId id="297" r:id="rId28"/>
    <p:sldId id="298" r:id="rId29"/>
    <p:sldId id="299" r:id="rId30"/>
    <p:sldId id="273" r:id="rId31"/>
    <p:sldId id="274" r:id="rId32"/>
    <p:sldId id="300" r:id="rId33"/>
    <p:sldId id="301" r:id="rId34"/>
    <p:sldId id="302" r:id="rId35"/>
    <p:sldId id="303" r:id="rId36"/>
    <p:sldId id="304" r:id="rId37"/>
    <p:sldId id="270" r:id="rId38"/>
    <p:sldId id="271" r:id="rId39"/>
    <p:sldId id="27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967" autoAdjust="0"/>
  </p:normalViewPr>
  <p:slideViewPr>
    <p:cSldViewPr snapToGrid="0">
      <p:cViewPr varScale="1">
        <p:scale>
          <a:sx n="77" d="100"/>
          <a:sy n="77" d="100"/>
        </p:scale>
        <p:origin x="883"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2AB1C-A85A-48CE-9BCF-0295902C04F2}"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75457-99B2-4ED4-ADE9-96B314EDA4C7}" type="slidenum">
              <a:rPr lang="en-US" smtClean="0"/>
              <a:t>‹#›</a:t>
            </a:fld>
            <a:endParaRPr lang="en-US"/>
          </a:p>
        </p:txBody>
      </p:sp>
    </p:spTree>
    <p:extLst>
      <p:ext uri="{BB962C8B-B14F-4D97-AF65-F5344CB8AC3E}">
        <p14:creationId xmlns:p14="http://schemas.microsoft.com/office/powerpoint/2010/main" val="269480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code will give us compilation error because '</a:t>
            </a:r>
            <a:r>
              <a:rPr lang="en-US" sz="1200" b="0" i="0" kern="1200" dirty="0" err="1">
                <a:solidFill>
                  <a:schemeClr val="tx1"/>
                </a:solidFill>
                <a:effectLst/>
                <a:latin typeface="+mn-lt"/>
                <a:ea typeface="+mn-ea"/>
                <a:cs typeface="+mn-cs"/>
              </a:rPr>
              <a:t>func</a:t>
            </a:r>
            <a:r>
              <a:rPr lang="en-US" sz="1200" b="0" i="0" kern="1200" dirty="0">
                <a:solidFill>
                  <a:schemeClr val="tx1"/>
                </a:solidFill>
                <a:effectLst/>
                <a:latin typeface="+mn-lt"/>
                <a:ea typeface="+mn-ea"/>
                <a:cs typeface="+mn-cs"/>
              </a:rPr>
              <a:t>()' is a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member function of class A and we are trying to assign a value to its data member 'x'.</a:t>
            </a:r>
          </a:p>
        </p:txBody>
      </p:sp>
      <p:sp>
        <p:nvSpPr>
          <p:cNvPr id="4" name="Slide Number Placeholder 3"/>
          <p:cNvSpPr>
            <a:spLocks noGrp="1"/>
          </p:cNvSpPr>
          <p:nvPr>
            <p:ph type="sldNum" sz="quarter" idx="10"/>
          </p:nvPr>
        </p:nvSpPr>
        <p:spPr/>
        <p:txBody>
          <a:bodyPr/>
          <a:lstStyle/>
          <a:p>
            <a:fld id="{A3275457-99B2-4ED4-ADE9-96B314EDA4C7}" type="slidenum">
              <a:rPr lang="en-US" smtClean="0"/>
              <a:t>30</a:t>
            </a:fld>
            <a:endParaRPr lang="en-US"/>
          </a:p>
        </p:txBody>
      </p:sp>
    </p:spTree>
    <p:extLst>
      <p:ext uri="{BB962C8B-B14F-4D97-AF65-F5344CB8AC3E}">
        <p14:creationId xmlns:p14="http://schemas.microsoft.com/office/powerpoint/2010/main" val="4164819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275457-99B2-4ED4-ADE9-96B314EDA4C7}" type="slidenum">
              <a:rPr lang="en-US" smtClean="0"/>
              <a:t>31</a:t>
            </a:fld>
            <a:endParaRPr lang="en-US"/>
          </a:p>
        </p:txBody>
      </p:sp>
    </p:spTree>
    <p:extLst>
      <p:ext uri="{BB962C8B-B14F-4D97-AF65-F5344CB8AC3E}">
        <p14:creationId xmlns:p14="http://schemas.microsoft.com/office/powerpoint/2010/main" val="209871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program will give compilation error. Since we declared 'a' as a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of class A, we cannot change its data members. When we created 'a', its constructor got called assigning a value 0 to its data member 'x'. Since 'x' is a data member of a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we cannot change its value further in the program. So when we tried to change its value, we got compilation error</a:t>
            </a:r>
            <a:endParaRPr lang="en-US" dirty="0"/>
          </a:p>
        </p:txBody>
      </p:sp>
      <p:sp>
        <p:nvSpPr>
          <p:cNvPr id="4" name="Slide Number Placeholder 3"/>
          <p:cNvSpPr>
            <a:spLocks noGrp="1"/>
          </p:cNvSpPr>
          <p:nvPr>
            <p:ph type="sldNum" sz="quarter" idx="10"/>
          </p:nvPr>
        </p:nvSpPr>
        <p:spPr/>
        <p:txBody>
          <a:bodyPr/>
          <a:lstStyle/>
          <a:p>
            <a:fld id="{A3275457-99B2-4ED4-ADE9-96B314EDA4C7}" type="slidenum">
              <a:rPr lang="en-US" smtClean="0"/>
              <a:t>39</a:t>
            </a:fld>
            <a:endParaRPr lang="en-US"/>
          </a:p>
        </p:txBody>
      </p:sp>
    </p:spTree>
    <p:extLst>
      <p:ext uri="{BB962C8B-B14F-4D97-AF65-F5344CB8AC3E}">
        <p14:creationId xmlns:p14="http://schemas.microsoft.com/office/powerpoint/2010/main" val="32120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236012-4FD4-4B4A-8B16-05ECD9CD901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06230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97707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413618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91125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36012-4FD4-4B4A-8B16-05ECD9CD901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40664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236012-4FD4-4B4A-8B16-05ECD9CD901E}"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55496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236012-4FD4-4B4A-8B16-05ECD9CD901E}"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39626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236012-4FD4-4B4A-8B16-05ECD9CD901E}"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88767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36012-4FD4-4B4A-8B16-05ECD9CD901E}"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81230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36012-4FD4-4B4A-8B16-05ECD9CD901E}"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20964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36012-4FD4-4B4A-8B16-05ECD9CD901E}"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47297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36012-4FD4-4B4A-8B16-05ECD9CD901E}" type="datetimeFigureOut">
              <a:rPr lang="en-US" smtClean="0"/>
              <a:t>11/17/2022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7C7B1-0470-4283-8E09-19B8C477BEB1}" type="slidenum">
              <a:rPr lang="en-US" smtClean="0"/>
              <a:t>‹#›</a:t>
            </a:fld>
            <a:endParaRPr lang="en-US"/>
          </a:p>
        </p:txBody>
      </p:sp>
    </p:spTree>
    <p:extLst>
      <p:ext uri="{BB962C8B-B14F-4D97-AF65-F5344CB8AC3E}">
        <p14:creationId xmlns:p14="http://schemas.microsoft.com/office/powerpoint/2010/main" val="403404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p:txBody>
          <a:bodyPr/>
          <a:lstStyle/>
          <a:p>
            <a:r>
              <a:rPr lang="en-US" dirty="0"/>
              <a:t>Pointers to Object</a:t>
            </a:r>
          </a:p>
          <a:p>
            <a:r>
              <a:rPr lang="en-US" dirty="0"/>
              <a:t>Copy Constructor</a:t>
            </a:r>
          </a:p>
          <a:p>
            <a:r>
              <a:rPr lang="en-US" dirty="0"/>
              <a:t>Deep Copy vs Shallow Copy</a:t>
            </a:r>
          </a:p>
          <a:p>
            <a:r>
              <a:rPr lang="en-US" dirty="0"/>
              <a:t>const Class Data Members</a:t>
            </a:r>
          </a:p>
          <a:p>
            <a:r>
              <a:rPr lang="en-US" dirty="0"/>
              <a:t>const Class Member functions</a:t>
            </a:r>
          </a:p>
          <a:p>
            <a:r>
              <a:rPr lang="en-US" dirty="0"/>
              <a:t>Constructor Initializer list</a:t>
            </a:r>
          </a:p>
        </p:txBody>
      </p:sp>
    </p:spTree>
    <p:extLst>
      <p:ext uri="{BB962C8B-B14F-4D97-AF65-F5344CB8AC3E}">
        <p14:creationId xmlns:p14="http://schemas.microsoft.com/office/powerpoint/2010/main" val="317177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a:t>
            </a:r>
          </a:p>
        </p:txBody>
      </p:sp>
      <p:sp>
        <p:nvSpPr>
          <p:cNvPr id="3" name="Content Placeholder 2"/>
          <p:cNvSpPr>
            <a:spLocks noGrp="1"/>
          </p:cNvSpPr>
          <p:nvPr>
            <p:ph idx="1"/>
          </p:nvPr>
        </p:nvSpPr>
        <p:spPr/>
        <p:txBody>
          <a:bodyPr>
            <a:normAutofit/>
          </a:bodyPr>
          <a:lstStyle/>
          <a:p>
            <a:pPr algn="just"/>
            <a:r>
              <a:rPr lang="en-US" sz="3200" dirty="0">
                <a:solidFill>
                  <a:srgbClr val="273239"/>
                </a:solidFill>
                <a:latin typeface="urw-din"/>
              </a:rPr>
              <a:t>The copy constructor is used to initialize the members of a newly created object by copying the members of an already existing object.</a:t>
            </a:r>
          </a:p>
          <a:p>
            <a:pPr algn="just"/>
            <a:r>
              <a:rPr lang="en-US" sz="3200" dirty="0">
                <a:solidFill>
                  <a:srgbClr val="273239"/>
                </a:solidFill>
                <a:latin typeface="urw-din"/>
              </a:rPr>
              <a:t>The copy constructor in C++ is used to copy data from one object to another.</a:t>
            </a:r>
          </a:p>
        </p:txBody>
      </p:sp>
    </p:spTree>
    <p:extLst>
      <p:ext uri="{BB962C8B-B14F-4D97-AF65-F5344CB8AC3E}">
        <p14:creationId xmlns:p14="http://schemas.microsoft.com/office/powerpoint/2010/main" val="207884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 (</a:t>
            </a:r>
            <a:r>
              <a:rPr lang="en-US" dirty="0" err="1"/>
              <a:t>Header.h</a:t>
            </a:r>
            <a:r>
              <a:rPr lang="en-US" dirty="0"/>
              <a:t>)</a:t>
            </a:r>
          </a:p>
        </p:txBody>
      </p:sp>
      <p:sp>
        <p:nvSpPr>
          <p:cNvPr id="3" name="Content Placeholder 2"/>
          <p:cNvSpPr>
            <a:spLocks noGrp="1"/>
          </p:cNvSpPr>
          <p:nvPr>
            <p:ph idx="1"/>
          </p:nvPr>
        </p:nvSpPr>
        <p:spPr>
          <a:xfrm>
            <a:off x="381000" y="1690688"/>
            <a:ext cx="10515600" cy="4351338"/>
          </a:xfrm>
        </p:spPr>
        <p:txBody>
          <a:bodyPr>
            <a:normAutofit fontScale="8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name;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id;</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student() </a:t>
            </a:r>
            <a:r>
              <a:rPr lang="en-US" sz="1800" dirty="0">
                <a:solidFill>
                  <a:srgbClr val="008000"/>
                </a:solidFill>
                <a:latin typeface="Cascadia Mono" panose="020B0609020000020004" pitchFamily="49" charset="0"/>
              </a:rPr>
              <a:t>// Default Constructor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endParaRPr lang="en-US" sz="1800" dirty="0">
              <a:solidFill>
                <a:srgbClr val="000000"/>
              </a:solidFill>
              <a:latin typeface="Cascadia Mono" panose="020B0609020000020004" pitchFamily="49" charset="0"/>
            </a:endParaRPr>
          </a:p>
        </p:txBody>
      </p:sp>
      <p:sp>
        <p:nvSpPr>
          <p:cNvPr id="4" name="Content Placeholder 2">
            <a:extLst>
              <a:ext uri="{FF2B5EF4-FFF2-40B4-BE49-F238E27FC236}">
                <a16:creationId xmlns:a16="http://schemas.microsoft.com/office/drawing/2014/main" id="{C9D4CE1E-53E2-FABE-1A4E-012AD2F6D630}"/>
              </a:ext>
            </a:extLst>
          </p:cNvPr>
          <p:cNvSpPr txBox="1">
            <a:spLocks/>
          </p:cNvSpPr>
          <p:nvPr/>
        </p:nvSpPr>
        <p:spPr>
          <a:xfrm>
            <a:off x="4707836" y="1690688"/>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00"/>
                </a:solidFill>
                <a:latin typeface="Cascadia Mono" panose="020B0609020000020004" pitchFamily="49" charset="0"/>
              </a:rPr>
              <a:t> student(</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Parameterized Constructor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name </a:t>
            </a:r>
            <a:r>
              <a:rPr lang="en-US" sz="1800" dirty="0">
                <a:solidFill>
                  <a:srgbClr val="0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id =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Font typeface="Arial" panose="020B0604020202020204" pitchFamily="34" charse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display()</a:t>
            </a:r>
          </a:p>
          <a:p>
            <a:pPr marL="0" indent="0">
              <a:buFont typeface="Arial" panose="020B0604020202020204" pitchFamily="34" charset="0"/>
              <a:buNone/>
            </a:pPr>
            <a:r>
              <a:rPr lang="en-US" sz="1800" dirty="0">
                <a:solidFill>
                  <a:srgbClr val="000000"/>
                </a:solidFill>
                <a:latin typeface="Cascadia Mono" panose="020B0609020000020004" pitchFamily="49" charset="0"/>
              </a:rPr>
              <a:t>    {</a:t>
            </a:r>
          </a:p>
          <a:p>
            <a:pPr marL="0" indent="0">
              <a:buFont typeface="Arial" panose="020B0604020202020204" pitchFamily="34" charse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your name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name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your id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id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    }</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337866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 (main.cpp)</a:t>
            </a:r>
          </a:p>
        </p:txBody>
      </p:sp>
      <p:sp>
        <p:nvSpPr>
          <p:cNvPr id="3" name="Content Placeholder 2"/>
          <p:cNvSpPr>
            <a:spLocks noGrp="1"/>
          </p:cNvSpPr>
          <p:nvPr>
            <p:ph idx="1"/>
          </p:nvPr>
        </p:nvSpPr>
        <p:spPr/>
        <p:txBody>
          <a:bodyPr>
            <a:normAutofit fontScale="475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"Header.h"</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s1(</a:t>
            </a:r>
            <a:r>
              <a:rPr lang="en-US" sz="1800" dirty="0">
                <a:solidFill>
                  <a:srgbClr val="A31515"/>
                </a:solidFill>
                <a:latin typeface="Cascadia Mono" panose="020B0609020000020004" pitchFamily="49" charset="0"/>
              </a:rPr>
              <a:t>"Umer Arshad Butt"</a:t>
            </a:r>
            <a:r>
              <a:rPr lang="en-US" sz="1800" dirty="0">
                <a:solidFill>
                  <a:srgbClr val="000000"/>
                </a:solidFill>
                <a:latin typeface="Cascadia Mono" panose="020B0609020000020004" pitchFamily="49" charset="0"/>
              </a:rPr>
              <a:t>, 51);</a:t>
            </a:r>
          </a:p>
          <a:p>
            <a:pPr marL="0" indent="0">
              <a:buNone/>
            </a:pPr>
            <a:r>
              <a:rPr lang="en-US" sz="1800" dirty="0">
                <a:solidFill>
                  <a:srgbClr val="000000"/>
                </a:solidFill>
                <a:latin typeface="Cascadia Mono" panose="020B0609020000020004" pitchFamily="49" charset="0"/>
              </a:rPr>
              <a:t>s1.display();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8000"/>
                </a:solidFill>
                <a:latin typeface="Cascadia Mono" panose="020B0609020000020004" pitchFamily="49" charset="0"/>
              </a:rPr>
              <a:t>// Copy Constructor </a:t>
            </a:r>
            <a:endParaRPr lang="en-US" sz="1800" dirty="0">
              <a:solidFill>
                <a:srgbClr val="000000"/>
              </a:solidFill>
              <a:latin typeface="Cascadia Mono" panose="020B0609020000020004" pitchFamily="49" charset="0"/>
            </a:endParaRPr>
          </a:p>
          <a:p>
            <a:pPr marL="0" indent="0">
              <a:buNone/>
            </a:pPr>
            <a:r>
              <a:rPr lang="en-US" sz="1800" dirty="0">
                <a:solidFill>
                  <a:srgbClr val="008000"/>
                </a:solidFill>
                <a:latin typeface="Cascadia Mono" panose="020B0609020000020004" pitchFamily="49" charset="0"/>
              </a:rPr>
              <a:t>// Copy values from s2 to s1</a:t>
            </a: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s2(s1); </a:t>
            </a:r>
          </a:p>
          <a:p>
            <a:pPr marL="0" indent="0">
              <a:buNone/>
            </a:pPr>
            <a:r>
              <a:rPr lang="en-US" sz="1800" dirty="0">
                <a:solidFill>
                  <a:srgbClr val="000000"/>
                </a:solidFill>
                <a:latin typeface="Cascadia Mono" panose="020B0609020000020004" pitchFamily="49" charset="0"/>
              </a:rPr>
              <a:t>s2.display();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p:txBody>
      </p:sp>
      <p:pic>
        <p:nvPicPr>
          <p:cNvPr id="5" name="Picture 4">
            <a:extLst>
              <a:ext uri="{FF2B5EF4-FFF2-40B4-BE49-F238E27FC236}">
                <a16:creationId xmlns:a16="http://schemas.microsoft.com/office/drawing/2014/main" id="{C11180FA-7322-3D71-85E9-E14DC784588D}"/>
              </a:ext>
            </a:extLst>
          </p:cNvPr>
          <p:cNvPicPr>
            <a:picLocks noChangeAspect="1"/>
          </p:cNvPicPr>
          <p:nvPr/>
        </p:nvPicPr>
        <p:blipFill>
          <a:blip r:embed="rId2"/>
          <a:stretch>
            <a:fillRect/>
          </a:stretch>
        </p:blipFill>
        <p:spPr>
          <a:xfrm>
            <a:off x="4243278" y="1825625"/>
            <a:ext cx="7331283" cy="2925710"/>
          </a:xfrm>
          <a:prstGeom prst="rect">
            <a:avLst/>
          </a:prstGeom>
        </p:spPr>
      </p:pic>
    </p:spTree>
    <p:extLst>
      <p:ext uri="{BB962C8B-B14F-4D97-AF65-F5344CB8AC3E}">
        <p14:creationId xmlns:p14="http://schemas.microsoft.com/office/powerpoint/2010/main" val="258988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 / Shallow copy</a:t>
            </a:r>
          </a:p>
        </p:txBody>
      </p:sp>
      <p:sp>
        <p:nvSpPr>
          <p:cNvPr id="3" name="Content Placeholder 2"/>
          <p:cNvSpPr>
            <a:spLocks noGrp="1"/>
          </p:cNvSpPr>
          <p:nvPr>
            <p:ph idx="1"/>
          </p:nvPr>
        </p:nvSpPr>
        <p:spPr/>
        <p:txBody>
          <a:bodyPr>
            <a:normAutofit/>
          </a:bodyPr>
          <a:lstStyle/>
          <a:p>
            <a:pPr algn="just"/>
            <a:r>
              <a:rPr lang="en-US" b="0" i="0" dirty="0">
                <a:solidFill>
                  <a:srgbClr val="273239"/>
                </a:solidFill>
                <a:effectLst/>
                <a:latin typeface="urw-din"/>
              </a:rPr>
              <a:t>In shallow copy, an object is created by simply copying the data of all variables of the original object. This works well if none of the variables of the object are defined in the </a:t>
            </a:r>
            <a:r>
              <a:rPr lang="en-US" dirty="0">
                <a:latin typeface="urw-din"/>
              </a:rPr>
              <a:t>heap section of memory</a:t>
            </a:r>
            <a:r>
              <a:rPr lang="en-US" b="0" i="0" dirty="0">
                <a:solidFill>
                  <a:srgbClr val="273239"/>
                </a:solidFill>
                <a:effectLst/>
                <a:latin typeface="urw-din"/>
              </a:rPr>
              <a:t>. </a:t>
            </a:r>
          </a:p>
          <a:p>
            <a:pPr algn="just"/>
            <a:endParaRPr lang="en-US" dirty="0">
              <a:solidFill>
                <a:srgbClr val="273239"/>
              </a:solidFill>
              <a:latin typeface="urw-din"/>
            </a:endParaRPr>
          </a:p>
          <a:p>
            <a:pPr algn="just"/>
            <a:r>
              <a:rPr lang="en-US" b="0" i="0" dirty="0">
                <a:solidFill>
                  <a:srgbClr val="273239"/>
                </a:solidFill>
                <a:effectLst/>
                <a:latin typeface="urw-din"/>
              </a:rPr>
              <a:t>If some variables are dynamically allocated memory from the heap section, then the copied object variable will also reference the same memory location.</a:t>
            </a:r>
          </a:p>
          <a:p>
            <a:pPr algn="just"/>
            <a:r>
              <a:rPr lang="en-US" dirty="0">
                <a:solidFill>
                  <a:srgbClr val="273239"/>
                </a:solidFill>
                <a:latin typeface="urw-din"/>
              </a:rPr>
              <a:t>Example of shallow copy is same as simple copy constructor. Then why do we need a deep copy constructor?</a:t>
            </a:r>
            <a:endParaRPr lang="en-US" b="0" i="0" dirty="0">
              <a:solidFill>
                <a:srgbClr val="273239"/>
              </a:solidFill>
              <a:effectLst/>
              <a:latin typeface="urw-din"/>
            </a:endParaRPr>
          </a:p>
        </p:txBody>
      </p:sp>
    </p:spTree>
    <p:extLst>
      <p:ext uri="{BB962C8B-B14F-4D97-AF65-F5344CB8AC3E}">
        <p14:creationId xmlns:p14="http://schemas.microsoft.com/office/powerpoint/2010/main" val="195741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comes in the Copy constructor</a:t>
            </a:r>
          </a:p>
        </p:txBody>
      </p:sp>
      <p:sp>
        <p:nvSpPr>
          <p:cNvPr id="3" name="Content Placeholder 2"/>
          <p:cNvSpPr>
            <a:spLocks noGrp="1"/>
          </p:cNvSpPr>
          <p:nvPr>
            <p:ph idx="1"/>
          </p:nvPr>
        </p:nvSpPr>
        <p:spPr/>
        <p:txBody>
          <a:bodyPr>
            <a:normAutofit/>
          </a:bodyPr>
          <a:lstStyle/>
          <a:p>
            <a:pPr algn="just"/>
            <a:r>
              <a:rPr lang="en-US" b="0" i="0" dirty="0">
                <a:solidFill>
                  <a:srgbClr val="273239"/>
                </a:solidFill>
                <a:effectLst/>
                <a:latin typeface="urw-din"/>
              </a:rPr>
              <a:t>An object is created by copying data of all variables, and it also allocates similar memory resources with the same value to the object.</a:t>
            </a:r>
          </a:p>
          <a:p>
            <a:pPr algn="just"/>
            <a:r>
              <a:rPr lang="en-US" dirty="0">
                <a:solidFill>
                  <a:srgbClr val="273239"/>
                </a:solidFill>
                <a:latin typeface="urw-din"/>
              </a:rPr>
              <a:t>Below is the reason why we need to go for deep copy</a:t>
            </a:r>
            <a:endParaRPr lang="en-US" b="0" i="0" dirty="0">
              <a:solidFill>
                <a:srgbClr val="273239"/>
              </a:solidFill>
              <a:effectLst/>
              <a:latin typeface="urw-din"/>
            </a:endParaRPr>
          </a:p>
        </p:txBody>
      </p:sp>
    </p:spTree>
    <p:extLst>
      <p:ext uri="{BB962C8B-B14F-4D97-AF65-F5344CB8AC3E}">
        <p14:creationId xmlns:p14="http://schemas.microsoft.com/office/powerpoint/2010/main" val="19206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 (</a:t>
            </a:r>
            <a:r>
              <a:rPr lang="en-US" dirty="0" err="1"/>
              <a:t>Header.h</a:t>
            </a:r>
            <a:r>
              <a:rPr lang="en-US" dirty="0"/>
              <a:t>)</a:t>
            </a:r>
          </a:p>
        </p:txBody>
      </p:sp>
      <p:sp>
        <p:nvSpPr>
          <p:cNvPr id="3" name="Content Placeholder 2"/>
          <p:cNvSpPr>
            <a:spLocks noGrp="1"/>
          </p:cNvSpPr>
          <p:nvPr>
            <p:ph idx="1"/>
          </p:nvPr>
        </p:nvSpPr>
        <p:spPr>
          <a:xfrm>
            <a:off x="500270" y="1394030"/>
            <a:ext cx="10515600" cy="5463969"/>
          </a:xfrm>
        </p:spPr>
        <p:txBody>
          <a:bodyPr>
            <a:normAutofit/>
          </a:bodyPr>
          <a:lstStyle/>
          <a:p>
            <a:pPr marL="0" indent="0">
              <a:buNone/>
            </a:pPr>
            <a:r>
              <a:rPr lang="en-US" sz="900" dirty="0">
                <a:solidFill>
                  <a:srgbClr val="808080"/>
                </a:solidFill>
                <a:latin typeface="Cascadia Mono" panose="020B0609020000020004" pitchFamily="49" charset="0"/>
              </a:rPr>
              <a:t>#pragma</a:t>
            </a:r>
            <a:r>
              <a:rPr lang="en-US" sz="900" dirty="0">
                <a:solidFill>
                  <a:srgbClr val="000000"/>
                </a:solidFill>
                <a:latin typeface="Cascadia Mono" panose="020B0609020000020004" pitchFamily="49" charset="0"/>
              </a:rPr>
              <a:t> </a:t>
            </a:r>
            <a:r>
              <a:rPr lang="en-US" sz="900" dirty="0">
                <a:solidFill>
                  <a:srgbClr val="808080"/>
                </a:solidFill>
                <a:latin typeface="Cascadia Mono" panose="020B0609020000020004" pitchFamily="49" charset="0"/>
              </a:rPr>
              <a:t>once</a:t>
            </a:r>
            <a:endParaRPr lang="en-US" sz="900" dirty="0">
              <a:solidFill>
                <a:srgbClr val="000000"/>
              </a:solidFill>
              <a:latin typeface="Cascadia Mono" panose="020B0609020000020004" pitchFamily="49" charset="0"/>
            </a:endParaRPr>
          </a:p>
          <a:p>
            <a:pPr marL="0" indent="0">
              <a:buNone/>
            </a:pPr>
            <a:r>
              <a:rPr lang="en-US" sz="900" dirty="0">
                <a:solidFill>
                  <a:srgbClr val="808080"/>
                </a:solidFill>
                <a:latin typeface="Cascadia Mono" panose="020B0609020000020004" pitchFamily="49" charset="0"/>
              </a:rPr>
              <a:t>#include</a:t>
            </a:r>
            <a:r>
              <a:rPr lang="en-US" sz="900" dirty="0">
                <a:solidFill>
                  <a:srgbClr val="A31515"/>
                </a:solidFill>
                <a:latin typeface="Cascadia Mono" panose="020B0609020000020004" pitchFamily="49" charset="0"/>
              </a:rPr>
              <a:t>&lt;string&gt;</a:t>
            </a:r>
            <a:endParaRPr lang="en-US" sz="900" dirty="0">
              <a:solidFill>
                <a:srgbClr val="000000"/>
              </a:solidFill>
              <a:latin typeface="Cascadia Mono" panose="020B0609020000020004" pitchFamily="49" charset="0"/>
            </a:endParaRPr>
          </a:p>
          <a:p>
            <a:pPr marL="0" indent="0">
              <a:buNone/>
            </a:pPr>
            <a:r>
              <a:rPr lang="en-US" sz="900" dirty="0">
                <a:solidFill>
                  <a:srgbClr val="808080"/>
                </a:solidFill>
                <a:latin typeface="Cascadia Mono" panose="020B0609020000020004" pitchFamily="49" charset="0"/>
              </a:rPr>
              <a:t>#include</a:t>
            </a:r>
            <a:r>
              <a:rPr lang="en-US" sz="900" dirty="0">
                <a:solidFill>
                  <a:srgbClr val="A31515"/>
                </a:solidFill>
                <a:latin typeface="Cascadia Mono" panose="020B0609020000020004" pitchFamily="49" charset="0"/>
              </a:rPr>
              <a:t>&lt;string.h&gt;</a:t>
            </a:r>
            <a:endParaRPr lang="en-US" sz="900" dirty="0">
              <a:solidFill>
                <a:srgbClr val="000000"/>
              </a:solidFill>
              <a:latin typeface="Cascadia Mono" panose="020B0609020000020004" pitchFamily="49" charset="0"/>
            </a:endParaRPr>
          </a:p>
          <a:p>
            <a:pPr marL="0" indent="0">
              <a:buNone/>
            </a:pPr>
            <a:r>
              <a:rPr lang="en-US" sz="900" dirty="0">
                <a:solidFill>
                  <a:srgbClr val="808080"/>
                </a:solidFill>
                <a:latin typeface="Cascadia Mono" panose="020B0609020000020004" pitchFamily="49" charset="0"/>
              </a:rPr>
              <a:t>#include</a:t>
            </a:r>
            <a:r>
              <a:rPr lang="en-US" sz="900" dirty="0">
                <a:solidFill>
                  <a:srgbClr val="A31515"/>
                </a:solidFill>
                <a:latin typeface="Cascadia Mono" panose="020B0609020000020004" pitchFamily="49" charset="0"/>
              </a:rPr>
              <a:t>&lt;iostream&gt;</a:t>
            </a:r>
            <a:endParaRPr lang="en-US" sz="900" dirty="0">
              <a:solidFill>
                <a:srgbClr val="000000"/>
              </a:solidFill>
              <a:latin typeface="Cascadia Mono" panose="020B0609020000020004" pitchFamily="49" charset="0"/>
            </a:endParaRPr>
          </a:p>
          <a:p>
            <a:pPr marL="0" indent="0">
              <a:buNone/>
            </a:pPr>
            <a:r>
              <a:rPr lang="en-US" sz="900" dirty="0">
                <a:solidFill>
                  <a:srgbClr val="0000FF"/>
                </a:solidFill>
                <a:latin typeface="Cascadia Mono" panose="020B0609020000020004" pitchFamily="49" charset="0"/>
              </a:rPr>
              <a:t>using</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namespace</a:t>
            </a:r>
            <a:r>
              <a:rPr lang="en-US" sz="900" dirty="0">
                <a:solidFill>
                  <a:srgbClr val="000000"/>
                </a:solidFill>
                <a:latin typeface="Cascadia Mono" panose="020B0609020000020004" pitchFamily="49" charset="0"/>
              </a:rPr>
              <a:t> std;</a:t>
            </a:r>
          </a:p>
          <a:p>
            <a:pPr marL="0" indent="0">
              <a:buNone/>
            </a:pPr>
            <a:r>
              <a:rPr lang="en-US" sz="900" dirty="0">
                <a:solidFill>
                  <a:srgbClr val="0000FF"/>
                </a:solidFill>
                <a:latin typeface="Cascadia Mono" panose="020B0609020000020004" pitchFamily="49" charset="0"/>
              </a:rPr>
              <a:t>class</a:t>
            </a:r>
            <a:r>
              <a:rPr lang="en-US" sz="900" dirty="0">
                <a:solidFill>
                  <a:srgbClr val="000000"/>
                </a:solidFill>
                <a:latin typeface="Cascadia Mono" panose="020B0609020000020004" pitchFamily="49" charset="0"/>
              </a:rPr>
              <a:t> </a:t>
            </a:r>
            <a:r>
              <a:rPr lang="en-US" sz="900" dirty="0">
                <a:solidFill>
                  <a:srgbClr val="2B91AF"/>
                </a:solidFill>
                <a:latin typeface="Cascadia Mono" panose="020B0609020000020004" pitchFamily="49" charset="0"/>
              </a:rPr>
              <a:t>student</a:t>
            </a:r>
            <a:r>
              <a:rPr lang="en-US" sz="900" dirty="0">
                <a:solidFill>
                  <a:srgbClr val="000000"/>
                </a:solidFill>
                <a:latin typeface="Cascadia Mono" panose="020B0609020000020004" pitchFamily="49" charset="0"/>
              </a:rPr>
              <a:t>{</a:t>
            </a:r>
          </a:p>
          <a:p>
            <a:pPr marL="0" indent="0">
              <a:buNone/>
            </a:pPr>
            <a:r>
              <a:rPr lang="en-US" sz="900" dirty="0">
                <a:solidFill>
                  <a:srgbClr val="0000FF"/>
                </a:solidFill>
                <a:latin typeface="Cascadia Mono" panose="020B0609020000020004" pitchFamily="49" charset="0"/>
              </a:rPr>
              <a:t>private</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a:t>
            </a:r>
            <a:r>
              <a:rPr lang="en-US" sz="900" dirty="0">
                <a:solidFill>
                  <a:srgbClr val="2B91AF"/>
                </a:solidFill>
                <a:latin typeface="Cascadia Mono" panose="020B0609020000020004" pitchFamily="49" charset="0"/>
              </a:rPr>
              <a:t>string</a:t>
            </a:r>
            <a:r>
              <a:rPr lang="en-US" sz="900" dirty="0">
                <a:solidFill>
                  <a:srgbClr val="000000"/>
                </a:solidFill>
                <a:latin typeface="Cascadia Mono" panose="020B0609020000020004" pitchFamily="49" charset="0"/>
              </a:rPr>
              <a:t> *name;</a:t>
            </a:r>
          </a:p>
          <a:p>
            <a:pPr marL="0" indent="0">
              <a:buNone/>
            </a:pP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int</a:t>
            </a:r>
            <a:r>
              <a:rPr lang="en-US" sz="900" dirty="0">
                <a:solidFill>
                  <a:srgbClr val="000000"/>
                </a:solidFill>
                <a:latin typeface="Cascadia Mono" panose="020B0609020000020004" pitchFamily="49" charset="0"/>
              </a:rPr>
              <a:t> *id;</a:t>
            </a:r>
          </a:p>
          <a:p>
            <a:pPr marL="0" indent="0">
              <a:buNone/>
            </a:pP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student() </a:t>
            </a:r>
            <a:r>
              <a:rPr lang="en-US" sz="900" dirty="0">
                <a:solidFill>
                  <a:srgbClr val="008000"/>
                </a:solidFill>
                <a:latin typeface="Cascadia Mono" panose="020B0609020000020004" pitchFamily="49" charset="0"/>
              </a:rPr>
              <a:t>// Default Constructor</a:t>
            </a: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student(</a:t>
            </a:r>
            <a:r>
              <a:rPr lang="en-US" sz="900" dirty="0">
                <a:solidFill>
                  <a:srgbClr val="2B91AF"/>
                </a:solidFill>
                <a:latin typeface="Cascadia Mono" panose="020B0609020000020004" pitchFamily="49" charset="0"/>
              </a:rPr>
              <a:t>string</a:t>
            </a:r>
            <a:r>
              <a:rPr lang="en-US" sz="900" dirty="0">
                <a:solidFill>
                  <a:srgbClr val="000000"/>
                </a:solidFill>
                <a:latin typeface="Cascadia Mono" panose="020B0609020000020004" pitchFamily="49" charset="0"/>
              </a:rPr>
              <a:t> </a:t>
            </a:r>
            <a:r>
              <a:rPr lang="en-US" sz="900" dirty="0">
                <a:solidFill>
                  <a:srgbClr val="808080"/>
                </a:solidFill>
                <a:latin typeface="Cascadia Mono" panose="020B0609020000020004" pitchFamily="49" charset="0"/>
              </a:rPr>
              <a:t>N</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int</a:t>
            </a:r>
            <a:r>
              <a:rPr lang="en-US" sz="900" dirty="0">
                <a:solidFill>
                  <a:srgbClr val="000000"/>
                </a:solidFill>
                <a:latin typeface="Cascadia Mono" panose="020B0609020000020004" pitchFamily="49" charset="0"/>
              </a:rPr>
              <a:t> </a:t>
            </a:r>
            <a:r>
              <a:rPr lang="en-US" sz="900" dirty="0">
                <a:solidFill>
                  <a:srgbClr val="808080"/>
                </a:solidFill>
                <a:latin typeface="Cascadia Mono" panose="020B0609020000020004" pitchFamily="49" charset="0"/>
              </a:rPr>
              <a:t>ID</a:t>
            </a:r>
            <a:r>
              <a:rPr lang="en-US" sz="900" dirty="0">
                <a:solidFill>
                  <a:srgbClr val="000000"/>
                </a:solidFill>
                <a:latin typeface="Cascadia Mono" panose="020B0609020000020004" pitchFamily="49" charset="0"/>
              </a:rPr>
              <a:t>) </a:t>
            </a:r>
            <a:r>
              <a:rPr lang="en-US" sz="900" dirty="0">
                <a:solidFill>
                  <a:srgbClr val="008000"/>
                </a:solidFill>
                <a:latin typeface="Cascadia Mono" panose="020B0609020000020004" pitchFamily="49" charset="0"/>
              </a:rPr>
              <a:t>// Parameterized Constructor</a:t>
            </a: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name = </a:t>
            </a:r>
            <a:r>
              <a:rPr lang="en-US" sz="900" dirty="0">
                <a:solidFill>
                  <a:srgbClr val="0000FF"/>
                </a:solidFill>
                <a:latin typeface="Cascadia Mono" panose="020B0609020000020004" pitchFamily="49" charset="0"/>
              </a:rPr>
              <a:t>new</a:t>
            </a:r>
            <a:r>
              <a:rPr lang="en-US" sz="900" dirty="0">
                <a:solidFill>
                  <a:srgbClr val="000000"/>
                </a:solidFill>
                <a:latin typeface="Cascadia Mono" panose="020B0609020000020004" pitchFamily="49" charset="0"/>
              </a:rPr>
              <a:t> </a:t>
            </a:r>
            <a:r>
              <a:rPr lang="en-US" sz="900" dirty="0">
                <a:solidFill>
                  <a:srgbClr val="2B91AF"/>
                </a:solidFill>
                <a:latin typeface="Cascadia Mono" panose="020B0609020000020004" pitchFamily="49" charset="0"/>
              </a:rPr>
              <a:t>string</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*name </a:t>
            </a:r>
            <a:r>
              <a:rPr lang="en-US" sz="900" dirty="0">
                <a:solidFill>
                  <a:srgbClr val="008080"/>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808080"/>
                </a:solidFill>
                <a:latin typeface="Cascadia Mono" panose="020B0609020000020004" pitchFamily="49" charset="0"/>
              </a:rPr>
              <a:t>N</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id = </a:t>
            </a:r>
            <a:r>
              <a:rPr lang="en-US" sz="900" dirty="0">
                <a:solidFill>
                  <a:srgbClr val="0000FF"/>
                </a:solidFill>
                <a:latin typeface="Cascadia Mono" panose="020B0609020000020004" pitchFamily="49" charset="0"/>
              </a:rPr>
              <a:t>new</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int</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*id = </a:t>
            </a:r>
            <a:r>
              <a:rPr lang="en-US" sz="900" dirty="0">
                <a:solidFill>
                  <a:srgbClr val="808080"/>
                </a:solidFill>
                <a:latin typeface="Cascadia Mono" panose="020B0609020000020004" pitchFamily="49" charset="0"/>
              </a:rPr>
              <a:t>ID</a:t>
            </a: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a:t>
            </a:r>
          </a:p>
        </p:txBody>
      </p:sp>
      <p:sp>
        <p:nvSpPr>
          <p:cNvPr id="4" name="Content Placeholder 2">
            <a:extLst>
              <a:ext uri="{FF2B5EF4-FFF2-40B4-BE49-F238E27FC236}">
                <a16:creationId xmlns:a16="http://schemas.microsoft.com/office/drawing/2014/main" id="{CF7BEA5E-AA95-31C9-9952-46E409BF1C7F}"/>
              </a:ext>
            </a:extLst>
          </p:cNvPr>
          <p:cNvSpPr txBox="1">
            <a:spLocks/>
          </p:cNvSpPr>
          <p:nvPr/>
        </p:nvSpPr>
        <p:spPr>
          <a:xfrm>
            <a:off x="4956314" y="1394030"/>
            <a:ext cx="10515600" cy="5098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800" dirty="0">
              <a:solidFill>
                <a:srgbClr val="000000"/>
              </a:solidFill>
              <a:latin typeface="Cascadia Mono" panose="020B0609020000020004" pitchFamily="49" charset="0"/>
            </a:endParaRPr>
          </a:p>
          <a:p>
            <a:pPr marL="0" indent="0">
              <a:buFont typeface="Arial" panose="020B0604020202020204" pitchFamily="34" charset="0"/>
              <a:buNone/>
            </a:pPr>
            <a:r>
              <a:rPr lang="en-US" sz="800" dirty="0">
                <a:solidFill>
                  <a:srgbClr val="000000"/>
                </a:solidFill>
                <a:latin typeface="Cascadia Mono" panose="020B0609020000020004" pitchFamily="49" charset="0"/>
              </a:rPr>
              <a:t>    </a:t>
            </a:r>
            <a:r>
              <a:rPr lang="en-US" sz="800" dirty="0">
                <a:solidFill>
                  <a:srgbClr val="2B91AF"/>
                </a:solidFill>
                <a:latin typeface="Cascadia Mono" panose="020B0609020000020004" pitchFamily="49" charset="0"/>
              </a:rPr>
              <a:t>string</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updatename</a:t>
            </a:r>
            <a:r>
              <a:rPr lang="en-US" sz="800" dirty="0">
                <a:solidFill>
                  <a:srgbClr val="000000"/>
                </a:solidFill>
                <a:latin typeface="Cascadia Mono" panose="020B0609020000020004" pitchFamily="49" charset="0"/>
              </a:rPr>
              <a:t>()</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p>
          <a:p>
            <a:pPr marL="0" indent="0">
              <a:buFont typeface="Arial" panose="020B0604020202020204" pitchFamily="34" charset="0"/>
              <a:buNone/>
            </a:pPr>
            <a:r>
              <a:rPr lang="en-US" sz="800" dirty="0">
                <a:solidFill>
                  <a:srgbClr val="000000"/>
                </a:solidFill>
                <a:latin typeface="Cascadia Mono" panose="020B0609020000020004" pitchFamily="49" charset="0"/>
              </a:rPr>
              <a:t>        *name </a:t>
            </a:r>
            <a:r>
              <a:rPr lang="en-US" sz="800" dirty="0">
                <a:solidFill>
                  <a:srgbClr val="008080"/>
                </a:solidFill>
                <a:latin typeface="Cascadia Mono" panose="020B0609020000020004" pitchFamily="49" charset="0"/>
              </a:rPr>
              <a:t>=</a:t>
            </a:r>
            <a:r>
              <a:rPr lang="en-US" sz="800" dirty="0">
                <a:solidFill>
                  <a:srgbClr val="000000"/>
                </a:solidFill>
                <a:latin typeface="Cascadia Mono" panose="020B0609020000020004" pitchFamily="49" charset="0"/>
              </a:rPr>
              <a:t> </a:t>
            </a:r>
            <a:r>
              <a:rPr lang="en-US" sz="800" dirty="0">
                <a:solidFill>
                  <a:srgbClr val="A31515"/>
                </a:solidFill>
                <a:latin typeface="Cascadia Mono" panose="020B0609020000020004" pitchFamily="49" charset="0"/>
              </a:rPr>
              <a:t>" Ch Ahmad Junaid "</a:t>
            </a:r>
            <a:r>
              <a:rPr lang="en-US" sz="800" dirty="0">
                <a:solidFill>
                  <a:srgbClr val="000000"/>
                </a:solidFill>
                <a:latin typeface="Cascadia Mono" panose="020B0609020000020004" pitchFamily="49" charset="0"/>
              </a:rPr>
              <a:t>;</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return</a:t>
            </a:r>
            <a:r>
              <a:rPr lang="en-US" sz="800" dirty="0">
                <a:solidFill>
                  <a:srgbClr val="000000"/>
                </a:solidFill>
                <a:latin typeface="Cascadia Mono" panose="020B0609020000020004" pitchFamily="49" charset="0"/>
              </a:rPr>
              <a:t> *name;</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p>
          <a:p>
            <a:pPr marL="0" indent="0">
              <a:buFont typeface="Arial" panose="020B0604020202020204" pitchFamily="34" charset="0"/>
              <a:buNone/>
            </a:pPr>
            <a:endParaRPr lang="en-US" sz="800" dirty="0">
              <a:solidFill>
                <a:srgbClr val="000000"/>
              </a:solidFill>
              <a:latin typeface="Cascadia Mono" panose="020B0609020000020004" pitchFamily="49" charset="0"/>
            </a:endParaRPr>
          </a:p>
          <a:p>
            <a:pPr marL="0" indent="0">
              <a:buFont typeface="Arial" panose="020B0604020202020204" pitchFamily="34" charset="0"/>
              <a:buNone/>
            </a:pP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int</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updateid</a:t>
            </a:r>
            <a:r>
              <a:rPr lang="en-US" sz="800" dirty="0">
                <a:solidFill>
                  <a:srgbClr val="000000"/>
                </a:solidFill>
                <a:latin typeface="Cascadia Mono" panose="020B0609020000020004" pitchFamily="49" charset="0"/>
              </a:rPr>
              <a:t>()</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p>
          <a:p>
            <a:pPr marL="0" indent="0">
              <a:buFont typeface="Arial" panose="020B0604020202020204" pitchFamily="34" charset="0"/>
              <a:buNone/>
            </a:pPr>
            <a:r>
              <a:rPr lang="en-US" sz="800" dirty="0">
                <a:solidFill>
                  <a:srgbClr val="000000"/>
                </a:solidFill>
                <a:latin typeface="Cascadia Mono" panose="020B0609020000020004" pitchFamily="49" charset="0"/>
              </a:rPr>
              <a:t>        *id = *id * 100;</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return</a:t>
            </a:r>
            <a:r>
              <a:rPr lang="en-US" sz="800" dirty="0">
                <a:solidFill>
                  <a:srgbClr val="000000"/>
                </a:solidFill>
                <a:latin typeface="Cascadia Mono" panose="020B0609020000020004" pitchFamily="49" charset="0"/>
              </a:rPr>
              <a:t> *id;</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p>
          <a:p>
            <a:pPr marL="0" indent="0">
              <a:buFont typeface="Arial" panose="020B0604020202020204" pitchFamily="34" charset="0"/>
              <a:buNone/>
            </a:pPr>
            <a:endParaRPr lang="en-US" sz="800" dirty="0">
              <a:solidFill>
                <a:srgbClr val="000000"/>
              </a:solidFill>
              <a:latin typeface="Cascadia Mono" panose="020B0609020000020004" pitchFamily="49" charset="0"/>
            </a:endParaRPr>
          </a:p>
          <a:p>
            <a:pPr marL="0" indent="0">
              <a:buFont typeface="Arial" panose="020B0604020202020204" pitchFamily="34" charset="0"/>
              <a:buNone/>
            </a:pP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void</a:t>
            </a:r>
            <a:r>
              <a:rPr lang="en-US" sz="800" dirty="0">
                <a:solidFill>
                  <a:srgbClr val="000000"/>
                </a:solidFill>
                <a:latin typeface="Cascadia Mono" panose="020B0609020000020004" pitchFamily="49" charset="0"/>
              </a:rPr>
              <a:t> display()</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cout</a:t>
            </a:r>
            <a:r>
              <a:rPr lang="en-US" sz="800" dirty="0">
                <a:solidFill>
                  <a:srgbClr val="000000"/>
                </a:solidFill>
                <a:latin typeface="Cascadia Mono" panose="020B0609020000020004" pitchFamily="49" charset="0"/>
              </a:rPr>
              <a:t> </a:t>
            </a:r>
            <a:r>
              <a:rPr lang="en-US" sz="800" dirty="0">
                <a:solidFill>
                  <a:srgbClr val="008080"/>
                </a:solidFill>
                <a:latin typeface="Cascadia Mono" panose="020B0609020000020004" pitchFamily="49" charset="0"/>
              </a:rPr>
              <a:t>&lt;&lt;</a:t>
            </a:r>
            <a:r>
              <a:rPr lang="en-US" sz="800" dirty="0">
                <a:solidFill>
                  <a:srgbClr val="000000"/>
                </a:solidFill>
                <a:latin typeface="Cascadia Mono" panose="020B0609020000020004" pitchFamily="49" charset="0"/>
              </a:rPr>
              <a:t> </a:t>
            </a:r>
            <a:r>
              <a:rPr lang="en-US" sz="800" dirty="0">
                <a:solidFill>
                  <a:srgbClr val="A31515"/>
                </a:solidFill>
                <a:latin typeface="Cascadia Mono" panose="020B0609020000020004" pitchFamily="49" charset="0"/>
              </a:rPr>
              <a:t>" your name is: "</a:t>
            </a:r>
            <a:r>
              <a:rPr lang="en-US" sz="800" dirty="0">
                <a:solidFill>
                  <a:srgbClr val="000000"/>
                </a:solidFill>
                <a:latin typeface="Cascadia Mono" panose="020B0609020000020004" pitchFamily="49" charset="0"/>
              </a:rPr>
              <a:t> </a:t>
            </a:r>
            <a:r>
              <a:rPr lang="en-US" sz="800" dirty="0">
                <a:solidFill>
                  <a:srgbClr val="008080"/>
                </a:solidFill>
                <a:latin typeface="Cascadia Mono" panose="020B0609020000020004" pitchFamily="49" charset="0"/>
              </a:rPr>
              <a:t>&lt;&lt;</a:t>
            </a:r>
            <a:r>
              <a:rPr lang="en-US" sz="800" dirty="0">
                <a:solidFill>
                  <a:srgbClr val="000000"/>
                </a:solidFill>
                <a:latin typeface="Cascadia Mono" panose="020B0609020000020004" pitchFamily="49" charset="0"/>
              </a:rPr>
              <a:t> *name </a:t>
            </a:r>
            <a:r>
              <a:rPr lang="en-US" sz="800" dirty="0">
                <a:solidFill>
                  <a:srgbClr val="008080"/>
                </a:solidFill>
                <a:latin typeface="Cascadia Mono" panose="020B0609020000020004" pitchFamily="49" charset="0"/>
              </a:rPr>
              <a:t>&lt;&lt;</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endl</a:t>
            </a:r>
            <a:r>
              <a:rPr lang="en-US" sz="800" dirty="0">
                <a:solidFill>
                  <a:srgbClr val="000000"/>
                </a:solidFill>
                <a:latin typeface="Cascadia Mono" panose="020B0609020000020004" pitchFamily="49" charset="0"/>
              </a:rPr>
              <a:t>;</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cout</a:t>
            </a:r>
            <a:r>
              <a:rPr lang="en-US" sz="800" dirty="0">
                <a:solidFill>
                  <a:srgbClr val="000000"/>
                </a:solidFill>
                <a:latin typeface="Cascadia Mono" panose="020B0609020000020004" pitchFamily="49" charset="0"/>
              </a:rPr>
              <a:t> </a:t>
            </a:r>
            <a:r>
              <a:rPr lang="en-US" sz="800" dirty="0">
                <a:solidFill>
                  <a:srgbClr val="008080"/>
                </a:solidFill>
                <a:latin typeface="Cascadia Mono" panose="020B0609020000020004" pitchFamily="49" charset="0"/>
              </a:rPr>
              <a:t>&lt;&lt;</a:t>
            </a:r>
            <a:r>
              <a:rPr lang="en-US" sz="800" dirty="0">
                <a:solidFill>
                  <a:srgbClr val="000000"/>
                </a:solidFill>
                <a:latin typeface="Cascadia Mono" panose="020B0609020000020004" pitchFamily="49" charset="0"/>
              </a:rPr>
              <a:t> </a:t>
            </a:r>
            <a:r>
              <a:rPr lang="en-US" sz="800" dirty="0">
                <a:solidFill>
                  <a:srgbClr val="A31515"/>
                </a:solidFill>
                <a:latin typeface="Cascadia Mono" panose="020B0609020000020004" pitchFamily="49" charset="0"/>
              </a:rPr>
              <a:t>" your id is: "</a:t>
            </a:r>
            <a:r>
              <a:rPr lang="en-US" sz="800" dirty="0">
                <a:solidFill>
                  <a:srgbClr val="000000"/>
                </a:solidFill>
                <a:latin typeface="Cascadia Mono" panose="020B0609020000020004" pitchFamily="49" charset="0"/>
              </a:rPr>
              <a:t> </a:t>
            </a:r>
            <a:r>
              <a:rPr lang="en-US" sz="800" dirty="0">
                <a:solidFill>
                  <a:srgbClr val="008080"/>
                </a:solidFill>
                <a:latin typeface="Cascadia Mono" panose="020B0609020000020004" pitchFamily="49" charset="0"/>
              </a:rPr>
              <a:t>&lt;&lt;</a:t>
            </a:r>
            <a:r>
              <a:rPr lang="en-US" sz="800" dirty="0">
                <a:solidFill>
                  <a:srgbClr val="000000"/>
                </a:solidFill>
                <a:latin typeface="Cascadia Mono" panose="020B0609020000020004" pitchFamily="49" charset="0"/>
              </a:rPr>
              <a:t> *id </a:t>
            </a:r>
            <a:r>
              <a:rPr lang="en-US" sz="800" dirty="0">
                <a:solidFill>
                  <a:srgbClr val="008080"/>
                </a:solidFill>
                <a:latin typeface="Cascadia Mono" panose="020B0609020000020004" pitchFamily="49" charset="0"/>
              </a:rPr>
              <a:t>&lt;&lt;</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endl</a:t>
            </a:r>
            <a:r>
              <a:rPr lang="en-US" sz="800" dirty="0">
                <a:solidFill>
                  <a:srgbClr val="000000"/>
                </a:solidFill>
                <a:latin typeface="Cascadia Mono" panose="020B0609020000020004" pitchFamily="49" charset="0"/>
              </a:rPr>
              <a:t>;</a:t>
            </a:r>
          </a:p>
          <a:p>
            <a:pPr marL="0" indent="0">
              <a:buFont typeface="Arial" panose="020B0604020202020204" pitchFamily="34" charset="0"/>
              <a:buNone/>
            </a:pPr>
            <a:r>
              <a:rPr lang="en-US" sz="800" dirty="0">
                <a:solidFill>
                  <a:srgbClr val="000000"/>
                </a:solidFill>
                <a:latin typeface="Cascadia Mono" panose="020B0609020000020004" pitchFamily="49" charset="0"/>
              </a:rPr>
              <a:t>    }</a:t>
            </a:r>
          </a:p>
          <a:p>
            <a:pPr marL="0" indent="0">
              <a:buFont typeface="Arial" panose="020B0604020202020204" pitchFamily="34" charset="0"/>
              <a:buNone/>
            </a:pPr>
            <a:endParaRPr lang="en-US" sz="800" dirty="0">
              <a:solidFill>
                <a:srgbClr val="000000"/>
              </a:solidFill>
              <a:latin typeface="Cascadia Mono" panose="020B0609020000020004" pitchFamily="49" charset="0"/>
            </a:endParaRPr>
          </a:p>
          <a:p>
            <a:pPr marL="0" indent="0">
              <a:buFont typeface="Arial" panose="020B0604020202020204" pitchFamily="34" charset="0"/>
              <a:buNone/>
            </a:pPr>
            <a:r>
              <a:rPr lang="en-US" sz="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556793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79" y="77993"/>
            <a:ext cx="10515600" cy="1325563"/>
          </a:xfrm>
        </p:spPr>
        <p:txBody>
          <a:bodyPr/>
          <a:lstStyle/>
          <a:p>
            <a:r>
              <a:rPr lang="en-US" dirty="0"/>
              <a:t>Copy constructor (main.cpp)</a:t>
            </a:r>
          </a:p>
        </p:txBody>
      </p:sp>
      <p:sp>
        <p:nvSpPr>
          <p:cNvPr id="3" name="Content Placeholder 2"/>
          <p:cNvSpPr>
            <a:spLocks noGrp="1"/>
          </p:cNvSpPr>
          <p:nvPr>
            <p:ph idx="1"/>
          </p:nvPr>
        </p:nvSpPr>
        <p:spPr>
          <a:xfrm>
            <a:off x="561230" y="1211467"/>
            <a:ext cx="10515600" cy="5463969"/>
          </a:xfrm>
        </p:spPr>
        <p:txBody>
          <a:bodyPr>
            <a:normAutofit fontScale="70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"Header.h"</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s1(</a:t>
            </a:r>
            <a:r>
              <a:rPr lang="en-US" sz="1800" dirty="0">
                <a:solidFill>
                  <a:srgbClr val="A31515"/>
                </a:solidFill>
                <a:latin typeface="Cascadia Mono" panose="020B0609020000020004" pitchFamily="49" charset="0"/>
              </a:rPr>
              <a:t>"Umer Arshad Butt"</a:t>
            </a:r>
            <a:r>
              <a:rPr lang="en-US" sz="1800" dirty="0">
                <a:solidFill>
                  <a:srgbClr val="000000"/>
                </a:solidFill>
                <a:latin typeface="Cascadia Mono" panose="020B0609020000020004" pitchFamily="49" charset="0"/>
              </a:rPr>
              <a:t>, 51);</a:t>
            </a:r>
          </a:p>
          <a:p>
            <a:pPr marL="0" indent="0">
              <a:buNone/>
            </a:pPr>
            <a:r>
              <a:rPr lang="en-US" sz="1800" dirty="0">
                <a:solidFill>
                  <a:srgbClr val="000000"/>
                </a:solidFill>
                <a:latin typeface="Cascadia Mono" panose="020B0609020000020004" pitchFamily="49" charset="0"/>
              </a:rPr>
              <a:t>s1.display();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8000"/>
                </a:solidFill>
                <a:latin typeface="Cascadia Mono" panose="020B0609020000020004" pitchFamily="49" charset="0"/>
              </a:rPr>
              <a:t>// Copy Constructor </a:t>
            </a:r>
            <a:endParaRPr lang="en-US" sz="1800" dirty="0">
              <a:solidFill>
                <a:srgbClr val="000000"/>
              </a:solidFill>
              <a:latin typeface="Cascadia Mono" panose="020B0609020000020004" pitchFamily="49" charset="0"/>
            </a:endParaRPr>
          </a:p>
          <a:p>
            <a:pPr marL="0" indent="0">
              <a:buNone/>
            </a:pPr>
            <a:r>
              <a:rPr lang="en-US" sz="1800" dirty="0">
                <a:solidFill>
                  <a:srgbClr val="008000"/>
                </a:solidFill>
                <a:latin typeface="Cascadia Mono" panose="020B0609020000020004" pitchFamily="49" charset="0"/>
              </a:rPr>
              <a:t>// Copy values from s1 to s2</a:t>
            </a: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copy constructor s2 executed"</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s2(s1); </a:t>
            </a:r>
          </a:p>
          <a:p>
            <a:pPr marL="0" indent="0">
              <a:buNone/>
            </a:pPr>
            <a:r>
              <a:rPr lang="en-US" sz="1800" dirty="0">
                <a:solidFill>
                  <a:srgbClr val="000000"/>
                </a:solidFill>
                <a:latin typeface="Cascadia Mono" panose="020B0609020000020004" pitchFamily="49" charset="0"/>
              </a:rPr>
              <a:t>s2.display();</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update the s1 </a:t>
            </a:r>
            <a:r>
              <a:rPr lang="en-US" sz="1800" dirty="0" err="1">
                <a:solidFill>
                  <a:srgbClr val="A31515"/>
                </a:solidFill>
                <a:latin typeface="Cascadia Mono" panose="020B0609020000020004" pitchFamily="49" charset="0"/>
              </a:rPr>
              <a:t>namd</a:t>
            </a:r>
            <a:r>
              <a:rPr lang="en-US" sz="1800" dirty="0">
                <a:solidFill>
                  <a:srgbClr val="A31515"/>
                </a:solidFill>
                <a:latin typeface="Cascadia Mono" panose="020B0609020000020004" pitchFamily="49" charset="0"/>
              </a:rPr>
              <a:t> and id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CF7BEA5E-AA95-31C9-9952-46E409BF1C7F}"/>
              </a:ext>
            </a:extLst>
          </p:cNvPr>
          <p:cNvSpPr txBox="1">
            <a:spLocks/>
          </p:cNvSpPr>
          <p:nvPr/>
        </p:nvSpPr>
        <p:spPr>
          <a:xfrm>
            <a:off x="5582479" y="1394030"/>
            <a:ext cx="5684961" cy="5098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050" dirty="0">
              <a:solidFill>
                <a:srgbClr val="000000"/>
              </a:solidFill>
              <a:latin typeface="Cascadia Mono" panose="020B0609020000020004" pitchFamily="49" charset="0"/>
            </a:endParaRPr>
          </a:p>
          <a:p>
            <a:pPr marL="0" indent="0">
              <a:buNone/>
            </a:pPr>
            <a:r>
              <a:rPr lang="en-US" sz="1050" dirty="0">
                <a:solidFill>
                  <a:srgbClr val="008000"/>
                </a:solidFill>
                <a:latin typeface="Cascadia Mono" panose="020B0609020000020004" pitchFamily="49" charset="0"/>
              </a:rPr>
              <a:t>// Update the s1 values</a:t>
            </a:r>
            <a:endParaRPr lang="en-US" sz="1050" dirty="0">
              <a:solidFill>
                <a:srgbClr val="000000"/>
              </a:solidFill>
              <a:latin typeface="Cascadia Mono" panose="020B0609020000020004" pitchFamily="49" charset="0"/>
            </a:endParaRPr>
          </a:p>
          <a:p>
            <a:pPr marL="0" indent="0">
              <a:buNone/>
            </a:pPr>
            <a:r>
              <a:rPr lang="en-US" sz="1050" dirty="0">
                <a:solidFill>
                  <a:srgbClr val="000000"/>
                </a:solidFill>
                <a:latin typeface="Cascadia Mono" panose="020B0609020000020004" pitchFamily="49" charset="0"/>
              </a:rPr>
              <a:t>s1.updatename();</a:t>
            </a:r>
          </a:p>
          <a:p>
            <a:pPr marL="0" indent="0">
              <a:buNone/>
            </a:pPr>
            <a:r>
              <a:rPr lang="en-US" sz="1050" dirty="0">
                <a:solidFill>
                  <a:srgbClr val="000000"/>
                </a:solidFill>
                <a:latin typeface="Cascadia Mono" panose="020B0609020000020004" pitchFamily="49" charset="0"/>
              </a:rPr>
              <a:t>s1.updateid();</a:t>
            </a:r>
          </a:p>
          <a:p>
            <a:pPr marL="0" indent="0">
              <a:buNone/>
            </a:pPr>
            <a:endParaRPr lang="en-US" sz="1050" dirty="0">
              <a:solidFill>
                <a:srgbClr val="000000"/>
              </a:solidFill>
              <a:latin typeface="Cascadia Mono" panose="020B0609020000020004" pitchFamily="49" charset="0"/>
            </a:endParaRPr>
          </a:p>
          <a:p>
            <a:pPr marL="0" indent="0">
              <a:buNone/>
            </a:pPr>
            <a:r>
              <a:rPr lang="en-US" sz="1050" dirty="0">
                <a:solidFill>
                  <a:srgbClr val="008000"/>
                </a:solidFill>
                <a:latin typeface="Cascadia Mono" panose="020B0609020000020004" pitchFamily="49" charset="0"/>
              </a:rPr>
              <a:t>// Display the s1 value</a:t>
            </a:r>
            <a:endParaRPr lang="en-US" sz="1050" dirty="0">
              <a:solidFill>
                <a:srgbClr val="000000"/>
              </a:solidFill>
              <a:latin typeface="Cascadia Mono" panose="020B0609020000020004" pitchFamily="49" charset="0"/>
            </a:endParaRPr>
          </a:p>
          <a:p>
            <a:pPr marL="0" indent="0">
              <a:buNone/>
            </a:pPr>
            <a:r>
              <a:rPr lang="en-US" sz="1050" dirty="0">
                <a:solidFill>
                  <a:srgbClr val="000000"/>
                </a:solidFill>
                <a:latin typeface="Cascadia Mono" panose="020B0609020000020004" pitchFamily="49" charset="0"/>
              </a:rPr>
              <a:t>s1.display();</a:t>
            </a:r>
          </a:p>
          <a:p>
            <a:pPr marL="0" indent="0">
              <a:buNone/>
            </a:pPr>
            <a:r>
              <a:rPr lang="en-US" sz="1050" dirty="0" err="1">
                <a:solidFill>
                  <a:srgbClr val="000000"/>
                </a:solidFill>
                <a:latin typeface="Cascadia Mono" panose="020B0609020000020004" pitchFamily="49" charset="0"/>
              </a:rPr>
              <a:t>cout</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a:solidFill>
                  <a:srgbClr val="A31515"/>
                </a:solidFill>
                <a:latin typeface="Cascadia Mono" panose="020B0609020000020004" pitchFamily="49" charset="0"/>
              </a:rPr>
              <a:t>"\n"</a:t>
            </a: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050" dirty="0" err="1">
                <a:solidFill>
                  <a:srgbClr val="000000"/>
                </a:solidFill>
                <a:latin typeface="Cascadia Mono" panose="020B0609020000020004" pitchFamily="49" charset="0"/>
              </a:rPr>
              <a:t>cout</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a:solidFill>
                  <a:srgbClr val="A31515"/>
                </a:solidFill>
                <a:latin typeface="Cascadia Mono" panose="020B0609020000020004" pitchFamily="49" charset="0"/>
              </a:rPr>
              <a:t>" It also update the s2 values whereas we do not update the s2 value"</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err="1">
                <a:solidFill>
                  <a:srgbClr val="000000"/>
                </a:solidFill>
                <a:latin typeface="Cascadia Mono" panose="020B0609020000020004" pitchFamily="49" charset="0"/>
              </a:rPr>
              <a:t>endl</a:t>
            </a:r>
            <a:r>
              <a:rPr lang="en-US" sz="1050" dirty="0">
                <a:solidFill>
                  <a:srgbClr val="000000"/>
                </a:solidFill>
                <a:latin typeface="Cascadia Mono" panose="020B0609020000020004" pitchFamily="49" charset="0"/>
              </a:rPr>
              <a:t>;</a:t>
            </a:r>
          </a:p>
          <a:p>
            <a:pPr marL="0" indent="0">
              <a:buNone/>
            </a:pPr>
            <a:r>
              <a:rPr lang="en-US" sz="1050" dirty="0">
                <a:solidFill>
                  <a:srgbClr val="008000"/>
                </a:solidFill>
                <a:latin typeface="Cascadia Mono" panose="020B0609020000020004" pitchFamily="49" charset="0"/>
              </a:rPr>
              <a:t>// Display the s2 value</a:t>
            </a:r>
            <a:endParaRPr lang="en-US" sz="1050" dirty="0">
              <a:solidFill>
                <a:srgbClr val="000000"/>
              </a:solidFill>
              <a:latin typeface="Cascadia Mono" panose="020B0609020000020004" pitchFamily="49" charset="0"/>
            </a:endParaRPr>
          </a:p>
          <a:p>
            <a:pPr marL="0" indent="0">
              <a:buNone/>
            </a:pPr>
            <a:r>
              <a:rPr lang="en-US" sz="1050" dirty="0">
                <a:solidFill>
                  <a:srgbClr val="000000"/>
                </a:solidFill>
                <a:latin typeface="Cascadia Mono" panose="020B0609020000020004" pitchFamily="49" charset="0"/>
              </a:rPr>
              <a:t>s2.display();</a:t>
            </a:r>
          </a:p>
          <a:p>
            <a:pPr marL="0" indent="0">
              <a:buNone/>
            </a:pPr>
            <a:endParaRPr lang="en-US" sz="1050" dirty="0">
              <a:solidFill>
                <a:srgbClr val="000000"/>
              </a:solidFill>
              <a:latin typeface="Cascadia Mono" panose="020B0609020000020004" pitchFamily="49" charset="0"/>
            </a:endParaRPr>
          </a:p>
          <a:p>
            <a:pPr marL="0" indent="0">
              <a:buNone/>
            </a:pPr>
            <a:r>
              <a:rPr lang="en-US" sz="1050" dirty="0">
                <a:solidFill>
                  <a:srgbClr val="000000"/>
                </a:solidFill>
                <a:latin typeface="Cascadia Mono" panose="020B0609020000020004" pitchFamily="49" charset="0"/>
              </a:rPr>
              <a:t>system(</a:t>
            </a:r>
            <a:r>
              <a:rPr lang="en-US" sz="1050" dirty="0">
                <a:solidFill>
                  <a:srgbClr val="A31515"/>
                </a:solidFill>
                <a:latin typeface="Cascadia Mono" panose="020B0609020000020004" pitchFamily="49" charset="0"/>
              </a:rPr>
              <a:t>"pause"</a:t>
            </a: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05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375804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79" y="77993"/>
            <a:ext cx="10515600" cy="1325563"/>
          </a:xfrm>
        </p:spPr>
        <p:txBody>
          <a:bodyPr/>
          <a:lstStyle/>
          <a:p>
            <a:r>
              <a:rPr lang="en-US" dirty="0"/>
              <a:t>Copy constructor (output file)</a:t>
            </a:r>
          </a:p>
        </p:txBody>
      </p:sp>
      <p:pic>
        <p:nvPicPr>
          <p:cNvPr id="8" name="Picture 7">
            <a:extLst>
              <a:ext uri="{FF2B5EF4-FFF2-40B4-BE49-F238E27FC236}">
                <a16:creationId xmlns:a16="http://schemas.microsoft.com/office/drawing/2014/main" id="{B9F7A7AD-6D32-EBB8-50C5-7424B2DD1D88}"/>
              </a:ext>
            </a:extLst>
          </p:cNvPr>
          <p:cNvPicPr>
            <a:picLocks noChangeAspect="1"/>
          </p:cNvPicPr>
          <p:nvPr/>
        </p:nvPicPr>
        <p:blipFill>
          <a:blip r:embed="rId2"/>
          <a:stretch>
            <a:fillRect/>
          </a:stretch>
        </p:blipFill>
        <p:spPr>
          <a:xfrm>
            <a:off x="1921043" y="1648787"/>
            <a:ext cx="7851302" cy="4215299"/>
          </a:xfrm>
          <a:prstGeom prst="rect">
            <a:avLst/>
          </a:prstGeom>
        </p:spPr>
      </p:pic>
    </p:spTree>
    <p:extLst>
      <p:ext uri="{BB962C8B-B14F-4D97-AF65-F5344CB8AC3E}">
        <p14:creationId xmlns:p14="http://schemas.microsoft.com/office/powerpoint/2010/main" val="29755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Copy (</a:t>
            </a:r>
            <a:r>
              <a:rPr lang="en-US" dirty="0" err="1"/>
              <a:t>Header.h</a:t>
            </a:r>
            <a:r>
              <a:rPr lang="en-US" dirty="0"/>
              <a:t>)</a:t>
            </a:r>
          </a:p>
        </p:txBody>
      </p:sp>
      <p:sp>
        <p:nvSpPr>
          <p:cNvPr id="3" name="Content Placeholder 2"/>
          <p:cNvSpPr>
            <a:spLocks noGrp="1"/>
          </p:cNvSpPr>
          <p:nvPr>
            <p:ph idx="1"/>
          </p:nvPr>
        </p:nvSpPr>
        <p:spPr>
          <a:xfrm>
            <a:off x="500270" y="1394030"/>
            <a:ext cx="10515600" cy="5463969"/>
          </a:xfrm>
        </p:spPr>
        <p:txBody>
          <a:bodyPr>
            <a:normAutofit fontScale="5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*name;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*id;</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student() </a:t>
            </a:r>
            <a:r>
              <a:rPr lang="en-US" sz="1800" dirty="0">
                <a:solidFill>
                  <a:srgbClr val="008000"/>
                </a:solidFill>
                <a:latin typeface="Cascadia Mono" panose="020B0609020000020004" pitchFamily="49" charset="0"/>
              </a:rPr>
              <a:t>// Default Constructor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student(</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Parameterized Constructor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name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*name </a:t>
            </a:r>
            <a:r>
              <a:rPr lang="en-US" sz="1800" dirty="0">
                <a:solidFill>
                  <a:srgbClr val="0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id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*id =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p:txBody>
      </p:sp>
      <p:sp>
        <p:nvSpPr>
          <p:cNvPr id="4" name="Content Placeholder 2">
            <a:extLst>
              <a:ext uri="{FF2B5EF4-FFF2-40B4-BE49-F238E27FC236}">
                <a16:creationId xmlns:a16="http://schemas.microsoft.com/office/drawing/2014/main" id="{CF7BEA5E-AA95-31C9-9952-46E409BF1C7F}"/>
              </a:ext>
            </a:extLst>
          </p:cNvPr>
          <p:cNvSpPr txBox="1">
            <a:spLocks/>
          </p:cNvSpPr>
          <p:nvPr/>
        </p:nvSpPr>
        <p:spPr>
          <a:xfrm>
            <a:off x="4956314" y="1394030"/>
            <a:ext cx="10515600" cy="50988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rgbClr val="000000"/>
                </a:solidFill>
                <a:latin typeface="Cascadia Mono" panose="020B0609020000020004" pitchFamily="49" charset="0"/>
              </a:rPr>
              <a:t>    </a:t>
            </a:r>
            <a:r>
              <a:rPr lang="en-US" sz="900" dirty="0">
                <a:solidFill>
                  <a:srgbClr val="2B91AF"/>
                </a:solidFill>
                <a:latin typeface="Cascadia Mono" panose="020B0609020000020004" pitchFamily="49" charset="0"/>
              </a:rPr>
              <a:t>string</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updatename</a:t>
            </a: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*name </a:t>
            </a:r>
            <a:r>
              <a:rPr lang="en-US" sz="900" dirty="0">
                <a:solidFill>
                  <a:srgbClr val="008080"/>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 Ch Ahmad Junaid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return</a:t>
            </a:r>
            <a:r>
              <a:rPr lang="en-US" sz="900" dirty="0">
                <a:solidFill>
                  <a:srgbClr val="000000"/>
                </a:solidFill>
                <a:latin typeface="Cascadia Mono" panose="020B0609020000020004" pitchFamily="49" charset="0"/>
              </a:rPr>
              <a:t> *name;</a:t>
            </a:r>
          </a:p>
          <a:p>
            <a:pPr marL="0" indent="0">
              <a:buNone/>
            </a:pP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int</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updateid</a:t>
            </a: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*id = *id * 100;</a:t>
            </a:r>
          </a:p>
          <a:p>
            <a:pPr marL="0" indent="0">
              <a:buNone/>
            </a:pP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return</a:t>
            </a:r>
            <a:r>
              <a:rPr lang="en-US" sz="900" dirty="0">
                <a:solidFill>
                  <a:srgbClr val="000000"/>
                </a:solidFill>
                <a:latin typeface="Cascadia Mono" panose="020B0609020000020004" pitchFamily="49" charset="0"/>
              </a:rPr>
              <a:t> *id;</a:t>
            </a:r>
          </a:p>
          <a:p>
            <a:pPr marL="0" indent="0">
              <a:buNone/>
            </a:pP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void</a:t>
            </a:r>
            <a:r>
              <a:rPr lang="en-US" sz="900" dirty="0">
                <a:solidFill>
                  <a:srgbClr val="000000"/>
                </a:solidFill>
                <a:latin typeface="Cascadia Mono" panose="020B0609020000020004" pitchFamily="49" charset="0"/>
              </a:rPr>
              <a:t> display()    {</a:t>
            </a:r>
          </a:p>
          <a:p>
            <a:pPr marL="0" indent="0">
              <a:buNone/>
            </a:pP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cout</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 your name is: "</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*name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endl</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cout</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 your id is: "</a:t>
            </a:r>
            <a:r>
              <a:rPr lang="en-US" sz="900" dirty="0">
                <a:solidFill>
                  <a:srgbClr val="000000"/>
                </a:solidFill>
                <a:latin typeface="Cascadia Mono" panose="020B0609020000020004" pitchFamily="49" charset="0"/>
              </a:rPr>
              <a:t>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*id </a:t>
            </a:r>
            <a:r>
              <a:rPr lang="en-US" sz="900" dirty="0">
                <a:solidFill>
                  <a:srgbClr val="008080"/>
                </a:solidFill>
                <a:latin typeface="Cascadia Mono" panose="020B0609020000020004" pitchFamily="49" charset="0"/>
              </a:rPr>
              <a:t>&lt;&lt;</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endl</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a:t>
            </a:r>
            <a:r>
              <a:rPr lang="en-US" sz="900" dirty="0">
                <a:solidFill>
                  <a:srgbClr val="008000"/>
                </a:solidFill>
                <a:latin typeface="Cascadia Mono" panose="020B0609020000020004" pitchFamily="49" charset="0"/>
              </a:rPr>
              <a:t>// Explicit Copy Constructor</a:t>
            </a:r>
            <a:endParaRPr lang="en-US" sz="900" dirty="0">
              <a:solidFill>
                <a:srgbClr val="000000"/>
              </a:solidFill>
              <a:latin typeface="Cascadia Mono" panose="020B0609020000020004" pitchFamily="49" charset="0"/>
            </a:endParaRPr>
          </a:p>
          <a:p>
            <a:pPr marL="0" indent="0">
              <a:buNone/>
            </a:pPr>
            <a:r>
              <a:rPr lang="en-US" sz="900" b="1" dirty="0">
                <a:solidFill>
                  <a:srgbClr val="000000"/>
                </a:solidFill>
                <a:latin typeface="Cascadia Mono" panose="020B0609020000020004" pitchFamily="49" charset="0"/>
              </a:rPr>
              <a:t>    student(</a:t>
            </a:r>
            <a:r>
              <a:rPr lang="en-US" sz="900" b="1" dirty="0">
                <a:solidFill>
                  <a:srgbClr val="0000FF"/>
                </a:solidFill>
                <a:latin typeface="Cascadia Mono" panose="020B0609020000020004" pitchFamily="49" charset="0"/>
              </a:rPr>
              <a:t>const</a:t>
            </a:r>
            <a:r>
              <a:rPr lang="en-US" sz="900" b="1" dirty="0">
                <a:solidFill>
                  <a:srgbClr val="000000"/>
                </a:solidFill>
                <a:latin typeface="Cascadia Mono" panose="020B0609020000020004" pitchFamily="49" charset="0"/>
              </a:rPr>
              <a:t> </a:t>
            </a:r>
            <a:r>
              <a:rPr lang="en-US" sz="900" b="1" dirty="0">
                <a:solidFill>
                  <a:srgbClr val="2B91AF"/>
                </a:solidFill>
                <a:latin typeface="Cascadia Mono" panose="020B0609020000020004" pitchFamily="49" charset="0"/>
              </a:rPr>
              <a:t>student</a:t>
            </a:r>
            <a:r>
              <a:rPr lang="en-US" sz="900" b="1" dirty="0">
                <a:solidFill>
                  <a:srgbClr val="000000"/>
                </a:solidFill>
                <a:latin typeface="Cascadia Mono" panose="020B0609020000020004" pitchFamily="49" charset="0"/>
              </a:rPr>
              <a:t>&amp; </a:t>
            </a:r>
            <a:r>
              <a:rPr lang="en-US" sz="900" b="1" dirty="0">
                <a:solidFill>
                  <a:srgbClr val="808080"/>
                </a:solidFill>
                <a:latin typeface="Cascadia Mono" panose="020B0609020000020004" pitchFamily="49" charset="0"/>
              </a:rPr>
              <a:t>access</a:t>
            </a:r>
            <a:r>
              <a:rPr lang="en-US" sz="900" b="1" dirty="0">
                <a:solidFill>
                  <a:srgbClr val="000000"/>
                </a:solidFill>
                <a:latin typeface="Cascadia Mono" panose="020B0609020000020004" pitchFamily="49" charset="0"/>
              </a:rPr>
              <a:t>)</a:t>
            </a:r>
          </a:p>
          <a:p>
            <a:pPr marL="0" indent="0">
              <a:buNone/>
            </a:pPr>
            <a:r>
              <a:rPr lang="en-US" sz="900" b="1" dirty="0">
                <a:solidFill>
                  <a:srgbClr val="000000"/>
                </a:solidFill>
                <a:latin typeface="Cascadia Mono" panose="020B0609020000020004" pitchFamily="49" charset="0"/>
              </a:rPr>
              <a:t>    {</a:t>
            </a:r>
          </a:p>
          <a:p>
            <a:pPr marL="0" indent="0">
              <a:buNone/>
            </a:pPr>
            <a:r>
              <a:rPr lang="en-US" sz="900" b="1" dirty="0">
                <a:solidFill>
                  <a:srgbClr val="000000"/>
                </a:solidFill>
                <a:latin typeface="Cascadia Mono" panose="020B0609020000020004" pitchFamily="49" charset="0"/>
              </a:rPr>
              <a:t>        name = </a:t>
            </a:r>
            <a:r>
              <a:rPr lang="en-US" sz="900" b="1" dirty="0">
                <a:solidFill>
                  <a:srgbClr val="0000FF"/>
                </a:solidFill>
                <a:latin typeface="Cascadia Mono" panose="020B0609020000020004" pitchFamily="49" charset="0"/>
              </a:rPr>
              <a:t>new</a:t>
            </a:r>
            <a:r>
              <a:rPr lang="en-US" sz="900" b="1" dirty="0">
                <a:solidFill>
                  <a:srgbClr val="000000"/>
                </a:solidFill>
                <a:latin typeface="Cascadia Mono" panose="020B0609020000020004" pitchFamily="49" charset="0"/>
              </a:rPr>
              <a:t> </a:t>
            </a:r>
            <a:r>
              <a:rPr lang="en-US" sz="900" b="1" dirty="0">
                <a:solidFill>
                  <a:srgbClr val="2B91AF"/>
                </a:solidFill>
                <a:latin typeface="Cascadia Mono" panose="020B0609020000020004" pitchFamily="49" charset="0"/>
              </a:rPr>
              <a:t>string</a:t>
            </a:r>
            <a:r>
              <a:rPr lang="en-US" sz="900" b="1" dirty="0">
                <a:solidFill>
                  <a:srgbClr val="000000"/>
                </a:solidFill>
                <a:latin typeface="Cascadia Mono" panose="020B0609020000020004" pitchFamily="49" charset="0"/>
              </a:rPr>
              <a:t>;</a:t>
            </a:r>
          </a:p>
          <a:p>
            <a:pPr marL="0" indent="0">
              <a:buNone/>
            </a:pPr>
            <a:r>
              <a:rPr lang="en-US" sz="900" b="1" dirty="0">
                <a:solidFill>
                  <a:srgbClr val="000000"/>
                </a:solidFill>
                <a:latin typeface="Cascadia Mono" panose="020B0609020000020004" pitchFamily="49" charset="0"/>
              </a:rPr>
              <a:t>        *name </a:t>
            </a:r>
            <a:r>
              <a:rPr lang="en-US" sz="900" b="1" dirty="0">
                <a:solidFill>
                  <a:srgbClr val="008080"/>
                </a:solidFill>
                <a:latin typeface="Cascadia Mono" panose="020B0609020000020004" pitchFamily="49" charset="0"/>
              </a:rPr>
              <a:t>=</a:t>
            </a:r>
            <a:r>
              <a:rPr lang="en-US" sz="900" b="1" dirty="0">
                <a:solidFill>
                  <a:srgbClr val="000000"/>
                </a:solidFill>
                <a:latin typeface="Cascadia Mono" panose="020B0609020000020004" pitchFamily="49" charset="0"/>
              </a:rPr>
              <a:t> *(</a:t>
            </a:r>
            <a:r>
              <a:rPr lang="en-US" sz="900" b="1" dirty="0">
                <a:solidFill>
                  <a:srgbClr val="808080"/>
                </a:solidFill>
                <a:latin typeface="Cascadia Mono" panose="020B0609020000020004" pitchFamily="49" charset="0"/>
              </a:rPr>
              <a:t>access</a:t>
            </a:r>
            <a:r>
              <a:rPr lang="en-US" sz="900" b="1" dirty="0">
                <a:solidFill>
                  <a:srgbClr val="000000"/>
                </a:solidFill>
                <a:latin typeface="Cascadia Mono" panose="020B0609020000020004" pitchFamily="49" charset="0"/>
              </a:rPr>
              <a:t>.name);</a:t>
            </a:r>
          </a:p>
          <a:p>
            <a:pPr marL="0" indent="0">
              <a:buNone/>
            </a:pPr>
            <a:r>
              <a:rPr lang="en-US" sz="900" b="1" dirty="0">
                <a:solidFill>
                  <a:srgbClr val="000000"/>
                </a:solidFill>
                <a:latin typeface="Cascadia Mono" panose="020B0609020000020004" pitchFamily="49" charset="0"/>
              </a:rPr>
              <a:t>        id = </a:t>
            </a:r>
            <a:r>
              <a:rPr lang="en-US" sz="900" b="1" dirty="0">
                <a:solidFill>
                  <a:srgbClr val="0000FF"/>
                </a:solidFill>
                <a:latin typeface="Cascadia Mono" panose="020B0609020000020004" pitchFamily="49" charset="0"/>
              </a:rPr>
              <a:t>new</a:t>
            </a:r>
            <a:r>
              <a:rPr lang="en-US" sz="900" b="1" dirty="0">
                <a:solidFill>
                  <a:srgbClr val="000000"/>
                </a:solidFill>
                <a:latin typeface="Cascadia Mono" panose="020B0609020000020004" pitchFamily="49" charset="0"/>
              </a:rPr>
              <a:t> </a:t>
            </a:r>
            <a:r>
              <a:rPr lang="en-US" sz="900" b="1" dirty="0">
                <a:solidFill>
                  <a:srgbClr val="0000FF"/>
                </a:solidFill>
                <a:latin typeface="Cascadia Mono" panose="020B0609020000020004" pitchFamily="49" charset="0"/>
              </a:rPr>
              <a:t>int</a:t>
            </a:r>
            <a:r>
              <a:rPr lang="en-US" sz="900" b="1" dirty="0">
                <a:solidFill>
                  <a:srgbClr val="000000"/>
                </a:solidFill>
                <a:latin typeface="Cascadia Mono" panose="020B0609020000020004" pitchFamily="49" charset="0"/>
              </a:rPr>
              <a:t>;</a:t>
            </a:r>
          </a:p>
          <a:p>
            <a:pPr marL="0" indent="0">
              <a:buNone/>
            </a:pPr>
            <a:r>
              <a:rPr lang="en-US" sz="900" b="1" dirty="0">
                <a:solidFill>
                  <a:srgbClr val="000000"/>
                </a:solidFill>
                <a:latin typeface="Cascadia Mono" panose="020B0609020000020004" pitchFamily="49" charset="0"/>
              </a:rPr>
              <a:t>        *id = *(</a:t>
            </a:r>
            <a:r>
              <a:rPr lang="en-US" sz="900" b="1" dirty="0">
                <a:solidFill>
                  <a:srgbClr val="808080"/>
                </a:solidFill>
                <a:latin typeface="Cascadia Mono" panose="020B0609020000020004" pitchFamily="49" charset="0"/>
              </a:rPr>
              <a:t>access</a:t>
            </a:r>
            <a:r>
              <a:rPr lang="en-US" sz="900" b="1" dirty="0">
                <a:solidFill>
                  <a:srgbClr val="000000"/>
                </a:solidFill>
                <a:latin typeface="Cascadia Mono" panose="020B0609020000020004" pitchFamily="49" charset="0"/>
              </a:rPr>
              <a:t>.id);</a:t>
            </a:r>
          </a:p>
          <a:p>
            <a:pPr marL="0" indent="0">
              <a:buNone/>
            </a:pPr>
            <a:r>
              <a:rPr lang="en-US" sz="900" b="1"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a:t>
            </a:r>
            <a:endParaRPr lang="en-US" sz="6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721959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79" y="77993"/>
            <a:ext cx="10515600" cy="1325563"/>
          </a:xfrm>
        </p:spPr>
        <p:txBody>
          <a:bodyPr/>
          <a:lstStyle/>
          <a:p>
            <a:r>
              <a:rPr lang="en-US"/>
              <a:t>Deep </a:t>
            </a:r>
            <a:r>
              <a:rPr lang="en-US" dirty="0"/>
              <a:t>copy (main.cpp)</a:t>
            </a:r>
          </a:p>
        </p:txBody>
      </p:sp>
      <p:sp>
        <p:nvSpPr>
          <p:cNvPr id="3" name="Content Placeholder 2"/>
          <p:cNvSpPr>
            <a:spLocks noGrp="1"/>
          </p:cNvSpPr>
          <p:nvPr>
            <p:ph idx="1"/>
          </p:nvPr>
        </p:nvSpPr>
        <p:spPr>
          <a:xfrm>
            <a:off x="561230" y="1211467"/>
            <a:ext cx="10515600" cy="5463969"/>
          </a:xfrm>
        </p:spPr>
        <p:txBody>
          <a:bodyPr>
            <a:normAutofit fontScale="70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"Header.h"</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s1(</a:t>
            </a:r>
            <a:r>
              <a:rPr lang="en-US" sz="1800" dirty="0">
                <a:solidFill>
                  <a:srgbClr val="A31515"/>
                </a:solidFill>
                <a:latin typeface="Cascadia Mono" panose="020B0609020000020004" pitchFamily="49" charset="0"/>
              </a:rPr>
              <a:t>"Umer Arshad Butt"</a:t>
            </a:r>
            <a:r>
              <a:rPr lang="en-US" sz="1800" dirty="0">
                <a:solidFill>
                  <a:srgbClr val="000000"/>
                </a:solidFill>
                <a:latin typeface="Cascadia Mono" panose="020B0609020000020004" pitchFamily="49" charset="0"/>
              </a:rPr>
              <a:t>, 51);</a:t>
            </a:r>
          </a:p>
          <a:p>
            <a:pPr marL="0" indent="0">
              <a:buNone/>
            </a:pPr>
            <a:r>
              <a:rPr lang="en-US" sz="1800" dirty="0">
                <a:solidFill>
                  <a:srgbClr val="000000"/>
                </a:solidFill>
                <a:latin typeface="Cascadia Mono" panose="020B0609020000020004" pitchFamily="49" charset="0"/>
              </a:rPr>
              <a:t>s1.display();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8000"/>
                </a:solidFill>
                <a:latin typeface="Cascadia Mono" panose="020B0609020000020004" pitchFamily="49" charset="0"/>
              </a:rPr>
              <a:t>// Copy Constructor </a:t>
            </a:r>
            <a:endParaRPr lang="en-US" sz="1800" dirty="0">
              <a:solidFill>
                <a:srgbClr val="000000"/>
              </a:solidFill>
              <a:latin typeface="Cascadia Mono" panose="020B0609020000020004" pitchFamily="49" charset="0"/>
            </a:endParaRPr>
          </a:p>
          <a:p>
            <a:pPr marL="0" indent="0">
              <a:buNone/>
            </a:pPr>
            <a:r>
              <a:rPr lang="en-US" sz="1800" dirty="0">
                <a:solidFill>
                  <a:srgbClr val="008000"/>
                </a:solidFill>
                <a:latin typeface="Cascadia Mono" panose="020B0609020000020004" pitchFamily="49" charset="0"/>
              </a:rPr>
              <a:t>// Copy values from s2 to s1</a:t>
            </a: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copy constructor s2 executed"</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s2(s1); </a:t>
            </a:r>
          </a:p>
          <a:p>
            <a:pPr marL="0" indent="0">
              <a:buNone/>
            </a:pPr>
            <a:r>
              <a:rPr lang="en-US" sz="1800" dirty="0">
                <a:solidFill>
                  <a:srgbClr val="000000"/>
                </a:solidFill>
                <a:latin typeface="Cascadia Mono" panose="020B0609020000020004" pitchFamily="49" charset="0"/>
              </a:rPr>
              <a:t>s2.display();</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update the s1 </a:t>
            </a:r>
            <a:r>
              <a:rPr lang="en-US" sz="1800" dirty="0" err="1">
                <a:solidFill>
                  <a:srgbClr val="A31515"/>
                </a:solidFill>
                <a:latin typeface="Cascadia Mono" panose="020B0609020000020004" pitchFamily="49" charset="0"/>
              </a:rPr>
              <a:t>namd</a:t>
            </a:r>
            <a:r>
              <a:rPr lang="en-US" sz="1800" dirty="0">
                <a:solidFill>
                  <a:srgbClr val="A31515"/>
                </a:solidFill>
                <a:latin typeface="Cascadia Mono" panose="020B0609020000020004" pitchFamily="49" charset="0"/>
              </a:rPr>
              <a:t> and id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CF7BEA5E-AA95-31C9-9952-46E409BF1C7F}"/>
              </a:ext>
            </a:extLst>
          </p:cNvPr>
          <p:cNvSpPr txBox="1">
            <a:spLocks/>
          </p:cNvSpPr>
          <p:nvPr/>
        </p:nvSpPr>
        <p:spPr>
          <a:xfrm>
            <a:off x="5582479" y="1394030"/>
            <a:ext cx="5684961" cy="5098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050" dirty="0">
              <a:solidFill>
                <a:srgbClr val="000000"/>
              </a:solidFill>
              <a:latin typeface="Cascadia Mono" panose="020B0609020000020004" pitchFamily="49" charset="0"/>
            </a:endParaRPr>
          </a:p>
          <a:p>
            <a:pPr marL="0" indent="0">
              <a:buNone/>
            </a:pPr>
            <a:r>
              <a:rPr lang="en-US" sz="1050" dirty="0">
                <a:solidFill>
                  <a:srgbClr val="008000"/>
                </a:solidFill>
                <a:latin typeface="Cascadia Mono" panose="020B0609020000020004" pitchFamily="49" charset="0"/>
              </a:rPr>
              <a:t>// Update the s1 values</a:t>
            </a:r>
            <a:endParaRPr lang="en-US" sz="1050" dirty="0">
              <a:solidFill>
                <a:srgbClr val="000000"/>
              </a:solidFill>
              <a:latin typeface="Cascadia Mono" panose="020B0609020000020004" pitchFamily="49" charset="0"/>
            </a:endParaRPr>
          </a:p>
          <a:p>
            <a:pPr marL="0" indent="0">
              <a:buNone/>
            </a:pPr>
            <a:r>
              <a:rPr lang="en-US" sz="1050" dirty="0">
                <a:solidFill>
                  <a:srgbClr val="000000"/>
                </a:solidFill>
                <a:latin typeface="Cascadia Mono" panose="020B0609020000020004" pitchFamily="49" charset="0"/>
              </a:rPr>
              <a:t>s1.updatename();</a:t>
            </a:r>
          </a:p>
          <a:p>
            <a:pPr marL="0" indent="0">
              <a:buNone/>
            </a:pPr>
            <a:r>
              <a:rPr lang="en-US" sz="1050" dirty="0">
                <a:solidFill>
                  <a:srgbClr val="000000"/>
                </a:solidFill>
                <a:latin typeface="Cascadia Mono" panose="020B0609020000020004" pitchFamily="49" charset="0"/>
              </a:rPr>
              <a:t>s1.updateid();</a:t>
            </a:r>
          </a:p>
          <a:p>
            <a:pPr marL="0" indent="0">
              <a:buNone/>
            </a:pPr>
            <a:endParaRPr lang="en-US" sz="1050" dirty="0">
              <a:solidFill>
                <a:srgbClr val="000000"/>
              </a:solidFill>
              <a:latin typeface="Cascadia Mono" panose="020B0609020000020004" pitchFamily="49" charset="0"/>
            </a:endParaRPr>
          </a:p>
          <a:p>
            <a:pPr marL="0" indent="0">
              <a:buNone/>
            </a:pPr>
            <a:r>
              <a:rPr lang="en-US" sz="1050" dirty="0">
                <a:solidFill>
                  <a:srgbClr val="008000"/>
                </a:solidFill>
                <a:latin typeface="Cascadia Mono" panose="020B0609020000020004" pitchFamily="49" charset="0"/>
              </a:rPr>
              <a:t>// Display the s1 value</a:t>
            </a:r>
            <a:endParaRPr lang="en-US" sz="1050" dirty="0">
              <a:solidFill>
                <a:srgbClr val="000000"/>
              </a:solidFill>
              <a:latin typeface="Cascadia Mono" panose="020B0609020000020004" pitchFamily="49" charset="0"/>
            </a:endParaRPr>
          </a:p>
          <a:p>
            <a:pPr marL="0" indent="0">
              <a:buNone/>
            </a:pPr>
            <a:r>
              <a:rPr lang="en-US" sz="1050" dirty="0">
                <a:solidFill>
                  <a:srgbClr val="000000"/>
                </a:solidFill>
                <a:latin typeface="Cascadia Mono" panose="020B0609020000020004" pitchFamily="49" charset="0"/>
              </a:rPr>
              <a:t>s1.display();</a:t>
            </a:r>
          </a:p>
          <a:p>
            <a:pPr marL="0" indent="0">
              <a:buNone/>
            </a:pPr>
            <a:r>
              <a:rPr lang="en-US" sz="1050" dirty="0" err="1">
                <a:solidFill>
                  <a:srgbClr val="000000"/>
                </a:solidFill>
                <a:latin typeface="Cascadia Mono" panose="020B0609020000020004" pitchFamily="49" charset="0"/>
              </a:rPr>
              <a:t>cout</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a:solidFill>
                  <a:srgbClr val="A31515"/>
                </a:solidFill>
                <a:latin typeface="Cascadia Mono" panose="020B0609020000020004" pitchFamily="49" charset="0"/>
              </a:rPr>
              <a:t>"\n"</a:t>
            </a: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000" dirty="0" err="1">
                <a:solidFill>
                  <a:srgbClr val="000000"/>
                </a:solidFill>
                <a:latin typeface="Cascadia Mono" panose="020B0609020000020004" pitchFamily="49" charset="0"/>
              </a:rPr>
              <a:t>cout</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&lt;&lt;</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Now its not update the s2 values"</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&lt;&lt;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endl</a:t>
            </a:r>
            <a:r>
              <a:rPr lang="en-US" sz="1000" dirty="0">
                <a:solidFill>
                  <a:srgbClr val="000000"/>
                </a:solidFill>
                <a:latin typeface="Cascadia Mono" panose="020B0609020000020004" pitchFamily="49" charset="0"/>
              </a:rPr>
              <a:t>;</a:t>
            </a:r>
          </a:p>
          <a:p>
            <a:pPr marL="0" indent="0">
              <a:buNone/>
            </a:pPr>
            <a:r>
              <a:rPr lang="en-US" sz="1000" dirty="0">
                <a:solidFill>
                  <a:srgbClr val="008000"/>
                </a:solidFill>
                <a:latin typeface="Cascadia Mono" panose="020B0609020000020004" pitchFamily="49" charset="0"/>
              </a:rPr>
              <a:t>// Display the s2 value</a:t>
            </a:r>
            <a:endParaRPr lang="en-US" sz="1000" dirty="0">
              <a:solidFill>
                <a:srgbClr val="00000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s2.display();</a:t>
            </a:r>
          </a:p>
          <a:p>
            <a:endParaRPr lang="en-US" sz="1050" dirty="0">
              <a:solidFill>
                <a:srgbClr val="000000"/>
              </a:solidFill>
              <a:latin typeface="Cascadia Mono" panose="020B0609020000020004" pitchFamily="49" charset="0"/>
            </a:endParaRPr>
          </a:p>
          <a:p>
            <a:pPr marL="0" indent="0">
              <a:buNone/>
            </a:pPr>
            <a:r>
              <a:rPr lang="en-US" sz="1050" dirty="0">
                <a:solidFill>
                  <a:srgbClr val="000000"/>
                </a:solidFill>
                <a:latin typeface="Cascadia Mono" panose="020B0609020000020004" pitchFamily="49" charset="0"/>
              </a:rPr>
              <a:t>system(</a:t>
            </a:r>
            <a:r>
              <a:rPr lang="en-US" sz="1050" dirty="0">
                <a:solidFill>
                  <a:srgbClr val="A31515"/>
                </a:solidFill>
                <a:latin typeface="Cascadia Mono" panose="020B0609020000020004" pitchFamily="49" charset="0"/>
              </a:rPr>
              <a:t>"pause"</a:t>
            </a: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05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88138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to Objects (</a:t>
            </a:r>
            <a:r>
              <a:rPr lang="en-US" dirty="0" err="1"/>
              <a:t>Header.h</a:t>
            </a:r>
            <a:r>
              <a:rPr lang="en-US" dirty="0"/>
              <a:t>)</a:t>
            </a:r>
          </a:p>
        </p:txBody>
      </p:sp>
      <p:sp>
        <p:nvSpPr>
          <p:cNvPr id="3" name="Content Placeholder 2"/>
          <p:cNvSpPr>
            <a:spLocks noGrp="1"/>
          </p:cNvSpPr>
          <p:nvPr>
            <p:ph idx="1"/>
          </p:nvPr>
        </p:nvSpPr>
        <p:spPr/>
        <p:txBody>
          <a:bodyPr>
            <a:normAutofit fontScale="92500" lnSpcReduction="20000"/>
          </a:bodyPr>
          <a:lstStyle/>
          <a:p>
            <a:pPr marL="0" indent="0">
              <a:buNone/>
            </a:pPr>
            <a:r>
              <a:rPr lang="en-US" sz="1400" dirty="0">
                <a:solidFill>
                  <a:srgbClr val="808080"/>
                </a:solidFill>
                <a:latin typeface="Cascadia Mono" panose="020B0609020000020004" pitchFamily="49" charset="0"/>
              </a:rPr>
              <a:t>#pragma</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once</a:t>
            </a:r>
            <a:endParaRPr lang="en-US" sz="1400" dirty="0">
              <a:solidFill>
                <a:srgbClr val="000000"/>
              </a:solidFill>
              <a:latin typeface="Cascadia Mono" panose="020B0609020000020004" pitchFamily="49" charset="0"/>
            </a:endParaRPr>
          </a:p>
          <a:p>
            <a:pPr marL="0" indent="0">
              <a:buNone/>
            </a:pPr>
            <a:r>
              <a:rPr lang="en-US" sz="1400" dirty="0">
                <a:solidFill>
                  <a:srgbClr val="808080"/>
                </a:solidFill>
                <a:latin typeface="Cascadia Mono" panose="020B0609020000020004" pitchFamily="49" charset="0"/>
              </a:rPr>
              <a:t>#include</a:t>
            </a:r>
            <a:r>
              <a:rPr lang="en-US" sz="1400" dirty="0">
                <a:solidFill>
                  <a:srgbClr val="A31515"/>
                </a:solidFill>
                <a:latin typeface="Cascadia Mono" panose="020B0609020000020004" pitchFamily="49" charset="0"/>
              </a:rPr>
              <a:t>&lt;iostream&gt;</a:t>
            </a:r>
            <a:endParaRPr lang="en-US" sz="1400" dirty="0">
              <a:solidFill>
                <a:srgbClr val="000000"/>
              </a:solidFill>
              <a:latin typeface="Cascadia Mono" panose="020B0609020000020004" pitchFamily="49" charset="0"/>
            </a:endParaRPr>
          </a:p>
          <a:p>
            <a:pPr marL="0" indent="0">
              <a:buNone/>
            </a:pPr>
            <a:r>
              <a:rPr lang="en-US" sz="1400" dirty="0">
                <a:solidFill>
                  <a:srgbClr val="0000FF"/>
                </a:solidFill>
                <a:latin typeface="Cascadia Mono" panose="020B0609020000020004" pitchFamily="49" charset="0"/>
              </a:rPr>
              <a:t>using</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namespace</a:t>
            </a:r>
            <a:r>
              <a:rPr lang="en-US" sz="1400" dirty="0">
                <a:solidFill>
                  <a:srgbClr val="000000"/>
                </a:solidFill>
                <a:latin typeface="Cascadia Mono" panose="020B0609020000020004" pitchFamily="49" charset="0"/>
              </a:rPr>
              <a:t> std;</a:t>
            </a:r>
          </a:p>
          <a:p>
            <a:pPr marL="0" indent="0">
              <a:buNone/>
            </a:pP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student</a:t>
            </a:r>
            <a:r>
              <a:rPr lang="en-US" sz="1400" dirty="0">
                <a:solidFill>
                  <a:srgbClr val="000000"/>
                </a:solidFill>
                <a:latin typeface="Cascadia Mono" panose="020B0609020000020004" pitchFamily="49" charset="0"/>
              </a:rPr>
              <a:t> </a:t>
            </a:r>
          </a:p>
          <a:p>
            <a:pPr marL="0" indent="0">
              <a:buNone/>
            </a:pPr>
            <a:r>
              <a:rPr lang="en-US" sz="1400" dirty="0">
                <a:solidFill>
                  <a:srgbClr val="000000"/>
                </a:solidFill>
                <a:latin typeface="Cascadia Mono" panose="020B0609020000020004" pitchFamily="49" charset="0"/>
              </a:rPr>
              <a:t>{</a:t>
            </a:r>
          </a:p>
          <a:p>
            <a:pPr marL="0" indent="0">
              <a:buNone/>
            </a:pPr>
            <a:r>
              <a:rPr lang="en-US" sz="1400" dirty="0">
                <a:solidFill>
                  <a:srgbClr val="0000FF"/>
                </a:solidFill>
                <a:latin typeface="Cascadia Mono" panose="020B0609020000020004" pitchFamily="49" charset="0"/>
              </a:rPr>
              <a:t>private</a:t>
            </a:r>
            <a:r>
              <a:rPr lang="en-US" sz="1400" dirty="0">
                <a:solidFill>
                  <a:srgbClr val="000000"/>
                </a:solidFill>
                <a:latin typeface="Cascadia Mono" panose="020B0609020000020004" pitchFamily="49" charset="0"/>
              </a:rPr>
              <a:t>:</a:t>
            </a:r>
          </a:p>
          <a:p>
            <a:pPr marL="0" indent="0">
              <a:buNone/>
            </a:pP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name;</a:t>
            </a:r>
          </a:p>
          <a:p>
            <a:pPr marL="0" indent="0">
              <a:buNone/>
            </a:pP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a:t>
            </a:r>
          </a:p>
          <a:p>
            <a:pPr marL="0" indent="0">
              <a:buNone/>
            </a:pPr>
            <a:r>
              <a:rPr lang="en-US" sz="1400" dirty="0">
                <a:solidFill>
                  <a:srgbClr val="0000FF"/>
                </a:solidFill>
                <a:latin typeface="Cascadia Mono" panose="020B0609020000020004" pitchFamily="49" charset="0"/>
              </a:rPr>
              <a:t>float</a:t>
            </a:r>
            <a:r>
              <a:rPr lang="en-US" sz="1400" dirty="0">
                <a:solidFill>
                  <a:srgbClr val="000000"/>
                </a:solidFill>
                <a:latin typeface="Cascadia Mono" panose="020B0609020000020004" pitchFamily="49" charset="0"/>
              </a:rPr>
              <a:t> marks;</a:t>
            </a:r>
          </a:p>
          <a:p>
            <a:pPr marL="0" indent="0">
              <a:buNone/>
            </a:pP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a:t>
            </a:r>
          </a:p>
          <a:p>
            <a:pPr marL="0" inden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setdata</a:t>
            </a:r>
            <a:r>
              <a:rPr lang="en-US" sz="1400" dirty="0">
                <a:solidFill>
                  <a:srgbClr val="000000"/>
                </a:solidFill>
                <a:latin typeface="Cascadia Mono" panose="020B0609020000020004" pitchFamily="49" charset="0"/>
              </a:rPr>
              <a:t>(</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N</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ID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float</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M</a:t>
            </a:r>
            <a:r>
              <a:rPr lang="en-US" sz="1400" dirty="0">
                <a:solidFill>
                  <a:srgbClr val="000000"/>
                </a:solidFill>
                <a:latin typeface="Cascadia Mono" panose="020B0609020000020004" pitchFamily="49" charset="0"/>
              </a:rPr>
              <a:t>)</a:t>
            </a:r>
          </a:p>
          <a:p>
            <a:pPr marL="0" indent="0">
              <a:buNone/>
            </a:pPr>
            <a:r>
              <a:rPr lang="en-US" sz="1400" dirty="0">
                <a:solidFill>
                  <a:srgbClr val="000000"/>
                </a:solidFill>
                <a:latin typeface="Cascadia Mono" panose="020B0609020000020004" pitchFamily="49" charset="0"/>
              </a:rPr>
              <a:t>{</a:t>
            </a:r>
          </a:p>
          <a:p>
            <a:pPr marL="0" indent="0">
              <a:buNone/>
            </a:pPr>
            <a:r>
              <a:rPr lang="en-US" sz="1400" dirty="0">
                <a:solidFill>
                  <a:srgbClr val="000000"/>
                </a:solidFill>
                <a:latin typeface="Cascadia Mono" panose="020B0609020000020004" pitchFamily="49" charset="0"/>
              </a:rPr>
              <a:t>name </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N</a:t>
            </a:r>
            <a:r>
              <a:rPr lang="en-US" sz="1400" dirty="0">
                <a:solidFill>
                  <a:srgbClr val="000000"/>
                </a:solidFill>
                <a:latin typeface="Cascadia Mono" panose="020B0609020000020004" pitchFamily="49" charset="0"/>
              </a:rPr>
              <a:t>;</a:t>
            </a:r>
          </a:p>
          <a:p>
            <a:pPr marL="0" indent="0">
              <a:buNone/>
            </a:pPr>
            <a:r>
              <a:rPr lang="en-US" sz="1400" dirty="0">
                <a:solidFill>
                  <a:srgbClr val="000000"/>
                </a:solidFill>
                <a:latin typeface="Cascadia Mono" panose="020B0609020000020004" pitchFamily="49" charset="0"/>
              </a:rPr>
              <a:t>id = </a:t>
            </a:r>
            <a:r>
              <a:rPr lang="en-US" sz="1400" dirty="0">
                <a:solidFill>
                  <a:srgbClr val="808080"/>
                </a:solidFill>
                <a:latin typeface="Cascadia Mono" panose="020B0609020000020004" pitchFamily="49" charset="0"/>
              </a:rPr>
              <a:t>ID</a:t>
            </a:r>
            <a:r>
              <a:rPr lang="en-US" sz="1400" dirty="0">
                <a:solidFill>
                  <a:srgbClr val="000000"/>
                </a:solidFill>
                <a:latin typeface="Cascadia Mono" panose="020B0609020000020004" pitchFamily="49" charset="0"/>
              </a:rPr>
              <a:t>;</a:t>
            </a:r>
          </a:p>
          <a:p>
            <a:pPr marL="0" indent="0">
              <a:buNone/>
            </a:pPr>
            <a:r>
              <a:rPr lang="en-US" sz="1400" dirty="0">
                <a:solidFill>
                  <a:srgbClr val="000000"/>
                </a:solidFill>
                <a:latin typeface="Cascadia Mono" panose="020B0609020000020004" pitchFamily="49" charset="0"/>
              </a:rPr>
              <a:t>marks = </a:t>
            </a:r>
            <a:r>
              <a:rPr lang="en-US" sz="1400" dirty="0">
                <a:solidFill>
                  <a:srgbClr val="808080"/>
                </a:solidFill>
                <a:latin typeface="Cascadia Mono" panose="020B0609020000020004" pitchFamily="49" charset="0"/>
              </a:rPr>
              <a:t>M</a:t>
            </a:r>
            <a:r>
              <a:rPr lang="en-US" sz="1400" dirty="0">
                <a:solidFill>
                  <a:srgbClr val="000000"/>
                </a:solidFill>
                <a:latin typeface="Cascadia Mono" panose="020B0609020000020004" pitchFamily="49" charset="0"/>
              </a:rPr>
              <a:t>;</a:t>
            </a:r>
          </a:p>
          <a:p>
            <a:pPr marL="0" indent="0">
              <a:buNone/>
            </a:pPr>
            <a:r>
              <a:rPr lang="en-US" sz="14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A98B0836-E28F-57CE-1E6A-A6840D356431}"/>
              </a:ext>
            </a:extLst>
          </p:cNvPr>
          <p:cNvSpPr txBox="1">
            <a:spLocks/>
          </p:cNvSpPr>
          <p:nvPr/>
        </p:nvSpPr>
        <p:spPr>
          <a:xfrm>
            <a:off x="5403574"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getdata</a:t>
            </a:r>
            <a:r>
              <a:rPr lang="en-US" sz="1400" dirty="0">
                <a:solidFill>
                  <a:srgbClr val="000000"/>
                </a:solidFill>
                <a:latin typeface="Cascadia Mono" panose="020B0609020000020004" pitchFamily="49" charset="0"/>
              </a:rPr>
              <a:t>()</a:t>
            </a:r>
          </a:p>
          <a:p>
            <a:pPr marL="0" indent="0">
              <a:buFont typeface="Arial" panose="020B0604020202020204" pitchFamily="34" charset="0"/>
              <a:buNone/>
            </a:pPr>
            <a:r>
              <a:rPr lang="en-US" sz="1400" dirty="0">
                <a:solidFill>
                  <a:srgbClr val="000000"/>
                </a:solidFill>
                <a:latin typeface="Cascadia Mono" panose="020B0609020000020004" pitchFamily="49" charset="0"/>
              </a:rPr>
              <a:t>{</a:t>
            </a:r>
          </a:p>
          <a:p>
            <a:pPr marL="0" indent="0">
              <a:buFont typeface="Arial" panose="020B0604020202020204" pitchFamily="34" charset="0"/>
              <a:buNone/>
            </a:pPr>
            <a:r>
              <a:rPr lang="en-US" sz="1400" dirty="0" err="1">
                <a:solidFill>
                  <a:srgbClr val="000000"/>
                </a:solidFill>
                <a:latin typeface="Cascadia Mono" panose="020B0609020000020004" pitchFamily="49" charset="0"/>
              </a:rPr>
              <a:t>cout</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 your name is: "</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name </a:t>
            </a:r>
            <a:r>
              <a:rPr lang="en-US" sz="1400" dirty="0">
                <a:solidFill>
                  <a:srgbClr val="008080"/>
                </a:solidFill>
                <a:latin typeface="Cascadia Mono" panose="020B0609020000020004" pitchFamily="49" charset="0"/>
              </a:rPr>
              <a:t>&lt;&lt;</a:t>
            </a:r>
            <a:r>
              <a:rPr lang="en-US" sz="1400" dirty="0">
                <a:solidFill>
                  <a:srgbClr val="A31515"/>
                </a:solidFill>
                <a:latin typeface="Cascadia Mono" panose="020B0609020000020004" pitchFamily="49" charset="0"/>
              </a:rPr>
              <a:t>"\n"</a:t>
            </a:r>
            <a:r>
              <a:rPr lang="en-US" sz="1400" dirty="0">
                <a:solidFill>
                  <a:srgbClr val="000000"/>
                </a:solidFill>
                <a:latin typeface="Cascadia Mono" panose="020B0609020000020004" pitchFamily="49" charset="0"/>
              </a:rPr>
              <a:t>;</a:t>
            </a:r>
          </a:p>
          <a:p>
            <a:pPr marL="0" indent="0">
              <a:buFont typeface="Arial" panose="020B0604020202020204" pitchFamily="34" charset="0"/>
              <a:buNone/>
            </a:pPr>
            <a:r>
              <a:rPr lang="en-US" sz="1400" dirty="0" err="1">
                <a:solidFill>
                  <a:srgbClr val="000000"/>
                </a:solidFill>
                <a:latin typeface="Cascadia Mono" panose="020B0609020000020004" pitchFamily="49" charset="0"/>
              </a:rPr>
              <a:t>cout</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 your id is: "</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id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"\n"</a:t>
            </a:r>
            <a:r>
              <a:rPr lang="en-US" sz="1400" dirty="0">
                <a:solidFill>
                  <a:srgbClr val="000000"/>
                </a:solidFill>
                <a:latin typeface="Cascadia Mono" panose="020B0609020000020004" pitchFamily="49" charset="0"/>
              </a:rPr>
              <a:t>;</a:t>
            </a:r>
          </a:p>
          <a:p>
            <a:pPr marL="0" indent="0">
              <a:buFont typeface="Arial" panose="020B0604020202020204" pitchFamily="34" charset="0"/>
              <a:buNone/>
            </a:pPr>
            <a:r>
              <a:rPr lang="en-US" sz="1400" dirty="0" err="1">
                <a:solidFill>
                  <a:srgbClr val="000000"/>
                </a:solidFill>
                <a:latin typeface="Cascadia Mono" panose="020B0609020000020004" pitchFamily="49" charset="0"/>
              </a:rPr>
              <a:t>cout</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 your marks is: "</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marks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"\n"</a:t>
            </a:r>
            <a:r>
              <a:rPr lang="en-US" sz="1400" dirty="0">
                <a:solidFill>
                  <a:srgbClr val="000000"/>
                </a:solidFill>
                <a:latin typeface="Cascadia Mono" panose="020B0609020000020004" pitchFamily="49" charset="0"/>
              </a:rPr>
              <a:t>;</a:t>
            </a:r>
          </a:p>
          <a:p>
            <a:pPr marL="0" indent="0">
              <a:buFont typeface="Arial" panose="020B0604020202020204" pitchFamily="34" charset="0"/>
              <a:buNone/>
            </a:pPr>
            <a:r>
              <a:rPr lang="en-US" sz="1400" dirty="0">
                <a:solidFill>
                  <a:srgbClr val="000000"/>
                </a:solidFill>
                <a:latin typeface="Cascadia Mono" panose="020B0609020000020004" pitchFamily="49" charset="0"/>
              </a:rPr>
              <a:t>}</a:t>
            </a:r>
          </a:p>
          <a:p>
            <a:pPr marL="0" indent="0">
              <a:buFont typeface="Arial" panose="020B0604020202020204" pitchFamily="34" charset="0"/>
              <a:buNone/>
            </a:pPr>
            <a:r>
              <a:rPr lang="en-US" sz="14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77404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79" y="77993"/>
            <a:ext cx="10515600" cy="1325563"/>
          </a:xfrm>
        </p:spPr>
        <p:txBody>
          <a:bodyPr/>
          <a:lstStyle/>
          <a:p>
            <a:r>
              <a:rPr lang="en-US" dirty="0"/>
              <a:t>Copy constructor (output file)</a:t>
            </a:r>
          </a:p>
        </p:txBody>
      </p:sp>
      <p:pic>
        <p:nvPicPr>
          <p:cNvPr id="4" name="Picture 3">
            <a:extLst>
              <a:ext uri="{FF2B5EF4-FFF2-40B4-BE49-F238E27FC236}">
                <a16:creationId xmlns:a16="http://schemas.microsoft.com/office/drawing/2014/main" id="{5FCD8548-0F54-6404-7B60-E961141D9E80}"/>
              </a:ext>
            </a:extLst>
          </p:cNvPr>
          <p:cNvPicPr>
            <a:picLocks noChangeAspect="1"/>
          </p:cNvPicPr>
          <p:nvPr/>
        </p:nvPicPr>
        <p:blipFill>
          <a:blip r:embed="rId2"/>
          <a:stretch>
            <a:fillRect/>
          </a:stretch>
        </p:blipFill>
        <p:spPr>
          <a:xfrm>
            <a:off x="3329609" y="1518250"/>
            <a:ext cx="4790625" cy="4363978"/>
          </a:xfrm>
          <a:prstGeom prst="rect">
            <a:avLst/>
          </a:prstGeom>
        </p:spPr>
      </p:pic>
    </p:spTree>
    <p:extLst>
      <p:ext uri="{BB962C8B-B14F-4D97-AF65-F5344CB8AC3E}">
        <p14:creationId xmlns:p14="http://schemas.microsoft.com/office/powerpoint/2010/main" val="1761462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a:t>
            </a:r>
          </a:p>
        </p:txBody>
      </p:sp>
      <p:sp>
        <p:nvSpPr>
          <p:cNvPr id="3" name="Content Placeholder 2"/>
          <p:cNvSpPr>
            <a:spLocks noGrp="1"/>
          </p:cNvSpPr>
          <p:nvPr>
            <p:ph idx="1"/>
          </p:nvPr>
        </p:nvSpPr>
        <p:spPr/>
        <p:txBody>
          <a:bodyPr>
            <a:normAutofit lnSpcReduction="10000"/>
          </a:bodyPr>
          <a:lstStyle/>
          <a:p>
            <a:r>
              <a:rPr lang="en-US" dirty="0"/>
              <a:t>Constant is something that does not change.</a:t>
            </a:r>
          </a:p>
          <a:p>
            <a:r>
              <a:rPr lang="en-US" dirty="0"/>
              <a:t>In C, and C++ we use the keyword </a:t>
            </a:r>
            <a:r>
              <a:rPr lang="en-US" b="1" dirty="0"/>
              <a:t>const </a:t>
            </a:r>
            <a:r>
              <a:rPr lang="en-US" dirty="0"/>
              <a:t>to make the program element constant.</a:t>
            </a:r>
          </a:p>
          <a:p>
            <a:r>
              <a:rPr lang="en-US" dirty="0"/>
              <a:t>const keyword may be used in many contexts in a C++ program.</a:t>
            </a:r>
          </a:p>
          <a:p>
            <a:r>
              <a:rPr lang="en-US" dirty="0"/>
              <a:t>const keyword can be used with:</a:t>
            </a:r>
          </a:p>
          <a:p>
            <a:pPr marL="971550" lvl="1" indent="-514350">
              <a:buFont typeface="+mj-lt"/>
              <a:buAutoNum type="arabicPeriod"/>
            </a:pPr>
            <a:r>
              <a:rPr lang="en-US" dirty="0"/>
              <a:t>Constant Variable</a:t>
            </a:r>
          </a:p>
          <a:p>
            <a:pPr marL="971550" lvl="1" indent="-514350">
              <a:buFont typeface="+mj-lt"/>
              <a:buAutoNum type="arabicPeriod"/>
            </a:pPr>
            <a:r>
              <a:rPr lang="en-US" dirty="0"/>
              <a:t>Constant function Argument</a:t>
            </a:r>
          </a:p>
          <a:p>
            <a:pPr marL="971550" lvl="1" indent="-514350">
              <a:buFont typeface="+mj-lt"/>
              <a:buAutoNum type="arabicPeriod"/>
            </a:pPr>
            <a:r>
              <a:rPr lang="en-US" dirty="0"/>
              <a:t>Class Data Members</a:t>
            </a:r>
          </a:p>
          <a:p>
            <a:pPr marL="971550" lvl="1" indent="-514350">
              <a:buFont typeface="+mj-lt"/>
              <a:buAutoNum type="arabicPeriod"/>
            </a:pPr>
            <a:r>
              <a:rPr lang="en-US" dirty="0"/>
              <a:t>Class Member functions</a:t>
            </a:r>
          </a:p>
          <a:p>
            <a:pPr marL="971550" lvl="1" indent="-514350">
              <a:buFont typeface="+mj-lt"/>
              <a:buAutoNum type="arabicPeriod"/>
            </a:pPr>
            <a:r>
              <a:rPr lang="en-US" dirty="0"/>
              <a:t>Object</a:t>
            </a:r>
          </a:p>
          <a:p>
            <a:endParaRPr lang="en-US" dirty="0"/>
          </a:p>
          <a:p>
            <a:endParaRPr lang="en-US" dirty="0"/>
          </a:p>
        </p:txBody>
      </p:sp>
    </p:spTree>
    <p:extLst>
      <p:ext uri="{BB962C8B-B14F-4D97-AF65-F5344CB8AC3E}">
        <p14:creationId xmlns:p14="http://schemas.microsoft.com/office/powerpoint/2010/main" val="3517216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Variables</a:t>
            </a:r>
            <a:br>
              <a:rPr lang="en-US" b="1" dirty="0"/>
            </a:br>
            <a:endParaRPr lang="en-US" b="1" dirty="0"/>
          </a:p>
        </p:txBody>
      </p:sp>
      <p:sp>
        <p:nvSpPr>
          <p:cNvPr id="3" name="Content Placeholder 2"/>
          <p:cNvSpPr>
            <a:spLocks noGrp="1"/>
          </p:cNvSpPr>
          <p:nvPr>
            <p:ph idx="1"/>
          </p:nvPr>
        </p:nvSpPr>
        <p:spPr/>
        <p:txBody>
          <a:bodyPr>
            <a:normAutofit/>
          </a:bodyPr>
          <a:lstStyle/>
          <a:p>
            <a:r>
              <a:rPr lang="en-US" dirty="0"/>
              <a:t>If you make any variable constant using </a:t>
            </a:r>
            <a:r>
              <a:rPr lang="en-US" b="1" dirty="0" err="1"/>
              <a:t>const</a:t>
            </a:r>
            <a:r>
              <a:rPr lang="en-US" dirty="0"/>
              <a:t> keyword, you can not change it’s value.</a:t>
            </a:r>
          </a:p>
          <a:p>
            <a:r>
              <a:rPr lang="en-US" dirty="0">
                <a:solidFill>
                  <a:srgbClr val="FF0000"/>
                </a:solidFill>
              </a:rPr>
              <a:t>Constant variable must be initialized while declared.</a:t>
            </a:r>
          </a:p>
          <a:p>
            <a:r>
              <a:rPr lang="en-US" dirty="0"/>
              <a:t>Once initialized, if we try to change its value, then we will get compilation error. The following two cases will give us an error since in both these cases, we are trying to change the value of a </a:t>
            </a:r>
            <a:r>
              <a:rPr lang="en-US" dirty="0" err="1">
                <a:solidFill>
                  <a:srgbClr val="FF0000"/>
                </a:solidFill>
              </a:rPr>
              <a:t>const</a:t>
            </a:r>
            <a:r>
              <a:rPr lang="en-US" dirty="0"/>
              <a:t> variable</a:t>
            </a:r>
          </a:p>
          <a:p>
            <a:endParaRPr lang="en-US" dirty="0"/>
          </a:p>
          <a:p>
            <a:endParaRPr lang="en-US" dirty="0"/>
          </a:p>
        </p:txBody>
      </p:sp>
    </p:spTree>
    <p:extLst>
      <p:ext uri="{BB962C8B-B14F-4D97-AF65-F5344CB8AC3E}">
        <p14:creationId xmlns:p14="http://schemas.microsoft.com/office/powerpoint/2010/main" val="825970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Variables</a:t>
            </a:r>
            <a:br>
              <a:rPr lang="en-US" b="1" dirty="0"/>
            </a:br>
            <a:endParaRPr lang="en-US" b="1" dirty="0"/>
          </a:p>
        </p:txBody>
      </p:sp>
      <p:sp>
        <p:nvSpPr>
          <p:cNvPr id="5" name="Content Placeholder 4"/>
          <p:cNvSpPr>
            <a:spLocks noGrp="1"/>
          </p:cNvSpPr>
          <p:nvPr>
            <p:ph idx="1"/>
          </p:nvPr>
        </p:nvSpPr>
        <p:spPr/>
        <p:txBody>
          <a:bodyPr/>
          <a:lstStyle/>
          <a:p>
            <a:pPr marL="0" indent="0">
              <a:buNone/>
            </a:pPr>
            <a:r>
              <a:rPr lang="en-US" b="1" dirty="0" err="1"/>
              <a:t>int</a:t>
            </a:r>
            <a:r>
              <a:rPr lang="en-US" b="1" dirty="0"/>
              <a:t> main()</a:t>
            </a:r>
          </a:p>
          <a:p>
            <a:pPr marL="0" indent="0">
              <a:buNone/>
            </a:pPr>
            <a:r>
              <a:rPr lang="en-US" b="1" dirty="0"/>
              <a:t>{</a:t>
            </a:r>
          </a:p>
          <a:p>
            <a:pPr marL="0" indent="0">
              <a:buNone/>
            </a:pPr>
            <a:r>
              <a:rPr lang="en-US" b="1" dirty="0"/>
              <a:t>    </a:t>
            </a:r>
            <a:r>
              <a:rPr lang="en-US" b="1" dirty="0" err="1"/>
              <a:t>const</a:t>
            </a:r>
            <a:r>
              <a:rPr lang="en-US" b="1" dirty="0"/>
              <a:t> </a:t>
            </a:r>
            <a:r>
              <a:rPr lang="en-US" b="1" dirty="0" err="1"/>
              <a:t>int</a:t>
            </a:r>
            <a:r>
              <a:rPr lang="en-US" b="1" dirty="0"/>
              <a:t> a = 5;          // declaring and initializing a </a:t>
            </a:r>
            <a:r>
              <a:rPr lang="en-US" b="1" dirty="0" err="1"/>
              <a:t>const</a:t>
            </a:r>
            <a:r>
              <a:rPr lang="en-US" b="1" dirty="0"/>
              <a:t> variable</a:t>
            </a:r>
          </a:p>
          <a:p>
            <a:pPr marL="0" indent="0">
              <a:buNone/>
            </a:pPr>
            <a:r>
              <a:rPr lang="en-US" b="1" dirty="0"/>
              <a:t>    a = 10;          // this will give compilation error</a:t>
            </a:r>
          </a:p>
          <a:p>
            <a:pPr marL="0" indent="0">
              <a:buNone/>
            </a:pPr>
            <a:r>
              <a:rPr lang="en-US" b="1" dirty="0"/>
              <a:t>    return 0;</a:t>
            </a:r>
          </a:p>
          <a:p>
            <a:pPr marL="0" indent="0">
              <a:buNone/>
            </a:pPr>
            <a:r>
              <a:rPr lang="en-US" b="1" dirty="0"/>
              <a:t>}</a:t>
            </a:r>
          </a:p>
        </p:txBody>
      </p:sp>
    </p:spTree>
    <p:extLst>
      <p:ext uri="{BB962C8B-B14F-4D97-AF65-F5344CB8AC3E}">
        <p14:creationId xmlns:p14="http://schemas.microsoft.com/office/powerpoint/2010/main" val="896841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 Function Parameters</a:t>
            </a:r>
          </a:p>
        </p:txBody>
      </p:sp>
      <p:sp>
        <p:nvSpPr>
          <p:cNvPr id="3" name="Content Placeholder 2"/>
          <p:cNvSpPr>
            <a:spLocks noGrp="1"/>
          </p:cNvSpPr>
          <p:nvPr>
            <p:ph idx="1"/>
          </p:nvPr>
        </p:nvSpPr>
        <p:spPr/>
        <p:txBody>
          <a:bodyPr>
            <a:normAutofit lnSpcReduction="10000"/>
          </a:bodyPr>
          <a:lstStyle/>
          <a:p>
            <a:r>
              <a:rPr lang="en-US" dirty="0"/>
              <a:t>We can also make the type of argument and return type of a function </a:t>
            </a:r>
            <a:r>
              <a:rPr lang="en-US" b="1" dirty="0"/>
              <a:t>const</a:t>
            </a:r>
            <a:r>
              <a:rPr lang="en-US" dirty="0"/>
              <a:t>. Once declared constant, we will get compilation error if we try to change it.</a:t>
            </a:r>
          </a:p>
          <a:p>
            <a:endParaRPr lang="en-US" dirty="0"/>
          </a:p>
          <a:p>
            <a:pPr marL="0" indent="0">
              <a:buNone/>
            </a:pPr>
            <a:r>
              <a:rPr lang="en-US" b="1" dirty="0"/>
              <a:t>void </a:t>
            </a:r>
            <a:r>
              <a:rPr lang="en-US" b="1" dirty="0" err="1"/>
              <a:t>func</a:t>
            </a:r>
            <a:r>
              <a:rPr lang="en-US" b="1" dirty="0"/>
              <a:t>( </a:t>
            </a:r>
            <a:r>
              <a:rPr lang="en-US" b="1" dirty="0" err="1"/>
              <a:t>const</a:t>
            </a:r>
            <a:r>
              <a:rPr lang="en-US" b="1" dirty="0"/>
              <a:t> </a:t>
            </a:r>
            <a:r>
              <a:rPr lang="en-US" b="1" dirty="0" err="1"/>
              <a:t>int</a:t>
            </a:r>
            <a:r>
              <a:rPr lang="en-US" b="1" dirty="0"/>
              <a:t> a )    // </a:t>
            </a:r>
            <a:r>
              <a:rPr lang="en-US" b="1" dirty="0" err="1"/>
              <a:t>const</a:t>
            </a:r>
            <a:r>
              <a:rPr lang="en-US" b="1" dirty="0"/>
              <a:t> argument</a:t>
            </a:r>
          </a:p>
          <a:p>
            <a:pPr marL="0" indent="0">
              <a:buNone/>
            </a:pPr>
            <a:r>
              <a:rPr lang="en-US" b="1" dirty="0"/>
              <a:t>{</a:t>
            </a:r>
          </a:p>
          <a:p>
            <a:pPr marL="0" indent="0">
              <a:buNone/>
            </a:pPr>
            <a:r>
              <a:rPr lang="en-US" b="1" dirty="0"/>
              <a:t>    a = 5;    // compilation error</a:t>
            </a:r>
          </a:p>
          <a:p>
            <a:pPr marL="0" indent="0">
              <a:buNone/>
            </a:pPr>
            <a:r>
              <a:rPr lang="en-US" b="1" dirty="0"/>
              <a:t>}</a:t>
            </a:r>
          </a:p>
          <a:p>
            <a:pPr marL="0" indent="0">
              <a:buNone/>
            </a:pPr>
            <a:r>
              <a:rPr lang="en-US" sz="2000" dirty="0"/>
              <a:t>This will result in compilation error since we cannot assign a value to any </a:t>
            </a:r>
            <a:r>
              <a:rPr lang="en-US" sz="2000" dirty="0" err="1"/>
              <a:t>const</a:t>
            </a:r>
            <a:r>
              <a:rPr lang="en-US" sz="2000" dirty="0"/>
              <a:t> variable after its declaration. Initialization of any </a:t>
            </a:r>
            <a:r>
              <a:rPr lang="en-US" sz="2000" dirty="0" err="1"/>
              <a:t>const</a:t>
            </a:r>
            <a:r>
              <a:rPr lang="en-US" sz="2000" dirty="0"/>
              <a:t> variable (in our case, </a:t>
            </a:r>
            <a:r>
              <a:rPr lang="en-US" sz="2000" b="1" dirty="0"/>
              <a:t>a</a:t>
            </a:r>
            <a:r>
              <a:rPr lang="en-US" sz="2000" dirty="0"/>
              <a:t>) takes place at the time of its declaration</a:t>
            </a:r>
          </a:p>
          <a:p>
            <a:pPr marL="0" indent="0">
              <a:buNone/>
            </a:pPr>
            <a:endParaRPr lang="en-US" sz="2000" dirty="0"/>
          </a:p>
        </p:txBody>
      </p:sp>
    </p:spTree>
    <p:extLst>
      <p:ext uri="{BB962C8B-B14F-4D97-AF65-F5344CB8AC3E}">
        <p14:creationId xmlns:p14="http://schemas.microsoft.com/office/powerpoint/2010/main" val="3186187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Class data </a:t>
            </a:r>
            <a:r>
              <a:rPr lang="en-US" b="1" dirty="0" err="1"/>
              <a:t>memeber</a:t>
            </a:r>
            <a:br>
              <a:rPr lang="en-US" b="1" dirty="0"/>
            </a:br>
            <a:endParaRPr lang="en-US" b="1" dirty="0"/>
          </a:p>
        </p:txBody>
      </p:sp>
      <p:sp>
        <p:nvSpPr>
          <p:cNvPr id="3" name="Content Placeholder 2"/>
          <p:cNvSpPr>
            <a:spLocks noGrp="1"/>
          </p:cNvSpPr>
          <p:nvPr>
            <p:ph idx="1"/>
          </p:nvPr>
        </p:nvSpPr>
        <p:spPr/>
        <p:txBody>
          <a:bodyPr>
            <a:normAutofit/>
          </a:bodyPr>
          <a:lstStyle/>
          <a:p>
            <a:r>
              <a:rPr lang="en-US" dirty="0"/>
              <a:t>There are data variables in class which are made </a:t>
            </a:r>
            <a:r>
              <a:rPr lang="en-US" b="1" dirty="0"/>
              <a:t>const.</a:t>
            </a:r>
          </a:p>
          <a:p>
            <a:r>
              <a:rPr lang="en-US" dirty="0"/>
              <a:t>They are not initialized during declaration.</a:t>
            </a:r>
          </a:p>
          <a:p>
            <a:r>
              <a:rPr lang="en-US" dirty="0"/>
              <a:t>Their initialization occur in constructor.</a:t>
            </a:r>
          </a:p>
          <a:p>
            <a:endParaRPr lang="en-US" dirty="0"/>
          </a:p>
          <a:p>
            <a:pPr marL="0" indent="0">
              <a:buNone/>
            </a:pPr>
            <a:endParaRPr lang="en-US" dirty="0"/>
          </a:p>
        </p:txBody>
      </p:sp>
    </p:spTree>
    <p:extLst>
      <p:ext uri="{BB962C8B-B14F-4D97-AF65-F5344CB8AC3E}">
        <p14:creationId xmlns:p14="http://schemas.microsoft.com/office/powerpoint/2010/main" val="295788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data members (</a:t>
            </a:r>
            <a:r>
              <a:rPr lang="en-US" dirty="0" err="1"/>
              <a:t>Header.h</a:t>
            </a:r>
            <a:r>
              <a:rPr lang="en-US" dirty="0"/>
              <a:t>)</a:t>
            </a:r>
          </a:p>
        </p:txBody>
      </p:sp>
      <p:sp>
        <p:nvSpPr>
          <p:cNvPr id="3" name="Content Placeholder 2"/>
          <p:cNvSpPr>
            <a:spLocks noGrp="1"/>
          </p:cNvSpPr>
          <p:nvPr>
            <p:ph idx="1"/>
          </p:nvPr>
        </p:nvSpPr>
        <p:spPr/>
        <p:txBody>
          <a:bodyPr>
            <a:normAutofit fontScale="5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volume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pi = 3.14;</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rad;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volume()</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endParaRPr lang="en-US" dirty="0"/>
          </a:p>
        </p:txBody>
      </p:sp>
      <p:sp>
        <p:nvSpPr>
          <p:cNvPr id="4" name="Content Placeholder 2">
            <a:extLst>
              <a:ext uri="{FF2B5EF4-FFF2-40B4-BE49-F238E27FC236}">
                <a16:creationId xmlns:a16="http://schemas.microsoft.com/office/drawing/2014/main" id="{EF2B3F50-8271-60DF-8D28-01301C57D9BC}"/>
              </a:ext>
            </a:extLst>
          </p:cNvPr>
          <p:cNvSpPr txBox="1">
            <a:spLocks/>
          </p:cNvSpPr>
          <p:nvPr/>
        </p:nvSpPr>
        <p:spPr>
          <a:xfrm>
            <a:off x="4399721" y="1690688"/>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00"/>
                </a:solidFill>
                <a:latin typeface="Cascadia Mono" panose="020B0609020000020004" pitchFamily="49" charset="0"/>
              </a:rPr>
              <a:t>volume(</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R</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rad = </a:t>
            </a:r>
            <a:r>
              <a:rPr lang="en-US" sz="1800" dirty="0">
                <a:solidFill>
                  <a:srgbClr val="808080"/>
                </a:solidFill>
                <a:latin typeface="Cascadia Mono" panose="020B0609020000020004" pitchFamily="49" charset="0"/>
              </a:rPr>
              <a:t>R</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formula()</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d;</a:t>
            </a:r>
          </a:p>
          <a:p>
            <a:pPr marL="0" indent="0">
              <a:buFont typeface="Arial" panose="020B0604020202020204" pitchFamily="34" charset="0"/>
              <a:buNone/>
            </a:pPr>
            <a:r>
              <a:rPr lang="en-US" sz="1800" dirty="0">
                <a:solidFill>
                  <a:srgbClr val="000000"/>
                </a:solidFill>
                <a:latin typeface="Cascadia Mono" panose="020B0609020000020004" pitchFamily="49" charset="0"/>
              </a:rPr>
              <a:t>d = 4 / 3;</a:t>
            </a:r>
          </a:p>
          <a:p>
            <a:pPr marL="0" indent="0">
              <a:buFont typeface="Arial" panose="020B0604020202020204" pitchFamily="34" charset="0"/>
              <a:buNone/>
            </a:pPr>
            <a:r>
              <a:rPr lang="nn-NO" sz="1800" dirty="0">
                <a:solidFill>
                  <a:srgbClr val="000000"/>
                </a:solidFill>
                <a:latin typeface="Cascadia Mono" panose="020B0609020000020004" pitchFamily="49" charset="0"/>
              </a:rPr>
              <a:t>d = d * pi *  rad * rad * rad ;</a:t>
            </a:r>
          </a:p>
          <a:p>
            <a:pPr marL="0" indent="0">
              <a:buFont typeface="Arial" panose="020B0604020202020204" pitchFamily="34" charse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d;</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369824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data members (main.cpp)</a:t>
            </a:r>
          </a:p>
        </p:txBody>
      </p:sp>
      <p:sp>
        <p:nvSpPr>
          <p:cNvPr id="3" name="Content Placeholder 2"/>
          <p:cNvSpPr>
            <a:spLocks noGrp="1"/>
          </p:cNvSpPr>
          <p:nvPr>
            <p:ph idx="1"/>
          </p:nvPr>
        </p:nvSpPr>
        <p:spPr/>
        <p:txBody>
          <a:bodyPr>
            <a:normAutofit fontScale="85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"Header.h"</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volume</a:t>
            </a:r>
            <a:r>
              <a:rPr lang="en-US" sz="1800" dirty="0">
                <a:solidFill>
                  <a:srgbClr val="000000"/>
                </a:solidFill>
                <a:latin typeface="Cascadia Mono" panose="020B0609020000020004" pitchFamily="49" charset="0"/>
              </a:rPr>
              <a:t> v1(10);</a:t>
            </a:r>
          </a:p>
          <a:p>
            <a:pPr marL="0" indent="0">
              <a:buNone/>
            </a:pP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result = v1.formula();</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err="1">
                <a:solidFill>
                  <a:srgbClr val="A31515"/>
                </a:solidFill>
                <a:latin typeface="Cascadia Mono" panose="020B0609020000020004" pitchFamily="49" charset="0"/>
              </a:rPr>
              <a:t>voulme</a:t>
            </a:r>
            <a:r>
              <a:rPr lang="en-US" sz="1800" dirty="0">
                <a:solidFill>
                  <a:srgbClr val="A31515"/>
                </a:solidFill>
                <a:latin typeface="Cascadia Mono" panose="020B0609020000020004" pitchFamily="49" charset="0"/>
              </a:rPr>
              <a:t> of sphere: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result;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940327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Initializer list (</a:t>
            </a:r>
            <a:r>
              <a:rPr lang="en-US" dirty="0" err="1"/>
              <a:t>Header.h</a:t>
            </a:r>
            <a:r>
              <a:rPr lang="en-US" dirty="0"/>
              <a:t>)</a:t>
            </a:r>
          </a:p>
        </p:txBody>
      </p:sp>
      <p:sp>
        <p:nvSpPr>
          <p:cNvPr id="3" name="Content Placeholder 2"/>
          <p:cNvSpPr>
            <a:spLocks noGrp="1"/>
          </p:cNvSpPr>
          <p:nvPr>
            <p:ph idx="1"/>
          </p:nvPr>
        </p:nvSpPr>
        <p:spPr/>
        <p:txBody>
          <a:bodyPr>
            <a:normAutofit fontScale="5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volume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pi;</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rad;</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b="1" dirty="0">
                <a:solidFill>
                  <a:srgbClr val="008000"/>
                </a:solidFill>
                <a:latin typeface="Cascadia Mono" panose="020B0609020000020004" pitchFamily="49" charset="0"/>
              </a:rPr>
              <a:t>// Constructor Initialization List When you </a:t>
            </a:r>
            <a:endParaRPr lang="en-US" sz="1800" b="1" dirty="0">
              <a:solidFill>
                <a:srgbClr val="000000"/>
              </a:solidFill>
              <a:latin typeface="Cascadia Mono" panose="020B0609020000020004" pitchFamily="49" charset="0"/>
            </a:endParaRPr>
          </a:p>
          <a:p>
            <a:pPr marL="0" indent="0">
              <a:buNone/>
            </a:pPr>
            <a:r>
              <a:rPr lang="en-US" sz="1800" b="1" dirty="0">
                <a:solidFill>
                  <a:srgbClr val="008000"/>
                </a:solidFill>
                <a:latin typeface="Cascadia Mono" panose="020B0609020000020004" pitchFamily="49" charset="0"/>
              </a:rPr>
              <a:t>// declared constant data outside</a:t>
            </a:r>
            <a:endParaRPr lang="en-US" sz="1800" b="1" dirty="0">
              <a:solidFill>
                <a:srgbClr val="000000"/>
              </a:solidFill>
              <a:latin typeface="Cascadia Mono" panose="020B0609020000020004" pitchFamily="49" charset="0"/>
            </a:endParaRPr>
          </a:p>
          <a:p>
            <a:pPr marL="0" indent="0">
              <a:buNone/>
            </a:pPr>
            <a:r>
              <a:rPr lang="fr-FR" sz="1800" b="1" dirty="0">
                <a:solidFill>
                  <a:srgbClr val="000000"/>
                </a:solidFill>
                <a:latin typeface="Cascadia Mono" panose="020B0609020000020004" pitchFamily="49" charset="0"/>
              </a:rPr>
              <a:t>volume(</a:t>
            </a:r>
            <a:r>
              <a:rPr lang="fr-FR" sz="1800" b="1" dirty="0">
                <a:solidFill>
                  <a:srgbClr val="0000FF"/>
                </a:solidFill>
                <a:latin typeface="Cascadia Mono" panose="020B0609020000020004" pitchFamily="49" charset="0"/>
              </a:rPr>
              <a:t>double</a:t>
            </a:r>
            <a:r>
              <a:rPr lang="fr-FR" sz="1800" b="1" dirty="0">
                <a:solidFill>
                  <a:srgbClr val="000000"/>
                </a:solidFill>
                <a:latin typeface="Cascadia Mono" panose="020B0609020000020004" pitchFamily="49" charset="0"/>
              </a:rPr>
              <a:t> </a:t>
            </a:r>
            <a:r>
              <a:rPr lang="fr-FR" sz="1800" b="1" dirty="0">
                <a:solidFill>
                  <a:srgbClr val="808080"/>
                </a:solidFill>
                <a:latin typeface="Cascadia Mono" panose="020B0609020000020004" pitchFamily="49" charset="0"/>
              </a:rPr>
              <a:t>P</a:t>
            </a:r>
            <a:r>
              <a:rPr lang="fr-FR" sz="1800" b="1" dirty="0">
                <a:solidFill>
                  <a:srgbClr val="000000"/>
                </a:solidFill>
                <a:latin typeface="Cascadia Mono" panose="020B0609020000020004" pitchFamily="49" charset="0"/>
              </a:rPr>
              <a:t>, </a:t>
            </a:r>
            <a:r>
              <a:rPr lang="fr-FR" sz="1800" b="1" dirty="0" err="1">
                <a:solidFill>
                  <a:srgbClr val="0000FF"/>
                </a:solidFill>
                <a:latin typeface="Cascadia Mono" panose="020B0609020000020004" pitchFamily="49" charset="0"/>
              </a:rPr>
              <a:t>int</a:t>
            </a:r>
            <a:r>
              <a:rPr lang="fr-FR" sz="1800" b="1" dirty="0">
                <a:solidFill>
                  <a:srgbClr val="000000"/>
                </a:solidFill>
                <a:latin typeface="Cascadia Mono" panose="020B0609020000020004" pitchFamily="49" charset="0"/>
              </a:rPr>
              <a:t> </a:t>
            </a:r>
            <a:r>
              <a:rPr lang="fr-FR" sz="1800" b="1" dirty="0">
                <a:solidFill>
                  <a:srgbClr val="808080"/>
                </a:solidFill>
                <a:latin typeface="Cascadia Mono" panose="020B0609020000020004" pitchFamily="49" charset="0"/>
              </a:rPr>
              <a:t>R</a:t>
            </a:r>
            <a:r>
              <a:rPr lang="fr-FR" sz="1800" b="1" dirty="0">
                <a:solidFill>
                  <a:srgbClr val="000000"/>
                </a:solidFill>
                <a:latin typeface="Cascadia Mono" panose="020B0609020000020004" pitchFamily="49" charset="0"/>
              </a:rPr>
              <a:t>): pi{</a:t>
            </a:r>
            <a:r>
              <a:rPr lang="fr-FR" sz="1800" b="1" dirty="0">
                <a:solidFill>
                  <a:srgbClr val="808080"/>
                </a:solidFill>
                <a:latin typeface="Cascadia Mono" panose="020B0609020000020004" pitchFamily="49" charset="0"/>
              </a:rPr>
              <a:t>P</a:t>
            </a:r>
            <a:r>
              <a:rPr lang="fr-FR" sz="1800" b="1" dirty="0">
                <a:solidFill>
                  <a:srgbClr val="000000"/>
                </a:solidFill>
                <a:latin typeface="Cascadia Mono" panose="020B0609020000020004" pitchFamily="49" charset="0"/>
              </a:rPr>
              <a:t>}, rad{</a:t>
            </a:r>
            <a:r>
              <a:rPr lang="fr-FR" sz="1800" b="1" dirty="0">
                <a:solidFill>
                  <a:srgbClr val="808080"/>
                </a:solidFill>
                <a:latin typeface="Cascadia Mono" panose="020B0609020000020004" pitchFamily="49" charset="0"/>
              </a:rPr>
              <a:t>R</a:t>
            </a:r>
            <a:r>
              <a:rPr lang="fr-FR" sz="1800" b="1" dirty="0">
                <a:solidFill>
                  <a:srgbClr val="000000"/>
                </a:solidFill>
                <a:latin typeface="Cascadia Mono" panose="020B0609020000020004" pitchFamily="49" charset="0"/>
              </a:rPr>
              <a:t>}</a:t>
            </a:r>
          </a:p>
          <a:p>
            <a:pPr marL="0" indent="0">
              <a:buNone/>
            </a:pPr>
            <a:r>
              <a:rPr lang="en-US" sz="1800" b="1" dirty="0">
                <a:solidFill>
                  <a:srgbClr val="000000"/>
                </a:solidFill>
                <a:latin typeface="Cascadia Mono" panose="020B0609020000020004" pitchFamily="49" charset="0"/>
              </a:rPr>
              <a:t>{</a:t>
            </a:r>
          </a:p>
          <a:p>
            <a:pPr marL="0" indent="0">
              <a:buNone/>
            </a:pPr>
            <a:endParaRPr lang="en-US" sz="1800" b="1" dirty="0">
              <a:solidFill>
                <a:srgbClr val="000000"/>
              </a:solidFill>
              <a:latin typeface="Cascadia Mono" panose="020B0609020000020004" pitchFamily="49" charset="0"/>
            </a:endParaRPr>
          </a:p>
          <a:p>
            <a:pPr marL="0" indent="0">
              <a:buNone/>
            </a:pPr>
            <a:r>
              <a:rPr lang="en-US" sz="1800" b="1"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940BFE3E-5852-20AB-681A-FDDC80FACD7B}"/>
              </a:ext>
            </a:extLst>
          </p:cNvPr>
          <p:cNvSpPr txBox="1">
            <a:spLocks/>
          </p:cNvSpPr>
          <p:nvPr/>
        </p:nvSpPr>
        <p:spPr>
          <a:xfrm>
            <a:off x="5035826" y="139161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formula()</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d;</a:t>
            </a:r>
          </a:p>
          <a:p>
            <a:pPr marL="0" indent="0">
              <a:buFont typeface="Arial" panose="020B0604020202020204" pitchFamily="34" charset="0"/>
              <a:buNone/>
            </a:pPr>
            <a:r>
              <a:rPr lang="en-US" sz="1800" dirty="0">
                <a:solidFill>
                  <a:srgbClr val="000000"/>
                </a:solidFill>
                <a:latin typeface="Cascadia Mono" panose="020B0609020000020004" pitchFamily="49" charset="0"/>
              </a:rPr>
              <a:t>d = 4 / 3;</a:t>
            </a:r>
          </a:p>
          <a:p>
            <a:pPr marL="0" indent="0">
              <a:buFont typeface="Arial" panose="020B0604020202020204" pitchFamily="34" charset="0"/>
              <a:buNone/>
            </a:pPr>
            <a:r>
              <a:rPr lang="nn-NO" sz="1800" dirty="0">
                <a:solidFill>
                  <a:srgbClr val="000000"/>
                </a:solidFill>
                <a:latin typeface="Cascadia Mono" panose="020B0609020000020004" pitchFamily="49" charset="0"/>
              </a:rPr>
              <a:t>d = d * pi *  rad * rad * rad ;</a:t>
            </a:r>
          </a:p>
          <a:p>
            <a:pPr marL="0" indent="0">
              <a:buFont typeface="Arial" panose="020B0604020202020204" pitchFamily="34" charse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d;</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345142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Initializer list (main.cpp)</a:t>
            </a:r>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"Header.h"</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volume</a:t>
            </a:r>
            <a:r>
              <a:rPr lang="en-US" sz="1800" dirty="0">
                <a:solidFill>
                  <a:srgbClr val="000000"/>
                </a:solidFill>
                <a:latin typeface="Cascadia Mono" panose="020B0609020000020004" pitchFamily="49" charset="0"/>
              </a:rPr>
              <a:t> v1(3.14, 5);</a:t>
            </a:r>
          </a:p>
          <a:p>
            <a:pPr marL="0" indent="0">
              <a:buNone/>
            </a:pP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result = v1.formula();</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err="1">
                <a:solidFill>
                  <a:srgbClr val="A31515"/>
                </a:solidFill>
                <a:latin typeface="Cascadia Mono" panose="020B0609020000020004" pitchFamily="49" charset="0"/>
              </a:rPr>
              <a:t>voulme</a:t>
            </a:r>
            <a:r>
              <a:rPr lang="en-US" sz="1800" dirty="0">
                <a:solidFill>
                  <a:srgbClr val="A31515"/>
                </a:solidFill>
                <a:latin typeface="Cascadia Mono" panose="020B0609020000020004" pitchFamily="49" charset="0"/>
              </a:rPr>
              <a:t> of sphere: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result;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sz="1800" b="1"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04615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main.cpp</a:t>
            </a:r>
          </a:p>
        </p:txBody>
      </p:sp>
      <p:sp>
        <p:nvSpPr>
          <p:cNvPr id="3" name="Content Placeholder 2"/>
          <p:cNvSpPr>
            <a:spLocks noGrp="1"/>
          </p:cNvSpPr>
          <p:nvPr>
            <p:ph idx="1"/>
          </p:nvPr>
        </p:nvSpPr>
        <p:spPr/>
        <p:txBody>
          <a:bodyPr>
            <a:normAutofit fontScale="625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endParaRPr lang="en-US" sz="1800" dirty="0">
              <a:solidFill>
                <a:srgbClr val="0000FF"/>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idd</a:t>
            </a: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nam</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s_marks</a:t>
            </a: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s1, s2;</a:t>
            </a:r>
          </a:p>
          <a:p>
            <a:pPr marL="0" indent="0">
              <a:buNone/>
            </a:pPr>
            <a:r>
              <a:rPr lang="en-US" sz="1800" dirty="0">
                <a:solidFill>
                  <a:srgbClr val="000000"/>
                </a:solidFill>
                <a:latin typeface="Cascadia Mono" panose="020B0609020000020004" pitchFamily="49" charset="0"/>
              </a:rPr>
              <a:t>s1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your name: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getline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nam</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student id: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idd</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subject marks: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s_marks</a:t>
            </a:r>
            <a:r>
              <a:rPr lang="en-US" sz="18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C62D93E1-0108-6BD7-18D2-D92439E97BB2}"/>
              </a:ext>
            </a:extLst>
          </p:cNvPr>
          <p:cNvSpPr txBox="1">
            <a:spLocks/>
          </p:cNvSpPr>
          <p:nvPr/>
        </p:nvSpPr>
        <p:spPr>
          <a:xfrm>
            <a:off x="5052695" y="18129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000000"/>
                </a:solidFill>
                <a:latin typeface="Cascadia Mono" panose="020B0609020000020004" pitchFamily="49" charset="0"/>
              </a:rPr>
              <a:t>s2.setdata(</a:t>
            </a:r>
            <a:r>
              <a:rPr lang="en-US" sz="1800" dirty="0" err="1">
                <a:solidFill>
                  <a:srgbClr val="000000"/>
                </a:solidFill>
                <a:latin typeface="Cascadia Mono" panose="020B0609020000020004" pitchFamily="49" charset="0"/>
              </a:rPr>
              <a:t>nam</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idd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s_marks</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s2.getdata();</a:t>
            </a:r>
          </a:p>
          <a:p>
            <a:pPr marL="0" indent="0">
              <a:buFont typeface="Arial" panose="020B0604020202020204" pitchFamily="34" charset="0"/>
              <a:buNone/>
            </a:pPr>
            <a:r>
              <a:rPr lang="en-US" sz="1800" dirty="0">
                <a:solidFill>
                  <a:srgbClr val="000000"/>
                </a:solidFill>
                <a:latin typeface="Cascadia Mono" panose="020B0609020000020004" pitchFamily="49" charset="0"/>
              </a:rPr>
              <a:t>s1 = &amp;s2;</a:t>
            </a:r>
          </a:p>
          <a:p>
            <a:pPr marL="0" indent="0">
              <a:buFont typeface="Arial" panose="020B0604020202020204" pitchFamily="34" charset="0"/>
              <a:buNone/>
            </a:pPr>
            <a:r>
              <a:rPr lang="en-US" sz="1800" dirty="0">
                <a:solidFill>
                  <a:srgbClr val="000000"/>
                </a:solidFill>
                <a:latin typeface="Cascadia Mono" panose="020B0609020000020004" pitchFamily="49" charset="0"/>
              </a:rPr>
              <a:t>s1-&gt;</a:t>
            </a:r>
            <a:r>
              <a:rPr lang="en-US" sz="1800" dirty="0" err="1">
                <a:solidFill>
                  <a:srgbClr val="000000"/>
                </a:solidFill>
                <a:latin typeface="Cascadia Mono" panose="020B0609020000020004" pitchFamily="49" charset="0"/>
              </a:rPr>
              <a:t>getdata</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(*s1).</a:t>
            </a:r>
            <a:r>
              <a:rPr lang="en-US" sz="1800" dirty="0" err="1">
                <a:solidFill>
                  <a:srgbClr val="000000"/>
                </a:solidFill>
                <a:latin typeface="Cascadia Mono" panose="020B0609020000020004" pitchFamily="49" charset="0"/>
              </a:rPr>
              <a:t>getdata</a:t>
            </a:r>
            <a:r>
              <a:rPr lang="en-US" sz="1800" dirty="0">
                <a:solidFill>
                  <a:srgbClr val="000000"/>
                </a:solidFill>
                <a:latin typeface="Cascadia Mono" panose="020B0609020000020004" pitchFamily="49" charset="0"/>
              </a:rPr>
              <a:t>(); // another way of calling</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61955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Member Function of Class</a:t>
            </a:r>
          </a:p>
        </p:txBody>
      </p:sp>
      <p:sp>
        <p:nvSpPr>
          <p:cNvPr id="3" name="Content Placeholder 2"/>
          <p:cNvSpPr>
            <a:spLocks noGrp="1"/>
          </p:cNvSpPr>
          <p:nvPr>
            <p:ph idx="1"/>
          </p:nvPr>
        </p:nvSpPr>
        <p:spPr>
          <a:xfrm>
            <a:off x="838200" y="1825625"/>
            <a:ext cx="10515600" cy="4889074"/>
          </a:xfrm>
        </p:spPr>
        <p:txBody>
          <a:bodyPr>
            <a:normAutofit fontScale="62500" lnSpcReduction="20000"/>
          </a:bodyPr>
          <a:lstStyle/>
          <a:p>
            <a:r>
              <a:rPr lang="en-US" dirty="0"/>
              <a:t>A </a:t>
            </a:r>
            <a:r>
              <a:rPr lang="en-US" b="1" dirty="0" err="1"/>
              <a:t>const</a:t>
            </a:r>
            <a:r>
              <a:rPr lang="en-US" dirty="0"/>
              <a:t> member function cannot change the value of any data member of the class and cannot call any member function which is not constant.</a:t>
            </a:r>
          </a:p>
          <a:p>
            <a:r>
              <a:rPr lang="en-US" dirty="0"/>
              <a:t>To make any member function </a:t>
            </a:r>
            <a:r>
              <a:rPr lang="en-US" dirty="0" err="1"/>
              <a:t>const</a:t>
            </a:r>
            <a:r>
              <a:rPr lang="en-US" dirty="0"/>
              <a:t>, we add the </a:t>
            </a:r>
            <a:r>
              <a:rPr lang="en-US" b="1" dirty="0" err="1"/>
              <a:t>const</a:t>
            </a:r>
            <a:r>
              <a:rPr lang="en-US" dirty="0"/>
              <a:t> keyword after the list of the parameters after the function name.</a:t>
            </a:r>
          </a:p>
          <a:p>
            <a:pPr marL="0" indent="0">
              <a:buNone/>
            </a:pPr>
            <a:r>
              <a:rPr lang="en-US" b="1" dirty="0"/>
              <a:t>class A</a:t>
            </a:r>
          </a:p>
          <a:p>
            <a:pPr marL="0" indent="0">
              <a:buNone/>
            </a:pPr>
            <a:r>
              <a:rPr lang="en-US" b="1" dirty="0"/>
              <a:t>{</a:t>
            </a:r>
          </a:p>
          <a:p>
            <a:pPr marL="0" indent="0">
              <a:buNone/>
            </a:pPr>
            <a:r>
              <a:rPr lang="en-US" b="1" dirty="0"/>
              <a:t>	public:</a:t>
            </a:r>
          </a:p>
          <a:p>
            <a:pPr marL="0" indent="0">
              <a:buNone/>
            </a:pPr>
            <a:r>
              <a:rPr lang="en-US" b="1" dirty="0"/>
              <a:t>		</a:t>
            </a:r>
            <a:r>
              <a:rPr lang="en-US" b="1" dirty="0" err="1"/>
              <a:t>int</a:t>
            </a:r>
            <a:r>
              <a:rPr lang="en-US" b="1" dirty="0"/>
              <a:t> x;</a:t>
            </a:r>
          </a:p>
          <a:p>
            <a:pPr marL="0" indent="0">
              <a:buNone/>
            </a:pPr>
            <a:r>
              <a:rPr lang="en-US" b="1" dirty="0"/>
              <a:t>		void </a:t>
            </a:r>
            <a:r>
              <a:rPr lang="en-US" b="1" dirty="0" err="1"/>
              <a:t>func</a:t>
            </a:r>
            <a:r>
              <a:rPr lang="en-US" b="1" dirty="0"/>
              <a:t>() </a:t>
            </a:r>
            <a:r>
              <a:rPr lang="en-US" b="1" dirty="0" err="1"/>
              <a:t>const</a:t>
            </a:r>
            <a:endParaRPr lang="en-US" b="1" dirty="0"/>
          </a:p>
          <a:p>
            <a:pPr marL="0" indent="0">
              <a:buNone/>
            </a:pPr>
            <a:r>
              <a:rPr lang="en-US" b="1" dirty="0"/>
              <a:t>		{</a:t>
            </a:r>
          </a:p>
          <a:p>
            <a:pPr marL="0" indent="0">
              <a:buNone/>
            </a:pPr>
            <a:r>
              <a:rPr lang="en-US" b="1" dirty="0"/>
              <a:t>			x = 0;        // this will give compilation error</a:t>
            </a:r>
          </a:p>
          <a:p>
            <a:pPr marL="0" indent="0">
              <a:buNone/>
            </a:pPr>
            <a:r>
              <a:rPr lang="en-US" b="1" dirty="0"/>
              <a:t>		}</a:t>
            </a:r>
          </a:p>
          <a:p>
            <a:pPr marL="0" indent="0">
              <a:buNone/>
            </a:pPr>
            <a:r>
              <a:rPr lang="en-US" b="1" dirty="0"/>
              <a:t>};</a:t>
            </a:r>
          </a:p>
          <a:p>
            <a:pPr marL="0" indent="0">
              <a:buNone/>
            </a:pPr>
            <a:r>
              <a:rPr lang="en-US" dirty="0"/>
              <a:t>Note that A const object can only call a const member function. This is because a const object cannot change the value of the data members and a const member function also cannot change the value of the data member of its class. So, a </a:t>
            </a:r>
            <a:r>
              <a:rPr lang="en-US" dirty="0" err="1"/>
              <a:t>const</a:t>
            </a:r>
            <a:r>
              <a:rPr lang="en-US" dirty="0"/>
              <a:t> object would like to call a function which does not violate its rule.</a:t>
            </a:r>
          </a:p>
          <a:p>
            <a:pPr marL="0" indent="0">
              <a:buNone/>
            </a:pPr>
            <a:endParaRPr lang="en-US" b="1" dirty="0"/>
          </a:p>
        </p:txBody>
      </p:sp>
    </p:spTree>
    <p:extLst>
      <p:ext uri="{BB962C8B-B14F-4D97-AF65-F5344CB8AC3E}">
        <p14:creationId xmlns:p14="http://schemas.microsoft.com/office/powerpoint/2010/main" val="403226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Member Function of Class</a:t>
            </a:r>
          </a:p>
        </p:txBody>
      </p:sp>
      <p:sp>
        <p:nvSpPr>
          <p:cNvPr id="3" name="Content Placeholder 2"/>
          <p:cNvSpPr>
            <a:spLocks noGrp="1"/>
          </p:cNvSpPr>
          <p:nvPr>
            <p:ph idx="1"/>
          </p:nvPr>
        </p:nvSpPr>
        <p:spPr/>
        <p:txBody>
          <a:bodyPr>
            <a:normAutofit/>
          </a:bodyPr>
          <a:lstStyle/>
          <a:p>
            <a:r>
              <a:rPr lang="en-US" dirty="0"/>
              <a:t>We cannot make constructors </a:t>
            </a:r>
            <a:r>
              <a:rPr lang="en-US" dirty="0" err="1"/>
              <a:t>const</a:t>
            </a:r>
            <a:endParaRPr lang="en-US" dirty="0"/>
          </a:p>
          <a:p>
            <a:endParaRPr lang="en-US" b="1" dirty="0"/>
          </a:p>
          <a:p>
            <a:r>
              <a:rPr lang="en-US" dirty="0"/>
              <a:t>The reason for this is that </a:t>
            </a:r>
            <a:r>
              <a:rPr lang="en-US" dirty="0" err="1"/>
              <a:t>const</a:t>
            </a:r>
            <a:r>
              <a:rPr lang="en-US" dirty="0"/>
              <a:t> objects initialize the values of their data members through constructors and if we make the constructor </a:t>
            </a:r>
            <a:r>
              <a:rPr lang="en-US" dirty="0" err="1"/>
              <a:t>const</a:t>
            </a:r>
            <a:r>
              <a:rPr lang="en-US" dirty="0"/>
              <a:t>, then the constructor would not change the values of the data members and the object would remain uninitialized.</a:t>
            </a:r>
            <a:endParaRPr lang="en-US" b="1" dirty="0"/>
          </a:p>
        </p:txBody>
      </p:sp>
    </p:spTree>
    <p:extLst>
      <p:ext uri="{BB962C8B-B14F-4D97-AF65-F5344CB8AC3E}">
        <p14:creationId xmlns:p14="http://schemas.microsoft.com/office/powerpoint/2010/main" val="3654110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Member Functions</a:t>
            </a:r>
          </a:p>
        </p:txBody>
      </p:sp>
      <p:sp>
        <p:nvSpPr>
          <p:cNvPr id="3" name="Content Placeholder 2"/>
          <p:cNvSpPr>
            <a:spLocks noGrp="1"/>
          </p:cNvSpPr>
          <p:nvPr>
            <p:ph idx="1"/>
          </p:nvPr>
        </p:nvSpPr>
        <p:spPr/>
        <p:txBody>
          <a:bodyPr>
            <a:noAutofit/>
          </a:bodyPr>
          <a:lstStyle/>
          <a:p>
            <a:pPr marL="0" indent="0" algn="just">
              <a:buNone/>
            </a:pPr>
            <a:r>
              <a:rPr lang="en-US" sz="3200" b="0" i="0" dirty="0">
                <a:solidFill>
                  <a:srgbClr val="273239"/>
                </a:solidFill>
                <a:effectLst/>
                <a:latin typeface="Times New Roman" panose="02020603050405020304" pitchFamily="18" charset="0"/>
                <a:cs typeface="Times New Roman" panose="02020603050405020304" pitchFamily="18" charset="0"/>
              </a:rPr>
              <a:t>Constant member functions are those functions that are denied permission to change the values of the data members of their class. </a:t>
            </a:r>
          </a:p>
          <a:p>
            <a:pPr marL="0" indent="0" algn="just">
              <a:buNone/>
            </a:pPr>
            <a:r>
              <a:rPr lang="en-US" sz="3200" b="0" i="0" dirty="0">
                <a:solidFill>
                  <a:srgbClr val="273239"/>
                </a:solidFill>
                <a:effectLst/>
                <a:latin typeface="Times New Roman" panose="02020603050405020304" pitchFamily="18" charset="0"/>
                <a:cs typeface="Times New Roman" panose="02020603050405020304" pitchFamily="18" charset="0"/>
              </a:rPr>
              <a:t>To make a member function constant, the keyword “const” is appended to the function prototype and also to the function definition header.</a:t>
            </a:r>
            <a:endParaRPr lang="en-US" sz="32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285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Member Functions</a:t>
            </a:r>
          </a:p>
        </p:txBody>
      </p:sp>
      <p:pic>
        <p:nvPicPr>
          <p:cNvPr id="5" name="Content Placeholder 4">
            <a:extLst>
              <a:ext uri="{FF2B5EF4-FFF2-40B4-BE49-F238E27FC236}">
                <a16:creationId xmlns:a16="http://schemas.microsoft.com/office/drawing/2014/main" id="{BAD9E248-08A6-85B0-4FC2-7E6E0B9A0156}"/>
              </a:ext>
            </a:extLst>
          </p:cNvPr>
          <p:cNvPicPr>
            <a:picLocks noGrp="1" noChangeAspect="1"/>
          </p:cNvPicPr>
          <p:nvPr>
            <p:ph idx="1"/>
          </p:nvPr>
        </p:nvPicPr>
        <p:blipFill>
          <a:blip r:embed="rId2"/>
          <a:stretch>
            <a:fillRect/>
          </a:stretch>
        </p:blipFill>
        <p:spPr>
          <a:xfrm>
            <a:off x="6669157" y="195607"/>
            <a:ext cx="5297556" cy="6493780"/>
          </a:xfrm>
        </p:spPr>
      </p:pic>
      <p:sp>
        <p:nvSpPr>
          <p:cNvPr id="6" name="Title 1">
            <a:extLst>
              <a:ext uri="{FF2B5EF4-FFF2-40B4-BE49-F238E27FC236}">
                <a16:creationId xmlns:a16="http://schemas.microsoft.com/office/drawing/2014/main" id="{FB558704-36CD-CE2B-E4E4-D4651891F591}"/>
              </a:ext>
            </a:extLst>
          </p:cNvPr>
          <p:cNvSpPr txBox="1">
            <a:spLocks/>
          </p:cNvSpPr>
          <p:nvPr/>
        </p:nvSpPr>
        <p:spPr>
          <a:xfrm>
            <a:off x="838200" y="1352412"/>
            <a:ext cx="5297556" cy="50086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t>You cannot change the value because const is mentioned in the function.</a:t>
            </a:r>
          </a:p>
          <a:p>
            <a:pPr algn="just"/>
            <a:endParaRPr lang="en-US" sz="2400" dirty="0"/>
          </a:p>
          <a:p>
            <a:pPr algn="just"/>
            <a:r>
              <a:rPr lang="en-US" sz="2400" dirty="0"/>
              <a:t>There is one way to modify it if you mention mutable keyword in class member.</a:t>
            </a:r>
          </a:p>
        </p:txBody>
      </p:sp>
    </p:spTree>
    <p:extLst>
      <p:ext uri="{BB962C8B-B14F-4D97-AF65-F5344CB8AC3E}">
        <p14:creationId xmlns:p14="http://schemas.microsoft.com/office/powerpoint/2010/main" val="2836709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Member Function (</a:t>
            </a:r>
            <a:r>
              <a:rPr lang="en-US" dirty="0" err="1"/>
              <a:t>Header.h</a:t>
            </a:r>
            <a:r>
              <a:rPr lang="en-US" dirty="0"/>
              <a:t>)</a:t>
            </a:r>
          </a:p>
        </p:txBody>
      </p:sp>
      <p:sp>
        <p:nvSpPr>
          <p:cNvPr id="3" name="Content Placeholder 2"/>
          <p:cNvSpPr>
            <a:spLocks noGrp="1"/>
          </p:cNvSpPr>
          <p:nvPr>
            <p:ph idx="1"/>
          </p:nvPr>
        </p:nvSpPr>
        <p:spPr/>
        <p:txBody>
          <a:bodyPr>
            <a:normAutofit fontScale="625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volume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pi;</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rad;</a:t>
            </a:r>
          </a:p>
          <a:p>
            <a:pPr marL="0" indent="0">
              <a:buNone/>
            </a:pPr>
            <a:r>
              <a:rPr lang="en-US" sz="1800" dirty="0">
                <a:solidFill>
                  <a:srgbClr val="0000FF"/>
                </a:solidFill>
                <a:latin typeface="Cascadia Mono" panose="020B0609020000020004" pitchFamily="49" charset="0"/>
              </a:rPr>
              <a:t>mutable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d;</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8000"/>
                </a:solidFill>
                <a:latin typeface="Cascadia Mono" panose="020B0609020000020004" pitchFamily="49" charset="0"/>
              </a:rPr>
              <a:t>// Constructor Initialization List When you </a:t>
            </a:r>
            <a:endParaRPr lang="en-US" sz="1800" dirty="0">
              <a:solidFill>
                <a:srgbClr val="000000"/>
              </a:solidFill>
              <a:latin typeface="Cascadia Mono" panose="020B0609020000020004" pitchFamily="49" charset="0"/>
            </a:endParaRPr>
          </a:p>
          <a:p>
            <a:pPr marL="0" indent="0">
              <a:buNone/>
            </a:pPr>
            <a:r>
              <a:rPr lang="en-US" sz="1800" dirty="0">
                <a:solidFill>
                  <a:srgbClr val="008000"/>
                </a:solidFill>
                <a:latin typeface="Cascadia Mono" panose="020B0609020000020004" pitchFamily="49" charset="0"/>
              </a:rPr>
              <a:t>// declared </a:t>
            </a:r>
            <a:r>
              <a:rPr lang="en-US" sz="1800" dirty="0" err="1">
                <a:solidFill>
                  <a:srgbClr val="008000"/>
                </a:solidFill>
                <a:latin typeface="Cascadia Mono" panose="020B0609020000020004" pitchFamily="49" charset="0"/>
              </a:rPr>
              <a:t>constacnt</a:t>
            </a:r>
            <a:r>
              <a:rPr lang="en-US" sz="1800" dirty="0">
                <a:solidFill>
                  <a:srgbClr val="008000"/>
                </a:solidFill>
                <a:latin typeface="Cascadia Mono" panose="020B0609020000020004" pitchFamily="49" charset="0"/>
              </a:rPr>
              <a:t> data outside</a:t>
            </a:r>
            <a:endParaRPr lang="en-US" sz="1800" dirty="0">
              <a:solidFill>
                <a:srgbClr val="000000"/>
              </a:solidFill>
              <a:latin typeface="Cascadia Mono" panose="020B0609020000020004" pitchFamily="49" charset="0"/>
            </a:endParaRPr>
          </a:p>
          <a:p>
            <a:pPr marL="0" indent="0">
              <a:buNone/>
            </a:pPr>
            <a:r>
              <a:rPr lang="fr-FR" sz="1800" dirty="0">
                <a:solidFill>
                  <a:srgbClr val="000000"/>
                </a:solidFill>
                <a:latin typeface="Cascadia Mono" panose="020B0609020000020004" pitchFamily="49" charset="0"/>
              </a:rPr>
              <a:t>volume(</a:t>
            </a:r>
            <a:r>
              <a:rPr lang="fr-FR" sz="1800" dirty="0">
                <a:solidFill>
                  <a:srgbClr val="0000FF"/>
                </a:solidFill>
                <a:latin typeface="Cascadia Mono" panose="020B0609020000020004" pitchFamily="49" charset="0"/>
              </a:rPr>
              <a:t>double</a:t>
            </a:r>
            <a:r>
              <a:rPr lang="fr-FR" sz="1800" dirty="0">
                <a:solidFill>
                  <a:srgbClr val="000000"/>
                </a:solidFill>
                <a:latin typeface="Cascadia Mono" panose="020B0609020000020004" pitchFamily="49" charset="0"/>
              </a:rPr>
              <a:t> </a:t>
            </a:r>
            <a:r>
              <a:rPr lang="fr-FR" sz="1800" dirty="0">
                <a:solidFill>
                  <a:srgbClr val="808080"/>
                </a:solidFill>
                <a:latin typeface="Cascadia Mono" panose="020B0609020000020004" pitchFamily="49" charset="0"/>
              </a:rPr>
              <a:t>P</a:t>
            </a:r>
            <a:r>
              <a:rPr lang="fr-FR" sz="1800" dirty="0">
                <a:solidFill>
                  <a:srgbClr val="000000"/>
                </a:solidFill>
                <a:latin typeface="Cascadia Mono" panose="020B0609020000020004" pitchFamily="49" charset="0"/>
              </a:rPr>
              <a:t>, </a:t>
            </a:r>
            <a:r>
              <a:rPr lang="fr-FR" sz="1800" dirty="0" err="1">
                <a:solidFill>
                  <a:srgbClr val="0000FF"/>
                </a:solidFill>
                <a:latin typeface="Cascadia Mono" panose="020B0609020000020004" pitchFamily="49" charset="0"/>
              </a:rPr>
              <a:t>int</a:t>
            </a:r>
            <a:r>
              <a:rPr lang="fr-FR" sz="1800" dirty="0">
                <a:solidFill>
                  <a:srgbClr val="000000"/>
                </a:solidFill>
                <a:latin typeface="Cascadia Mono" panose="020B0609020000020004" pitchFamily="49" charset="0"/>
              </a:rPr>
              <a:t> </a:t>
            </a:r>
            <a:r>
              <a:rPr lang="fr-FR" sz="1800" dirty="0">
                <a:solidFill>
                  <a:srgbClr val="808080"/>
                </a:solidFill>
                <a:latin typeface="Cascadia Mono" panose="020B0609020000020004" pitchFamily="49" charset="0"/>
              </a:rPr>
              <a:t>R</a:t>
            </a:r>
            <a:r>
              <a:rPr lang="fr-FR" sz="1800" dirty="0">
                <a:solidFill>
                  <a:srgbClr val="000000"/>
                </a:solidFill>
                <a:latin typeface="Cascadia Mono" panose="020B0609020000020004" pitchFamily="49" charset="0"/>
              </a:rPr>
              <a:t>): pi{</a:t>
            </a:r>
            <a:r>
              <a:rPr lang="fr-FR" sz="1800" dirty="0">
                <a:solidFill>
                  <a:srgbClr val="808080"/>
                </a:solidFill>
                <a:latin typeface="Cascadia Mono" panose="020B0609020000020004" pitchFamily="49" charset="0"/>
              </a:rPr>
              <a:t>P</a:t>
            </a:r>
            <a:r>
              <a:rPr lang="fr-FR" sz="1800" dirty="0">
                <a:solidFill>
                  <a:srgbClr val="000000"/>
                </a:solidFill>
                <a:latin typeface="Cascadia Mono" panose="020B0609020000020004" pitchFamily="49" charset="0"/>
              </a:rPr>
              <a:t>}, rad{</a:t>
            </a:r>
            <a:r>
              <a:rPr lang="fr-FR" sz="1800" dirty="0">
                <a:solidFill>
                  <a:srgbClr val="808080"/>
                </a:solidFill>
                <a:latin typeface="Cascadia Mono" panose="020B0609020000020004" pitchFamily="49" charset="0"/>
              </a:rPr>
              <a:t>R</a:t>
            </a:r>
            <a:r>
              <a:rPr lang="fr-FR"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p:txBody>
      </p:sp>
      <p:sp>
        <p:nvSpPr>
          <p:cNvPr id="4" name="Content Placeholder 2">
            <a:extLst>
              <a:ext uri="{FF2B5EF4-FFF2-40B4-BE49-F238E27FC236}">
                <a16:creationId xmlns:a16="http://schemas.microsoft.com/office/drawing/2014/main" id="{940BFE3E-5852-20AB-681A-FDDC80FACD7B}"/>
              </a:ext>
            </a:extLst>
          </p:cNvPr>
          <p:cNvSpPr txBox="1">
            <a:spLocks/>
          </p:cNvSpPr>
          <p:nvPr/>
        </p:nvSpPr>
        <p:spPr>
          <a:xfrm>
            <a:off x="5035826" y="139161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formula() </a:t>
            </a:r>
            <a:r>
              <a:rPr lang="en-US" sz="1800" dirty="0">
                <a:solidFill>
                  <a:srgbClr val="0000FF"/>
                </a:solidFill>
                <a:latin typeface="Cascadia Mono" panose="020B0609020000020004" pitchFamily="49" charset="0"/>
              </a:rPr>
              <a:t>const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d = 4 / 3;</a:t>
            </a:r>
          </a:p>
          <a:p>
            <a:pPr marL="0" indent="0">
              <a:buNone/>
            </a:pPr>
            <a:r>
              <a:rPr lang="nn-NO" sz="1800" dirty="0">
                <a:solidFill>
                  <a:srgbClr val="000000"/>
                </a:solidFill>
                <a:latin typeface="Cascadia Mono" panose="020B0609020000020004" pitchFamily="49" charset="0"/>
              </a:rPr>
              <a:t>d = d * pi *  rad * rad * rad ;</a:t>
            </a: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d;</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sz="1800" b="1"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343617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Initializer list (main.cpp)</a:t>
            </a:r>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"Header.h"</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volume</a:t>
            </a:r>
            <a:r>
              <a:rPr lang="en-US" sz="1800" dirty="0">
                <a:solidFill>
                  <a:srgbClr val="000000"/>
                </a:solidFill>
                <a:latin typeface="Cascadia Mono" panose="020B0609020000020004" pitchFamily="49" charset="0"/>
              </a:rPr>
              <a:t> v1(3.14, 5);</a:t>
            </a:r>
          </a:p>
          <a:p>
            <a:pPr marL="0" indent="0">
              <a:buNone/>
            </a:pP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result = v1.formula();</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err="1">
                <a:solidFill>
                  <a:srgbClr val="A31515"/>
                </a:solidFill>
                <a:latin typeface="Cascadia Mono" panose="020B0609020000020004" pitchFamily="49" charset="0"/>
              </a:rPr>
              <a:t>voulme</a:t>
            </a:r>
            <a:r>
              <a:rPr lang="en-US" sz="1800" dirty="0">
                <a:solidFill>
                  <a:srgbClr val="A31515"/>
                </a:solidFill>
                <a:latin typeface="Cascadia Mono" panose="020B0609020000020004" pitchFamily="49" charset="0"/>
              </a:rPr>
              <a:t> of sphere: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result;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sz="1800" b="1"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99998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the following program</a:t>
            </a:r>
          </a:p>
        </p:txBody>
      </p:sp>
      <p:pic>
        <p:nvPicPr>
          <p:cNvPr id="5" name="Content Placeholder 4">
            <a:extLst>
              <a:ext uri="{FF2B5EF4-FFF2-40B4-BE49-F238E27FC236}">
                <a16:creationId xmlns:a16="http://schemas.microsoft.com/office/drawing/2014/main" id="{AE7DBD8E-1A91-ECFD-BD7C-25BE84540D2C}"/>
              </a:ext>
            </a:extLst>
          </p:cNvPr>
          <p:cNvPicPr>
            <a:picLocks noGrp="1" noChangeAspect="1"/>
          </p:cNvPicPr>
          <p:nvPr>
            <p:ph idx="1"/>
          </p:nvPr>
        </p:nvPicPr>
        <p:blipFill>
          <a:blip r:embed="rId2"/>
          <a:stretch>
            <a:fillRect/>
          </a:stretch>
        </p:blipFill>
        <p:spPr>
          <a:xfrm>
            <a:off x="2692943" y="1690688"/>
            <a:ext cx="6428804" cy="3108855"/>
          </a:xfrm>
        </p:spPr>
      </p:pic>
    </p:spTree>
    <p:extLst>
      <p:ext uri="{BB962C8B-B14F-4D97-AF65-F5344CB8AC3E}">
        <p14:creationId xmlns:p14="http://schemas.microsoft.com/office/powerpoint/2010/main" val="1112996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Objects of Classes</a:t>
            </a:r>
          </a:p>
        </p:txBody>
      </p:sp>
      <p:sp>
        <p:nvSpPr>
          <p:cNvPr id="3" name="Content Placeholder 2"/>
          <p:cNvSpPr>
            <a:spLocks noGrp="1"/>
          </p:cNvSpPr>
          <p:nvPr>
            <p:ph idx="1"/>
          </p:nvPr>
        </p:nvSpPr>
        <p:spPr/>
        <p:txBody>
          <a:bodyPr>
            <a:normAutofit/>
          </a:bodyPr>
          <a:lstStyle/>
          <a:p>
            <a:pPr marL="0" indent="0">
              <a:buNone/>
            </a:pPr>
            <a:r>
              <a:rPr lang="en-US" dirty="0"/>
              <a:t>We can also make an object of class const. We make an object </a:t>
            </a:r>
            <a:r>
              <a:rPr lang="en-US" dirty="0" err="1"/>
              <a:t>const</a:t>
            </a:r>
            <a:r>
              <a:rPr lang="en-US" dirty="0"/>
              <a:t> by writing the </a:t>
            </a:r>
            <a:r>
              <a:rPr lang="en-US" b="1" dirty="0" err="1"/>
              <a:t>const</a:t>
            </a:r>
            <a:r>
              <a:rPr lang="en-US" dirty="0"/>
              <a:t> keyword at the beginning of the object declaration as shown below.</a:t>
            </a:r>
          </a:p>
          <a:p>
            <a:pPr marL="0" indent="0">
              <a:buNone/>
            </a:pPr>
            <a:r>
              <a:rPr lang="en-US" b="1" dirty="0" err="1"/>
              <a:t>const</a:t>
            </a:r>
            <a:r>
              <a:rPr lang="en-US" b="1" dirty="0"/>
              <a:t> A a(4);</a:t>
            </a:r>
          </a:p>
          <a:p>
            <a:r>
              <a:rPr lang="en-US" dirty="0"/>
              <a:t>We made the object </a:t>
            </a:r>
            <a:r>
              <a:rPr lang="en-US" b="1" dirty="0"/>
              <a:t>a</a:t>
            </a:r>
            <a:r>
              <a:rPr lang="en-US" dirty="0"/>
              <a:t> of class A </a:t>
            </a:r>
            <a:r>
              <a:rPr lang="en-US" dirty="0" err="1"/>
              <a:t>const</a:t>
            </a:r>
            <a:r>
              <a:rPr lang="en-US" dirty="0"/>
              <a:t> by writing the </a:t>
            </a:r>
            <a:r>
              <a:rPr lang="en-US" dirty="0" err="1"/>
              <a:t>const</a:t>
            </a:r>
            <a:r>
              <a:rPr lang="en-US" dirty="0"/>
              <a:t> keyword before the class name at the time of its declaration.</a:t>
            </a:r>
          </a:p>
          <a:p>
            <a:r>
              <a:rPr lang="en-US" dirty="0"/>
              <a:t>A </a:t>
            </a:r>
            <a:r>
              <a:rPr lang="en-US" dirty="0" err="1"/>
              <a:t>const</a:t>
            </a:r>
            <a:r>
              <a:rPr lang="en-US" dirty="0"/>
              <a:t> class object is initialized through the constructor.</a:t>
            </a:r>
          </a:p>
          <a:p>
            <a:pPr marL="0" indent="0">
              <a:buNone/>
            </a:pPr>
            <a:br>
              <a:rPr lang="en-US" dirty="0"/>
            </a:br>
            <a:r>
              <a:rPr lang="en-US" dirty="0"/>
              <a:t>We cannot modify the data members of a </a:t>
            </a:r>
            <a:r>
              <a:rPr lang="en-US" dirty="0" err="1"/>
              <a:t>const</a:t>
            </a:r>
            <a:r>
              <a:rPr lang="en-US" dirty="0"/>
              <a:t> object.</a:t>
            </a:r>
            <a:endParaRPr lang="en-US" b="1" dirty="0"/>
          </a:p>
        </p:txBody>
      </p:sp>
    </p:spTree>
    <p:extLst>
      <p:ext uri="{BB962C8B-B14F-4D97-AF65-F5344CB8AC3E}">
        <p14:creationId xmlns:p14="http://schemas.microsoft.com/office/powerpoint/2010/main" val="4011410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Objects of Classes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#include &lt;</a:t>
            </a:r>
            <a:r>
              <a:rPr lang="en-US" b="1" dirty="0" err="1"/>
              <a:t>iostream</a:t>
            </a:r>
            <a:r>
              <a:rPr lang="en-US" b="1" dirty="0"/>
              <a:t>&gt;</a:t>
            </a:r>
          </a:p>
          <a:p>
            <a:pPr marL="0" indent="0">
              <a:buNone/>
            </a:pPr>
            <a:endParaRPr lang="en-US" b="1" dirty="0"/>
          </a:p>
          <a:p>
            <a:pPr marL="0" indent="0">
              <a:buNone/>
            </a:pPr>
            <a:r>
              <a:rPr lang="en-US" b="1" dirty="0"/>
              <a:t>using namespace </a:t>
            </a:r>
            <a:r>
              <a:rPr lang="en-US" b="1" dirty="0" err="1"/>
              <a:t>std</a:t>
            </a:r>
            <a:r>
              <a:rPr lang="en-US" b="1" dirty="0"/>
              <a:t>;</a:t>
            </a:r>
          </a:p>
          <a:p>
            <a:pPr marL="0" indent="0">
              <a:buNone/>
            </a:pPr>
            <a:endParaRPr lang="en-US" b="1" dirty="0"/>
          </a:p>
          <a:p>
            <a:pPr marL="0" indent="0">
              <a:buNone/>
            </a:pPr>
            <a:r>
              <a:rPr lang="en-US" b="1" dirty="0"/>
              <a:t>class A</a:t>
            </a:r>
          </a:p>
          <a:p>
            <a:pPr marL="0" indent="0">
              <a:buNone/>
            </a:pPr>
            <a:r>
              <a:rPr lang="en-US" b="1" dirty="0"/>
              <a:t>{</a:t>
            </a:r>
          </a:p>
          <a:p>
            <a:pPr marL="0" indent="0">
              <a:buNone/>
            </a:pPr>
            <a:r>
              <a:rPr lang="en-US" b="1" dirty="0"/>
              <a:t>	public:</a:t>
            </a:r>
          </a:p>
          <a:p>
            <a:pPr marL="0" indent="0">
              <a:buNone/>
            </a:pPr>
            <a:r>
              <a:rPr lang="en-US" b="1" dirty="0"/>
              <a:t>		</a:t>
            </a:r>
            <a:r>
              <a:rPr lang="en-US" b="1" dirty="0" err="1"/>
              <a:t>int</a:t>
            </a:r>
            <a:r>
              <a:rPr lang="en-US" b="1" dirty="0"/>
              <a:t> x;</a:t>
            </a:r>
          </a:p>
          <a:p>
            <a:pPr marL="0" indent="0">
              <a:buNone/>
            </a:pPr>
            <a:r>
              <a:rPr lang="en-US" b="1" dirty="0"/>
              <a:t>		A()</a:t>
            </a:r>
          </a:p>
          <a:p>
            <a:pPr marL="0" indent="0">
              <a:buNone/>
            </a:pPr>
            <a:r>
              <a:rPr lang="en-US" b="1" dirty="0"/>
              <a:t>		{</a:t>
            </a:r>
          </a:p>
          <a:p>
            <a:pPr marL="0" indent="0">
              <a:buNone/>
            </a:pPr>
            <a:r>
              <a:rPr lang="en-US" b="1" dirty="0"/>
              <a:t>			x = 0;</a:t>
            </a:r>
          </a:p>
          <a:p>
            <a:pPr marL="0" indent="0">
              <a:buNone/>
            </a:pPr>
            <a:r>
              <a:rPr lang="en-US" b="1" dirty="0"/>
              <a:t>		}</a:t>
            </a:r>
          </a:p>
          <a:p>
            <a:pPr marL="0" indent="0">
              <a:buNone/>
            </a:pPr>
            <a:r>
              <a:rPr lang="en-US" b="1" dirty="0"/>
              <a:t>};</a:t>
            </a:r>
          </a:p>
          <a:p>
            <a:pPr marL="0" indent="0">
              <a:buNone/>
            </a:pPr>
            <a:endParaRPr lang="en-US" b="1" dirty="0"/>
          </a:p>
        </p:txBody>
      </p:sp>
    </p:spTree>
    <p:extLst>
      <p:ext uri="{BB962C8B-B14F-4D97-AF65-F5344CB8AC3E}">
        <p14:creationId xmlns:p14="http://schemas.microsoft.com/office/powerpoint/2010/main" val="3095684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Objects of Classes</a:t>
            </a:r>
          </a:p>
        </p:txBody>
      </p:sp>
      <p:sp>
        <p:nvSpPr>
          <p:cNvPr id="3" name="Content Placeholder 2"/>
          <p:cNvSpPr>
            <a:spLocks noGrp="1"/>
          </p:cNvSpPr>
          <p:nvPr>
            <p:ph idx="1"/>
          </p:nvPr>
        </p:nvSpPr>
        <p:spPr/>
        <p:txBody>
          <a:bodyPr>
            <a:normAutofit/>
          </a:bodyPr>
          <a:lstStyle/>
          <a:p>
            <a:pPr marL="0" indent="0">
              <a:buNone/>
            </a:pPr>
            <a:r>
              <a:rPr lang="en-US" b="1" dirty="0" err="1"/>
              <a:t>int</a:t>
            </a:r>
            <a:r>
              <a:rPr lang="en-US" b="1" dirty="0"/>
              <a:t> main()</a:t>
            </a:r>
          </a:p>
          <a:p>
            <a:pPr marL="0" indent="0">
              <a:buNone/>
            </a:pPr>
            <a:r>
              <a:rPr lang="en-US" b="1" dirty="0"/>
              <a:t>{</a:t>
            </a:r>
          </a:p>
          <a:p>
            <a:pPr marL="0" indent="0">
              <a:buNone/>
            </a:pPr>
            <a:r>
              <a:rPr lang="en-US" b="1" dirty="0"/>
              <a:t>	</a:t>
            </a:r>
            <a:r>
              <a:rPr lang="en-US" b="1" dirty="0" err="1"/>
              <a:t>const</a:t>
            </a:r>
            <a:r>
              <a:rPr lang="en-US" b="1" dirty="0"/>
              <a:t> A </a:t>
            </a:r>
            <a:r>
              <a:rPr lang="en-US" b="1" dirty="0" err="1"/>
              <a:t>a</a:t>
            </a:r>
            <a:r>
              <a:rPr lang="en-US" b="1" dirty="0"/>
              <a:t>;      // declaring </a:t>
            </a:r>
            <a:r>
              <a:rPr lang="en-US" b="1" dirty="0" err="1"/>
              <a:t>const</a:t>
            </a:r>
            <a:r>
              <a:rPr lang="en-US" b="1" dirty="0"/>
              <a:t> object 'a' of class 'A'</a:t>
            </a:r>
          </a:p>
          <a:p>
            <a:pPr marL="0" indent="0">
              <a:buNone/>
            </a:pPr>
            <a:r>
              <a:rPr lang="en-US" b="1" dirty="0"/>
              <a:t>	</a:t>
            </a:r>
            <a:r>
              <a:rPr lang="en-US" b="1" dirty="0" err="1"/>
              <a:t>a.x</a:t>
            </a:r>
            <a:r>
              <a:rPr lang="en-US" b="1" dirty="0"/>
              <a:t> = 10;       // compilation error</a:t>
            </a:r>
          </a:p>
          <a:p>
            <a:pPr marL="0" indent="0">
              <a:buNone/>
            </a:pPr>
            <a:r>
              <a:rPr lang="en-US" b="1" dirty="0"/>
              <a:t>	return 0;</a:t>
            </a:r>
          </a:p>
          <a:p>
            <a:pPr marL="0" indent="0">
              <a:buNone/>
            </a:pPr>
            <a:r>
              <a:rPr lang="en-US" b="1" dirty="0"/>
              <a:t>}</a:t>
            </a:r>
          </a:p>
        </p:txBody>
      </p:sp>
    </p:spTree>
    <p:extLst>
      <p:ext uri="{BB962C8B-B14F-4D97-AF65-F5344CB8AC3E}">
        <p14:creationId xmlns:p14="http://schemas.microsoft.com/office/powerpoint/2010/main" val="382478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objects creation (</a:t>
            </a:r>
            <a:r>
              <a:rPr lang="en-US" dirty="0" err="1"/>
              <a:t>Header.h</a:t>
            </a:r>
            <a:r>
              <a:rPr lang="en-US" dirty="0"/>
              <a:t>)</a:t>
            </a:r>
          </a:p>
        </p:txBody>
      </p:sp>
      <p:sp>
        <p:nvSpPr>
          <p:cNvPr id="3" name="Content Placeholder 2"/>
          <p:cNvSpPr>
            <a:spLocks noGrp="1"/>
          </p:cNvSpPr>
          <p:nvPr>
            <p:ph idx="1"/>
          </p:nvPr>
        </p:nvSpPr>
        <p:spPr/>
        <p:txBody>
          <a:bodyPr>
            <a:normAutofit lnSpcReduction="1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name;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id;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p:txBody>
      </p:sp>
      <p:sp>
        <p:nvSpPr>
          <p:cNvPr id="5" name="Content Placeholder 2">
            <a:extLst>
              <a:ext uri="{FF2B5EF4-FFF2-40B4-BE49-F238E27FC236}">
                <a16:creationId xmlns:a16="http://schemas.microsoft.com/office/drawing/2014/main" id="{03CB0C2C-53EC-4249-94F3-F76402B026CD}"/>
              </a:ext>
            </a:extLst>
          </p:cNvPr>
          <p:cNvSpPr txBox="1">
            <a:spLocks/>
          </p:cNvSpPr>
          <p:nvPr/>
        </p:nvSpPr>
        <p:spPr>
          <a:xfrm>
            <a:off x="3886200" y="1690688"/>
            <a:ext cx="10515600"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00"/>
                </a:solidFill>
                <a:latin typeface="Cascadia Mono" panose="020B0609020000020004" pitchFamily="49" charset="0"/>
              </a:rPr>
              <a:t>student()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cin.ignore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your name: "</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getline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name);</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student id: "</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id;</a:t>
            </a:r>
          </a:p>
          <a:p>
            <a:pPr marL="0" indent="0">
              <a:buNone/>
            </a:pPr>
            <a:r>
              <a:rPr lang="en-US" sz="1800" dirty="0">
                <a:solidFill>
                  <a:srgbClr val="000000"/>
                </a:solidFill>
                <a:latin typeface="Cascadia Mono" panose="020B0609020000020004" pitchFamily="49" charset="0"/>
              </a:rPr>
              <a:t>    }</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display()</a:t>
            </a:r>
          </a:p>
          <a:p>
            <a:pPr marL="0" indent="0">
              <a:buFont typeface="Arial" panose="020B0604020202020204" pitchFamily="34" charset="0"/>
              <a:buNone/>
            </a:pPr>
            <a:r>
              <a:rPr lang="en-US" sz="1800" dirty="0">
                <a:solidFill>
                  <a:srgbClr val="000000"/>
                </a:solidFill>
                <a:latin typeface="Cascadia Mono" panose="020B0609020000020004" pitchFamily="49" charset="0"/>
              </a:rPr>
              <a:t>    {</a:t>
            </a:r>
          </a:p>
          <a:p>
            <a:pPr marL="0" indent="0">
              <a:buFont typeface="Arial" panose="020B0604020202020204" pitchFamily="34" charse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your name: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name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and id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id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    }</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307842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objects creation (main.cpp)</a:t>
            </a:r>
          </a:p>
        </p:txBody>
      </p:sp>
      <p:sp>
        <p:nvSpPr>
          <p:cNvPr id="3" name="Content Placeholder 2"/>
          <p:cNvSpPr>
            <a:spLocks noGrp="1"/>
          </p:cNvSpPr>
          <p:nvPr>
            <p:ph idx="1"/>
          </p:nvPr>
        </p:nvSpPr>
        <p:spPr>
          <a:xfrm>
            <a:off x="838200" y="1825625"/>
            <a:ext cx="4191000" cy="4351338"/>
          </a:xfrm>
        </p:spPr>
        <p:txBody>
          <a:bodyPr>
            <a:normAutofit/>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"Header.h"</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8000"/>
                </a:solidFill>
                <a:latin typeface="Cascadia Mono" panose="020B0609020000020004" pitchFamily="49" charset="0"/>
              </a:rPr>
              <a:t>// Multiple objects</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size;</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how much object you want to create: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size;</a:t>
            </a:r>
          </a:p>
          <a:p>
            <a:pPr marL="0" indent="0">
              <a:buNone/>
            </a:pPr>
            <a:endParaRPr lang="en-US" sz="1800" dirty="0">
              <a:solidFill>
                <a:srgbClr val="000000"/>
              </a:solidFill>
              <a:latin typeface="Cascadia Mono" panose="020B0609020000020004" pitchFamily="49" charset="0"/>
            </a:endParaRPr>
          </a:p>
        </p:txBody>
      </p:sp>
      <p:sp>
        <p:nvSpPr>
          <p:cNvPr id="5" name="Content Placeholder 2">
            <a:extLst>
              <a:ext uri="{FF2B5EF4-FFF2-40B4-BE49-F238E27FC236}">
                <a16:creationId xmlns:a16="http://schemas.microsoft.com/office/drawing/2014/main" id="{03CB0C2C-53EC-4249-94F3-F76402B026CD}"/>
              </a:ext>
            </a:extLst>
          </p:cNvPr>
          <p:cNvSpPr txBox="1">
            <a:spLocks/>
          </p:cNvSpPr>
          <p:nvPr/>
        </p:nvSpPr>
        <p:spPr>
          <a:xfrm>
            <a:off x="5176520" y="1690688"/>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*obj1;</a:t>
            </a:r>
          </a:p>
          <a:p>
            <a:pPr marL="0" indent="0">
              <a:buNone/>
            </a:pPr>
            <a:r>
              <a:rPr lang="en-US" sz="1800" dirty="0">
                <a:solidFill>
                  <a:srgbClr val="000000"/>
                </a:solidFill>
                <a:latin typeface="Cascadia Mono" panose="020B0609020000020004" pitchFamily="49" charset="0"/>
              </a:rPr>
              <a:t>obj1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[size];</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obj1store = obj1;</a:t>
            </a:r>
          </a:p>
          <a:p>
            <a:pPr marL="0" indent="0">
              <a:buNone/>
            </a:pPr>
            <a:endParaRPr lang="en-US" sz="1800" dirty="0">
              <a:solidFill>
                <a:srgbClr val="000000"/>
              </a:solidFill>
              <a:latin typeface="Cascadia Mono" panose="020B0609020000020004" pitchFamily="49" charset="0"/>
            </a:endParaRPr>
          </a:p>
          <a:p>
            <a:pPr marL="0" indent="0">
              <a:buNone/>
            </a:pP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size; i++)</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obj1++;</a:t>
            </a:r>
          </a:p>
          <a:p>
            <a:pPr marL="0" indent="0">
              <a:buNone/>
            </a:pPr>
            <a:r>
              <a:rPr lang="en-US" sz="1800" dirty="0">
                <a:solidFill>
                  <a:srgbClr val="000000"/>
                </a:solidFill>
                <a:latin typeface="Cascadia Mono" panose="020B0609020000020004" pitchFamily="49" charset="0"/>
              </a:rPr>
              <a:t>}</a:t>
            </a:r>
          </a:p>
          <a:p>
            <a:pPr marL="0" indent="0">
              <a:buNone/>
            </a:pP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size; i++)</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obj1store-&gt;display();</a:t>
            </a:r>
          </a:p>
          <a:p>
            <a:pPr marL="0" indent="0">
              <a:buNone/>
            </a:pPr>
            <a:r>
              <a:rPr lang="en-US" sz="1800" dirty="0">
                <a:solidFill>
                  <a:srgbClr val="000000"/>
                </a:solidFill>
                <a:latin typeface="Cascadia Mono" panose="020B0609020000020004" pitchFamily="49" charset="0"/>
              </a:rPr>
              <a:t>obj1store++;</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94771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5"/>
            <a:ext cx="10896600" cy="1325563"/>
          </a:xfrm>
        </p:spPr>
        <p:txBody>
          <a:bodyPr/>
          <a:lstStyle/>
          <a:p>
            <a:r>
              <a:rPr lang="en-US" dirty="0"/>
              <a:t>Multiple objects (Another Method) (main.cpp)</a:t>
            </a:r>
          </a:p>
        </p:txBody>
      </p:sp>
      <p:sp>
        <p:nvSpPr>
          <p:cNvPr id="6" name="Content Placeholder 5">
            <a:extLst>
              <a:ext uri="{FF2B5EF4-FFF2-40B4-BE49-F238E27FC236}">
                <a16:creationId xmlns:a16="http://schemas.microsoft.com/office/drawing/2014/main" id="{BD4A0764-03ED-D153-8170-66D685CEEDC9}"/>
              </a:ext>
            </a:extLst>
          </p:cNvPr>
          <p:cNvSpPr>
            <a:spLocks noGrp="1"/>
          </p:cNvSpPr>
          <p:nvPr>
            <p:ph idx="1"/>
          </p:nvPr>
        </p:nvSpPr>
        <p:spPr>
          <a:xfrm>
            <a:off x="669235" y="1418121"/>
            <a:ext cx="10515600" cy="4351338"/>
          </a:xfrm>
        </p:spPr>
        <p:txBody>
          <a:bodyPr>
            <a:normAutofit fontScale="475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"Header.h"</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s1(</a:t>
            </a:r>
            <a:r>
              <a:rPr lang="en-US" sz="1800" dirty="0">
                <a:solidFill>
                  <a:srgbClr val="A31515"/>
                </a:solidFill>
                <a:latin typeface="Cascadia Mono" panose="020B0609020000020004" pitchFamily="49" charset="0"/>
              </a:rPr>
              <a:t>" Hassan Arshad "</a:t>
            </a:r>
            <a:r>
              <a:rPr lang="en-US" sz="1800" dirty="0">
                <a:solidFill>
                  <a:srgbClr val="000000"/>
                </a:solidFill>
                <a:latin typeface="Cascadia Mono" panose="020B0609020000020004" pitchFamily="49" charset="0"/>
              </a:rPr>
              <a:t>, 1001, </a:t>
            </a:r>
            <a:r>
              <a:rPr lang="en-US" sz="1800" dirty="0">
                <a:solidFill>
                  <a:srgbClr val="A31515"/>
                </a:solidFill>
                <a:latin typeface="Cascadia Mono" panose="020B0609020000020004" pitchFamily="49" charset="0"/>
              </a:rPr>
              <a:t>" OOP "</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s1.display();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length;</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s_start</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how many objects you want to create: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length;</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s_start</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[length];</a:t>
            </a:r>
          </a:p>
        </p:txBody>
      </p:sp>
      <p:sp>
        <p:nvSpPr>
          <p:cNvPr id="7" name="Content Placeholder 5">
            <a:extLst>
              <a:ext uri="{FF2B5EF4-FFF2-40B4-BE49-F238E27FC236}">
                <a16:creationId xmlns:a16="http://schemas.microsoft.com/office/drawing/2014/main" id="{4A781695-417F-E1FE-46A5-264C287FC40E}"/>
              </a:ext>
            </a:extLst>
          </p:cNvPr>
          <p:cNvSpPr txBox="1">
            <a:spLocks/>
          </p:cNvSpPr>
          <p:nvPr/>
        </p:nvSpPr>
        <p:spPr>
          <a:xfrm>
            <a:off x="4707835" y="1448077"/>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 0;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&lt; length;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err="1">
                <a:solidFill>
                  <a:srgbClr val="000000"/>
                </a:solidFill>
                <a:latin typeface="Cascadia Mono" panose="020B0609020000020004" pitchFamily="49" charset="0"/>
              </a:rPr>
              <a:t>s_start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setvalue</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 0;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&lt; length;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err="1">
                <a:solidFill>
                  <a:srgbClr val="000000"/>
                </a:solidFill>
                <a:latin typeface="Cascadia Mono" panose="020B0609020000020004" pitchFamily="49" charset="0"/>
              </a:rPr>
              <a:t>s_start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].display();</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8080"/>
                </a:solidFill>
                <a:latin typeface="Cascadia Mono" panose="020B0609020000020004" pitchFamily="49" charset="0"/>
              </a:rPr>
              <a:t>&lt;&lt;</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5415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5"/>
            <a:ext cx="10896600" cy="1325563"/>
          </a:xfrm>
        </p:spPr>
        <p:txBody>
          <a:bodyPr/>
          <a:lstStyle/>
          <a:p>
            <a:r>
              <a:rPr lang="en-US" dirty="0"/>
              <a:t>Multiple objects (Another Method) (</a:t>
            </a:r>
            <a:r>
              <a:rPr lang="en-US" dirty="0" err="1"/>
              <a:t>Header.h</a:t>
            </a:r>
            <a:r>
              <a:rPr lang="en-US" dirty="0"/>
              <a:t>)</a:t>
            </a:r>
          </a:p>
        </p:txBody>
      </p:sp>
      <p:sp>
        <p:nvSpPr>
          <p:cNvPr id="6" name="Content Placeholder 5">
            <a:extLst>
              <a:ext uri="{FF2B5EF4-FFF2-40B4-BE49-F238E27FC236}">
                <a16:creationId xmlns:a16="http://schemas.microsoft.com/office/drawing/2014/main" id="{BD4A0764-03ED-D153-8170-66D685CEEDC9}"/>
              </a:ext>
            </a:extLst>
          </p:cNvPr>
          <p:cNvSpPr>
            <a:spLocks noGrp="1"/>
          </p:cNvSpPr>
          <p:nvPr>
            <p:ph idx="1"/>
          </p:nvPr>
        </p:nvSpPr>
        <p:spPr>
          <a:xfrm>
            <a:off x="647700" y="1606964"/>
            <a:ext cx="10515600" cy="4351338"/>
          </a:xfrm>
        </p:spPr>
        <p:txBody>
          <a:bodyPr>
            <a:normAutofit fontScale="925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name;</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id;</a:t>
            </a:r>
          </a:p>
          <a:p>
            <a:pPr marL="0" indent="0">
              <a:buNone/>
            </a:pP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subject;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student();</a:t>
            </a:r>
          </a:p>
          <a:p>
            <a:pPr marL="0" indent="0">
              <a:buNone/>
            </a:pPr>
            <a:r>
              <a:rPr lang="en-US" sz="1800" dirty="0">
                <a:solidFill>
                  <a:srgbClr val="000000"/>
                </a:solidFill>
                <a:latin typeface="Cascadia Mono" panose="020B0609020000020004" pitchFamily="49" charset="0"/>
              </a:rPr>
              <a:t>student(</a:t>
            </a: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SUB</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setvalue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42543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5125"/>
            <a:ext cx="11648661" cy="1325563"/>
          </a:xfrm>
        </p:spPr>
        <p:txBody>
          <a:bodyPr/>
          <a:lstStyle/>
          <a:p>
            <a:r>
              <a:rPr lang="en-US" dirty="0"/>
              <a:t>Multiple objects (Another Method) (source1.cpp)</a:t>
            </a:r>
          </a:p>
        </p:txBody>
      </p:sp>
      <p:sp>
        <p:nvSpPr>
          <p:cNvPr id="6" name="Content Placeholder 5">
            <a:extLst>
              <a:ext uri="{FF2B5EF4-FFF2-40B4-BE49-F238E27FC236}">
                <a16:creationId xmlns:a16="http://schemas.microsoft.com/office/drawing/2014/main" id="{BD4A0764-03ED-D153-8170-66D685CEEDC9}"/>
              </a:ext>
            </a:extLst>
          </p:cNvPr>
          <p:cNvSpPr>
            <a:spLocks noGrp="1"/>
          </p:cNvSpPr>
          <p:nvPr>
            <p:ph idx="1"/>
          </p:nvPr>
        </p:nvSpPr>
        <p:spPr>
          <a:xfrm>
            <a:off x="319709" y="1570970"/>
            <a:ext cx="10515600" cy="4351338"/>
          </a:xfrm>
        </p:spPr>
        <p:txBody>
          <a:bodyPr>
            <a:normAutofit fontScale="475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&lt;string.h&gt;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"Header.h"</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::student()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::student(</a:t>
            </a: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SUB</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size = </a:t>
            </a:r>
            <a:r>
              <a:rPr lang="en-US" sz="1800" dirty="0" err="1">
                <a:solidFill>
                  <a:srgbClr val="000000"/>
                </a:solidFill>
                <a:latin typeface="Cascadia Mono" panose="020B0609020000020004" pitchFamily="49" charset="0"/>
              </a:rPr>
              <a:t>strlen</a:t>
            </a:r>
            <a:r>
              <a:rPr lang="en-US" sz="1800" dirty="0">
                <a:solidFill>
                  <a:srgbClr val="000000"/>
                </a:solidFill>
                <a:latin typeface="Cascadia Mono" panose="020B0609020000020004" pitchFamily="49" charset="0"/>
              </a:rPr>
              <a:t>(</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name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[size];</a:t>
            </a:r>
          </a:p>
          <a:p>
            <a:pPr marL="0" indent="0">
              <a:buNone/>
            </a:pP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size; i++)</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name[</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name[size] = </a:t>
            </a:r>
            <a:r>
              <a:rPr lang="en-US" sz="1800" dirty="0">
                <a:solidFill>
                  <a:srgbClr val="A31515"/>
                </a:solidFill>
                <a:latin typeface="Cascadia Mono" panose="020B0609020000020004" pitchFamily="49" charset="0"/>
              </a:rPr>
              <a:t>'\0'</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id =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a:t>
            </a:r>
          </a:p>
        </p:txBody>
      </p:sp>
      <p:sp>
        <p:nvSpPr>
          <p:cNvPr id="3" name="Content Placeholder 5">
            <a:extLst>
              <a:ext uri="{FF2B5EF4-FFF2-40B4-BE49-F238E27FC236}">
                <a16:creationId xmlns:a16="http://schemas.microsoft.com/office/drawing/2014/main" id="{F7AADA07-3ED8-57EF-3E65-761FDC9DA4F8}"/>
              </a:ext>
            </a:extLst>
          </p:cNvPr>
          <p:cNvSpPr txBox="1">
            <a:spLocks/>
          </p:cNvSpPr>
          <p:nvPr/>
        </p:nvSpPr>
        <p:spPr>
          <a:xfrm>
            <a:off x="4328492" y="1630829"/>
            <a:ext cx="10515600"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size2 = </a:t>
            </a:r>
            <a:r>
              <a:rPr lang="en-US" sz="1800" dirty="0" err="1">
                <a:solidFill>
                  <a:srgbClr val="000000"/>
                </a:solidFill>
                <a:latin typeface="Cascadia Mono" panose="020B0609020000020004" pitchFamily="49" charset="0"/>
              </a:rPr>
              <a:t>strlen</a:t>
            </a:r>
            <a:r>
              <a:rPr lang="en-US" sz="1800" dirty="0">
                <a:solidFill>
                  <a:srgbClr val="000000"/>
                </a:solidFill>
                <a:latin typeface="Cascadia Mono" panose="020B0609020000020004" pitchFamily="49" charset="0"/>
              </a:rPr>
              <a:t>(</a:t>
            </a:r>
            <a:r>
              <a:rPr lang="en-US" sz="1800" dirty="0">
                <a:solidFill>
                  <a:srgbClr val="808080"/>
                </a:solidFill>
                <a:latin typeface="Cascadia Mono" panose="020B0609020000020004" pitchFamily="49" charset="0"/>
              </a:rPr>
              <a:t>SUB</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subject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[size2];</a:t>
            </a:r>
          </a:p>
          <a:p>
            <a:pPr marL="0" indent="0">
              <a:buFont typeface="Arial" panose="020B0604020202020204" pitchFamily="34" charset="0"/>
              <a:buNone/>
            </a:pP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size2; i++)</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subject[</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 </a:t>
            </a:r>
            <a:r>
              <a:rPr lang="en-US" sz="1800" dirty="0">
                <a:solidFill>
                  <a:srgbClr val="808080"/>
                </a:solidFill>
                <a:latin typeface="Cascadia Mono" panose="020B0609020000020004" pitchFamily="49" charset="0"/>
              </a:rPr>
              <a:t>SUB</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subject[size2] = </a:t>
            </a:r>
            <a:r>
              <a:rPr lang="en-US" sz="1800" dirty="0">
                <a:solidFill>
                  <a:srgbClr val="A31515"/>
                </a:solidFill>
                <a:latin typeface="Cascadia Mono" panose="020B0609020000020004" pitchFamily="49" charset="0"/>
              </a:rPr>
              <a:t>'\0'</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setvalue</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name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[100];</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your name: "</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cin</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name;</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your id: "</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id;</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p:txBody>
      </p:sp>
      <p:sp>
        <p:nvSpPr>
          <p:cNvPr id="4" name="Content Placeholder 5">
            <a:extLst>
              <a:ext uri="{FF2B5EF4-FFF2-40B4-BE49-F238E27FC236}">
                <a16:creationId xmlns:a16="http://schemas.microsoft.com/office/drawing/2014/main" id="{4486B6E7-AA85-17D9-3ACA-EC10D6DBF146}"/>
              </a:ext>
            </a:extLst>
          </p:cNvPr>
          <p:cNvSpPr txBox="1">
            <a:spLocks/>
          </p:cNvSpPr>
          <p:nvPr/>
        </p:nvSpPr>
        <p:spPr>
          <a:xfrm>
            <a:off x="6934200" y="1660759"/>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00"/>
                </a:solidFill>
                <a:latin typeface="Cascadia Mono" panose="020B0609020000020004" pitchFamily="49" charset="0"/>
              </a:rPr>
              <a:t>subject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[100];</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your subject name: "</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cin</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subject;</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::display()</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your name: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name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your id: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id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your subject: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subject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91972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the following program</a:t>
            </a:r>
          </a:p>
        </p:txBody>
      </p:sp>
      <p:pic>
        <p:nvPicPr>
          <p:cNvPr id="7" name="Picture 6">
            <a:extLst>
              <a:ext uri="{FF2B5EF4-FFF2-40B4-BE49-F238E27FC236}">
                <a16:creationId xmlns:a16="http://schemas.microsoft.com/office/drawing/2014/main" id="{587137D7-EDAE-C875-B18D-C6246CB98826}"/>
              </a:ext>
            </a:extLst>
          </p:cNvPr>
          <p:cNvPicPr>
            <a:picLocks noChangeAspect="1"/>
          </p:cNvPicPr>
          <p:nvPr/>
        </p:nvPicPr>
        <p:blipFill>
          <a:blip r:embed="rId2"/>
          <a:stretch>
            <a:fillRect/>
          </a:stretch>
        </p:blipFill>
        <p:spPr>
          <a:xfrm>
            <a:off x="4253948" y="1385836"/>
            <a:ext cx="3894612" cy="5302664"/>
          </a:xfrm>
          <a:prstGeom prst="rect">
            <a:avLst/>
          </a:prstGeom>
        </p:spPr>
      </p:pic>
    </p:spTree>
    <p:extLst>
      <p:ext uri="{BB962C8B-B14F-4D97-AF65-F5344CB8AC3E}">
        <p14:creationId xmlns:p14="http://schemas.microsoft.com/office/powerpoint/2010/main" val="181348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TotalTime>
  <Words>3461</Words>
  <Application>Microsoft Office PowerPoint</Application>
  <PresentationFormat>Widescreen</PresentationFormat>
  <Paragraphs>663</Paragraphs>
  <Slides>39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Cascadia Mono</vt:lpstr>
      <vt:lpstr>Times New Roman</vt:lpstr>
      <vt:lpstr>urw-din</vt:lpstr>
      <vt:lpstr>Office Theme</vt:lpstr>
      <vt:lpstr>Today’s Lecture</vt:lpstr>
      <vt:lpstr>Pointer to Objects (Header.h)</vt:lpstr>
      <vt:lpstr>main.cpp</vt:lpstr>
      <vt:lpstr>Multiple objects creation (Header.h)</vt:lpstr>
      <vt:lpstr>Multiple objects creation (main.cpp)</vt:lpstr>
      <vt:lpstr>Multiple objects (Another Method) (main.cpp)</vt:lpstr>
      <vt:lpstr>Multiple objects (Another Method) (Header.h)</vt:lpstr>
      <vt:lpstr>Multiple objects (Another Method) (source1.cpp)</vt:lpstr>
      <vt:lpstr>Output of the following program</vt:lpstr>
      <vt:lpstr>Copy Constructor</vt:lpstr>
      <vt:lpstr>Copy Constructor (Header.h)</vt:lpstr>
      <vt:lpstr>Copy Constructor (main.cpp)</vt:lpstr>
      <vt:lpstr>Copy Constructor / Shallow copy</vt:lpstr>
      <vt:lpstr>Issue comes in the Copy constructor</vt:lpstr>
      <vt:lpstr>Copy constructor (Header.h)</vt:lpstr>
      <vt:lpstr>Copy constructor (main.cpp)</vt:lpstr>
      <vt:lpstr>Copy constructor (output file)</vt:lpstr>
      <vt:lpstr>Deep Copy (Header.h)</vt:lpstr>
      <vt:lpstr>Deep copy (main.cpp)</vt:lpstr>
      <vt:lpstr>Copy constructor (output file)</vt:lpstr>
      <vt:lpstr>Constant</vt:lpstr>
      <vt:lpstr>Constant Variables </vt:lpstr>
      <vt:lpstr>Constant Variables </vt:lpstr>
      <vt:lpstr>Const Function Parameters</vt:lpstr>
      <vt:lpstr>Constant Class data memeber </vt:lpstr>
      <vt:lpstr>Constant data members (Header.h)</vt:lpstr>
      <vt:lpstr>Constant data members (main.cpp)</vt:lpstr>
      <vt:lpstr>Constructor Initializer list (Header.h)</vt:lpstr>
      <vt:lpstr>Constructor Initializer list (main.cpp)</vt:lpstr>
      <vt:lpstr>Constant Member Function of Class</vt:lpstr>
      <vt:lpstr>Constant Member Function of Class</vt:lpstr>
      <vt:lpstr>Constant Member Functions</vt:lpstr>
      <vt:lpstr>Constant Member Functions</vt:lpstr>
      <vt:lpstr>Constant Member Function (Header.h)</vt:lpstr>
      <vt:lpstr>Constructor Initializer list (main.cpp)</vt:lpstr>
      <vt:lpstr>Output of the following program</vt:lpstr>
      <vt:lpstr>Constant Objects of Classes</vt:lpstr>
      <vt:lpstr>Constant Objects of Classes</vt:lpstr>
      <vt:lpstr>Constant Objects of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dc:creator>
  <cp:lastModifiedBy>Umer Arshad</cp:lastModifiedBy>
  <cp:revision>104</cp:revision>
  <dcterms:created xsi:type="dcterms:W3CDTF">2019-10-04T14:25:31Z</dcterms:created>
  <dcterms:modified xsi:type="dcterms:W3CDTF">2022-11-16T19:12:53Z</dcterms:modified>
</cp:coreProperties>
</file>