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8" r:id="rId2"/>
    <p:sldId id="345" r:id="rId3"/>
    <p:sldId id="392" r:id="rId4"/>
    <p:sldId id="393" r:id="rId5"/>
    <p:sldId id="394" r:id="rId6"/>
    <p:sldId id="395" r:id="rId7"/>
    <p:sldId id="390" r:id="rId8"/>
    <p:sldId id="391" r:id="rId9"/>
    <p:sldId id="400" r:id="rId10"/>
    <p:sldId id="396" r:id="rId11"/>
    <p:sldId id="397" r:id="rId12"/>
    <p:sldId id="398" r:id="rId13"/>
    <p:sldId id="399" r:id="rId14"/>
    <p:sldId id="363" r:id="rId15"/>
    <p:sldId id="401"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381" r:id="rId36"/>
    <p:sldId id="42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2AB1C-A85A-48CE-9BCF-0295902C04F2}"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75457-99B2-4ED4-ADE9-96B314EDA4C7}" type="slidenum">
              <a:rPr lang="en-US" smtClean="0"/>
              <a:t>‹#›</a:t>
            </a:fld>
            <a:endParaRPr lang="en-US"/>
          </a:p>
        </p:txBody>
      </p:sp>
    </p:spTree>
    <p:extLst>
      <p:ext uri="{BB962C8B-B14F-4D97-AF65-F5344CB8AC3E}">
        <p14:creationId xmlns:p14="http://schemas.microsoft.com/office/powerpoint/2010/main" val="269480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F902B-CCD4-413A-A57A-2C70D51BA2F8}" type="slidenum">
              <a:rPr lang="en-US" altLang="en-US"/>
              <a:pPr eaLnBrk="1" hangingPunct="1"/>
              <a:t>2</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37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F902B-CCD4-413A-A57A-2C70D51BA2F8}" type="slidenum">
              <a:rPr lang="en-US" altLang="en-US"/>
              <a:pPr eaLnBrk="1" hangingPunct="1"/>
              <a:t>14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8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F902B-CCD4-413A-A57A-2C70D51BA2F8}" type="slidenum">
              <a:rPr lang="en-US" altLang="en-US"/>
              <a:pPr eaLnBrk="1" hangingPunct="1"/>
              <a:t>35</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13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F902B-CCD4-413A-A57A-2C70D51BA2F8}" type="slidenum">
              <a:rPr lang="en-US" altLang="en-US"/>
              <a:pPr eaLnBrk="1" hangingPunct="1"/>
              <a:t>36</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47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236012-4FD4-4B4A-8B16-05ECD9CD901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06230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97707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13618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9112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36012-4FD4-4B4A-8B16-05ECD9CD901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40664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236012-4FD4-4B4A-8B16-05ECD9CD901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55496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236012-4FD4-4B4A-8B16-05ECD9CD901E}"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39626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236012-4FD4-4B4A-8B16-05ECD9CD901E}"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876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36012-4FD4-4B4A-8B16-05ECD9CD901E}"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1230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20964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7297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6012-4FD4-4B4A-8B16-05ECD9CD901E}" type="datetimeFigureOut">
              <a:rPr lang="en-US" smtClean="0"/>
              <a:t>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7C7B1-0470-4283-8E09-19B8C477BEB1}" type="slidenum">
              <a:rPr lang="en-US" smtClean="0"/>
              <a:t>‹#›</a:t>
            </a:fld>
            <a:endParaRPr lang="en-US"/>
          </a:p>
        </p:txBody>
      </p:sp>
    </p:spTree>
    <p:extLst>
      <p:ext uri="{BB962C8B-B14F-4D97-AF65-F5344CB8AC3E}">
        <p14:creationId xmlns:p14="http://schemas.microsoft.com/office/powerpoint/2010/main" val="403404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876632"/>
          </a:xfrm>
        </p:spPr>
        <p:txBody>
          <a:bodyPr>
            <a:noAutofit/>
          </a:bodyPr>
          <a:lstStyle/>
          <a:p>
            <a:pPr algn="ctr">
              <a:spcBef>
                <a:spcPct val="0"/>
              </a:spcBef>
              <a:buFontTx/>
              <a:buNone/>
            </a:pPr>
            <a:r>
              <a:rPr lang="fr-FR" altLang="en-US" sz="4800" b="1" dirty="0"/>
              <a:t>Object Oriented </a:t>
            </a:r>
            <a:r>
              <a:rPr lang="fr-FR" altLang="en-US" sz="4800" b="1" dirty="0" err="1"/>
              <a:t>Programming</a:t>
            </a:r>
            <a:endParaRPr lang="fr-FR" altLang="en-US" sz="4800" b="1" dirty="0"/>
          </a:p>
        </p:txBody>
      </p:sp>
    </p:spTree>
    <p:extLst>
      <p:ext uri="{BB962C8B-B14F-4D97-AF65-F5344CB8AC3E}">
        <p14:creationId xmlns:p14="http://schemas.microsoft.com/office/powerpoint/2010/main" val="331493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Single Inheritance (Source.cpp)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7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Constructor: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31574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Single Inheritance (</a:t>
            </a:r>
            <a:r>
              <a:rPr lang="en-US" sz="2800" b="1" dirty="0" err="1">
                <a:effectLst/>
                <a:latin typeface="Times New Roman" panose="02020603050405020304" pitchFamily="18" charset="0"/>
                <a:ea typeface="Times New Roman" panose="02020603050405020304" pitchFamily="18" charset="0"/>
              </a:rPr>
              <a:t>Header.h</a:t>
            </a:r>
            <a:r>
              <a:rPr lang="en-US" sz="2800" b="1" dirty="0">
                <a:effectLst/>
                <a:latin typeface="Times New Roman" panose="02020603050405020304" pitchFamily="18" charset="0"/>
                <a:ea typeface="Times New Roman" panose="02020603050405020304" pitchFamily="18" charset="0"/>
              </a:rPr>
              <a:t>)</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person</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number;</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person();</a:t>
            </a:r>
          </a:p>
          <a:p>
            <a:pPr marL="0" indent="0">
              <a:buNone/>
            </a:pPr>
            <a:r>
              <a:rPr lang="en-US" sz="1800" dirty="0">
                <a:solidFill>
                  <a:srgbClr val="000000"/>
                </a:solidFill>
                <a:latin typeface="Cascadia Mono" panose="020B0609020000020004" pitchFamily="49" charset="0"/>
              </a:rPr>
              <a:t>~person();</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student</a:t>
            </a:r>
            <a:r>
              <a:rPr lang="en-US" sz="1800" dirty="0" err="1">
                <a:solidFill>
                  <a:srgbClr val="000000"/>
                </a:solidFill>
                <a:latin typeface="Cascadia Mono" panose="020B0609020000020004" pitchFamily="49" charset="0"/>
              </a:rPr>
              <a:t>:</a:t>
            </a:r>
            <a:r>
              <a:rPr lang="en-US" sz="1800" dirty="0" err="1">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person</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roll_no</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81978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Single Inheritance (Source1.cpp)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a:xfrm>
            <a:off x="838200" y="1825625"/>
            <a:ext cx="4820920" cy="4351338"/>
          </a:xfrm>
        </p:spPr>
        <p:txBody>
          <a:bodyPr>
            <a:normAutofit/>
          </a:bodyPr>
          <a:lstStyle/>
          <a:p>
            <a:pPr marL="0" indent="0">
              <a:buNone/>
            </a:pPr>
            <a:r>
              <a:rPr lang="en-US" sz="1100" dirty="0">
                <a:solidFill>
                  <a:srgbClr val="808080"/>
                </a:solidFill>
                <a:latin typeface="Cascadia Mono" panose="020B0609020000020004" pitchFamily="49" charset="0"/>
              </a:rPr>
              <a:t>#include</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t>
            </a:r>
            <a:r>
              <a:rPr lang="en-US" sz="1100" dirty="0" err="1">
                <a:solidFill>
                  <a:srgbClr val="A31515"/>
                </a:solidFill>
                <a:latin typeface="Cascadia Mono" panose="020B0609020000020004" pitchFamily="49" charset="0"/>
              </a:rPr>
              <a:t>Header.h</a:t>
            </a:r>
            <a:r>
              <a:rPr lang="en-US" sz="1100" dirty="0">
                <a:solidFill>
                  <a:srgbClr val="A31515"/>
                </a:solidFill>
                <a:latin typeface="Cascadia Mono" panose="020B0609020000020004" pitchFamily="49" charset="0"/>
              </a:rPr>
              <a: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#include</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&lt;iostream&gt;</a:t>
            </a:r>
            <a:endParaRPr lang="en-US" sz="1100" dirty="0">
              <a:solidFill>
                <a:srgbClr val="000000"/>
              </a:solidFill>
              <a:latin typeface="Cascadia Mono" panose="020B0609020000020004" pitchFamily="49" charset="0"/>
            </a:endParaRP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using</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namespace</a:t>
            </a:r>
            <a:r>
              <a:rPr lang="en-US" sz="1100" dirty="0">
                <a:solidFill>
                  <a:srgbClr val="000000"/>
                </a:solidFill>
                <a:latin typeface="Cascadia Mono" panose="020B0609020000020004" pitchFamily="49" charset="0"/>
              </a:rPr>
              <a:t> std;</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2B91AF"/>
                </a:solidFill>
                <a:latin typeface="Cascadia Mono" panose="020B0609020000020004" pitchFamily="49" charset="0"/>
              </a:rPr>
              <a:t>person</a:t>
            </a:r>
            <a:r>
              <a:rPr lang="en-US" sz="1100" dirty="0">
                <a:solidFill>
                  <a:srgbClr val="000000"/>
                </a:solidFill>
                <a:latin typeface="Cascadia Mono" panose="020B0609020000020004" pitchFamily="49" charset="0"/>
              </a:rPr>
              <a:t>::person()</a:t>
            </a:r>
          </a:p>
          <a:p>
            <a:pPr marL="0" indent="0">
              <a:buNone/>
            </a:pPr>
            <a:r>
              <a:rPr lang="en-US" sz="1100" dirty="0">
                <a:solidFill>
                  <a:srgbClr val="000000"/>
                </a:solidFill>
                <a:latin typeface="Cascadia Mono" panose="020B0609020000020004" pitchFamily="49" charset="0"/>
              </a:rPr>
              <a:t>{</a:t>
            </a: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Object Base Class Person Constructor Executed "</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endl</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endParaRPr lang="en-US" sz="1100" dirty="0">
              <a:solidFill>
                <a:srgbClr val="000000"/>
              </a:solidFill>
              <a:latin typeface="Cascadia Mono" panose="020B0609020000020004" pitchFamily="49" charset="0"/>
            </a:endParaRP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2B91AF"/>
                </a:solidFill>
                <a:latin typeface="Cascadia Mono" panose="020B0609020000020004" pitchFamily="49" charset="0"/>
              </a:rPr>
              <a:t>person</a:t>
            </a:r>
            <a:r>
              <a:rPr lang="en-US" sz="1100" dirty="0">
                <a:solidFill>
                  <a:srgbClr val="000000"/>
                </a:solidFill>
                <a:latin typeface="Cascadia Mono" panose="020B0609020000020004" pitchFamily="49" charset="0"/>
              </a:rPr>
              <a:t>::~person()</a:t>
            </a:r>
          </a:p>
          <a:p>
            <a:pPr marL="0" indent="0">
              <a:buNone/>
            </a:pPr>
            <a:r>
              <a:rPr lang="en-US" sz="1100" dirty="0">
                <a:solidFill>
                  <a:srgbClr val="000000"/>
                </a:solidFill>
                <a:latin typeface="Cascadia Mono" panose="020B0609020000020004" pitchFamily="49" charset="0"/>
              </a:rPr>
              <a:t>{</a:t>
            </a: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Base Class </a:t>
            </a:r>
            <a:r>
              <a:rPr lang="en-US" sz="1100" dirty="0" err="1">
                <a:solidFill>
                  <a:srgbClr val="A31515"/>
                </a:solidFill>
                <a:latin typeface="Cascadia Mono" panose="020B0609020000020004" pitchFamily="49" charset="0"/>
              </a:rPr>
              <a:t>Deconstructor</a:t>
            </a:r>
            <a:r>
              <a:rPr lang="en-US" sz="1100" dirty="0">
                <a:solidFill>
                  <a:srgbClr val="A31515"/>
                </a:solidFill>
                <a:latin typeface="Cascadia Mono" panose="020B0609020000020004" pitchFamily="49" charset="0"/>
              </a:rPr>
              <a:t> Executed "</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endl</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endParaRPr lang="en-US" sz="11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F85F007B-9E74-5248-DAD4-4DC1D5D4B99B}"/>
              </a:ext>
            </a:extLst>
          </p:cNvPr>
          <p:cNvSpPr txBox="1">
            <a:spLocks/>
          </p:cNvSpPr>
          <p:nvPr/>
        </p:nvSpPr>
        <p:spPr>
          <a:xfrm>
            <a:off x="6233159" y="142164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::student()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Derived Class Student Constructor Executed "</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endl</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endParaRPr lang="en-US" sz="1100" dirty="0">
              <a:solidFill>
                <a:srgbClr val="000000"/>
              </a:solidFill>
              <a:latin typeface="Cascadia Mono" panose="020B0609020000020004" pitchFamily="49" charset="0"/>
            </a:endParaRPr>
          </a:p>
          <a:p>
            <a:pPr marL="0" indent="0">
              <a:buFont typeface="Arial" panose="020B0604020202020204" pitchFamily="34" charset="0"/>
              <a:buNone/>
            </a:pP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::~student()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Derived Class Student </a:t>
            </a:r>
            <a:r>
              <a:rPr lang="en-US" sz="1100" dirty="0" err="1">
                <a:solidFill>
                  <a:srgbClr val="A31515"/>
                </a:solidFill>
                <a:latin typeface="Cascadia Mono" panose="020B0609020000020004" pitchFamily="49" charset="0"/>
              </a:rPr>
              <a:t>Deconstructor</a:t>
            </a:r>
            <a:r>
              <a:rPr lang="en-US" sz="1100" dirty="0">
                <a:solidFill>
                  <a:srgbClr val="A31515"/>
                </a:solidFill>
                <a:latin typeface="Cascadia Mono" panose="020B0609020000020004" pitchFamily="49" charset="0"/>
              </a:rPr>
              <a:t> Executed "</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endl</a:t>
            </a:r>
            <a:r>
              <a:rPr lang="en-US" sz="1100" dirty="0">
                <a:solidFill>
                  <a:srgbClr val="000000"/>
                </a:solidFill>
                <a:latin typeface="Cascadia Mono" panose="020B0609020000020004" pitchFamily="49" charset="0"/>
              </a:rPr>
              <a:t>;</a:t>
            </a:r>
          </a:p>
          <a:p>
            <a:pPr marL="0" indent="0">
              <a:buFont typeface="Arial" panose="020B0604020202020204" pitchFamily="34" charset="0"/>
              <a:buNone/>
            </a:pPr>
            <a:r>
              <a:rPr lang="en-US" sz="11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7039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latin typeface="Times New Roman" panose="02020603050405020304" pitchFamily="18" charset="0"/>
              </a:rPr>
              <a:t>Output</a:t>
            </a:r>
            <a:endParaRPr lang="en-US" sz="2800" b="1" dirty="0"/>
          </a:p>
        </p:txBody>
      </p:sp>
      <p:pic>
        <p:nvPicPr>
          <p:cNvPr id="4" name="Picture 3">
            <a:extLst>
              <a:ext uri="{FF2B5EF4-FFF2-40B4-BE49-F238E27FC236}">
                <a16:creationId xmlns:a16="http://schemas.microsoft.com/office/drawing/2014/main" id="{7AC2BD66-F7B8-F787-F4EB-D3B8384304A8}"/>
              </a:ext>
            </a:extLst>
          </p:cNvPr>
          <p:cNvPicPr>
            <a:picLocks noChangeAspect="1"/>
          </p:cNvPicPr>
          <p:nvPr/>
        </p:nvPicPr>
        <p:blipFill>
          <a:blip r:embed="rId2"/>
          <a:stretch>
            <a:fillRect/>
          </a:stretch>
        </p:blipFill>
        <p:spPr>
          <a:xfrm>
            <a:off x="2370496" y="2013270"/>
            <a:ext cx="7650954" cy="3274348"/>
          </a:xfrm>
          <a:prstGeom prst="rect">
            <a:avLst/>
          </a:prstGeom>
        </p:spPr>
      </p:pic>
    </p:spTree>
    <p:extLst>
      <p:ext uri="{BB962C8B-B14F-4D97-AF65-F5344CB8AC3E}">
        <p14:creationId xmlns:p14="http://schemas.microsoft.com/office/powerpoint/2010/main" val="272955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852784" y="269545"/>
            <a:ext cx="3194016"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3600" b="1" dirty="0"/>
              <a:t>Class Activity</a:t>
            </a:r>
          </a:p>
        </p:txBody>
      </p:sp>
      <p:sp>
        <p:nvSpPr>
          <p:cNvPr id="5" name="Content Placeholder 2"/>
          <p:cNvSpPr>
            <a:spLocks noGrp="1"/>
          </p:cNvSpPr>
          <p:nvPr>
            <p:ph idx="1"/>
          </p:nvPr>
        </p:nvSpPr>
        <p:spPr>
          <a:xfrm>
            <a:off x="838200" y="1090219"/>
            <a:ext cx="10515600" cy="5086744"/>
          </a:xfrm>
        </p:spPr>
        <p:txBody>
          <a:bodyPr>
            <a:normAutofit/>
          </a:bodyPr>
          <a:lstStyle/>
          <a:p>
            <a:pPr algn="just"/>
            <a:endParaRPr lang="en-US" dirty="0"/>
          </a:p>
          <a:p>
            <a:pPr algn="just"/>
            <a:r>
              <a:rPr lang="en-US" dirty="0"/>
              <a:t>Write a program to understand the concept of constructor and destructor in single inheritance, multi-level, multiple, and hybrid inheritance</a:t>
            </a:r>
          </a:p>
          <a:p>
            <a:pPr algn="just"/>
            <a:endParaRPr lang="en-US" b="1" dirty="0"/>
          </a:p>
        </p:txBody>
      </p:sp>
    </p:spTree>
    <p:extLst>
      <p:ext uri="{BB962C8B-B14F-4D97-AF65-F5344CB8AC3E}">
        <p14:creationId xmlns:p14="http://schemas.microsoft.com/office/powerpoint/2010/main" val="165079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Constructor and Destructor in </a:t>
            </a:r>
            <a:br>
              <a:rPr lang="en-US" sz="3600" b="1"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Multi-level Inheritance</a:t>
            </a:r>
            <a:endParaRPr lang="en-US" sz="3600" b="1" dirty="0"/>
          </a:p>
        </p:txBody>
      </p:sp>
      <p:graphicFrame>
        <p:nvGraphicFramePr>
          <p:cNvPr id="6" name="Object 5">
            <a:extLst>
              <a:ext uri="{FF2B5EF4-FFF2-40B4-BE49-F238E27FC236}">
                <a16:creationId xmlns:a16="http://schemas.microsoft.com/office/drawing/2014/main" id="{DAB86ACE-9DD1-E778-DFFA-15D7448BA1D3}"/>
              </a:ext>
            </a:extLst>
          </p:cNvPr>
          <p:cNvGraphicFramePr>
            <a:graphicFrameLocks noChangeAspect="1"/>
          </p:cNvGraphicFramePr>
          <p:nvPr>
            <p:extLst>
              <p:ext uri="{D42A27DB-BD31-4B8C-83A1-F6EECF244321}">
                <p14:modId xmlns:p14="http://schemas.microsoft.com/office/powerpoint/2010/main" val="3061068394"/>
              </p:ext>
            </p:extLst>
          </p:nvPr>
        </p:nvGraphicFramePr>
        <p:xfrm>
          <a:off x="7918174" y="129246"/>
          <a:ext cx="2183296" cy="6599508"/>
        </p:xfrm>
        <a:graphic>
          <a:graphicData uri="http://schemas.openxmlformats.org/presentationml/2006/ole">
            <mc:AlternateContent xmlns:mc="http://schemas.openxmlformats.org/markup-compatibility/2006">
              <mc:Choice xmlns:v="urn:schemas-microsoft-com:vml" Requires="v">
                <p:oleObj r:id="rId2" imgW="2780640" imgH="8418960" progId="">
                  <p:embed/>
                </p:oleObj>
              </mc:Choice>
              <mc:Fallback>
                <p:oleObj r:id="rId2" imgW="2780640" imgH="8418960" progId="">
                  <p:embed/>
                  <p:pic>
                    <p:nvPicPr>
                      <p:cNvPr id="0" name=""/>
                      <p:cNvPicPr/>
                      <p:nvPr/>
                    </p:nvPicPr>
                    <p:blipFill>
                      <a:blip r:embed="rId3"/>
                      <a:stretch>
                        <a:fillRect/>
                      </a:stretch>
                    </p:blipFill>
                    <p:spPr>
                      <a:xfrm>
                        <a:off x="7918174" y="129246"/>
                        <a:ext cx="2183296" cy="6599508"/>
                      </a:xfrm>
                      <a:prstGeom prst="rect">
                        <a:avLst/>
                      </a:prstGeom>
                    </p:spPr>
                  </p:pic>
                </p:oleObj>
              </mc:Fallback>
            </mc:AlternateContent>
          </a:graphicData>
        </a:graphic>
      </p:graphicFrame>
    </p:spTree>
    <p:extLst>
      <p:ext uri="{BB962C8B-B14F-4D97-AF65-F5344CB8AC3E}">
        <p14:creationId xmlns:p14="http://schemas.microsoft.com/office/powerpoint/2010/main" val="175971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Multi-level Inheritance (Source.cpp)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7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Constructor: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E</a:t>
            </a:r>
            <a:r>
              <a:rPr lang="en-US" sz="1800" dirty="0">
                <a:solidFill>
                  <a:srgbClr val="000000"/>
                </a:solidFill>
                <a:latin typeface="Cascadia Mono" panose="020B0609020000020004" pitchFamily="49" charset="0"/>
              </a:rPr>
              <a:t> 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88588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Multi-level Inheritance (</a:t>
            </a:r>
            <a:r>
              <a:rPr lang="en-US" sz="2800" b="1" dirty="0" err="1">
                <a:effectLst/>
                <a:latin typeface="Times New Roman" panose="02020603050405020304" pitchFamily="18" charset="0"/>
                <a:ea typeface="Times New Roman" panose="02020603050405020304" pitchFamily="18" charset="0"/>
              </a:rPr>
              <a:t>Header.h</a:t>
            </a:r>
            <a:r>
              <a:rPr lang="en-US" sz="2800" b="1" dirty="0">
                <a:effectLst/>
                <a:latin typeface="Times New Roman" panose="02020603050405020304" pitchFamily="18" charset="0"/>
                <a:ea typeface="Times New Roman" panose="02020603050405020304" pitchFamily="18" charset="0"/>
              </a:rPr>
              <a:t>)</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a_variable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31DE23CC-3899-16A4-4F5E-5222411B0D1A}"/>
              </a:ext>
            </a:extLst>
          </p:cNvPr>
          <p:cNvSpPr txBox="1">
            <a:spLocks/>
          </p:cNvSpPr>
          <p:nvPr/>
        </p:nvSpPr>
        <p:spPr>
          <a:xfrm>
            <a:off x="3945007" y="1534770"/>
            <a:ext cx="105156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p:txBody>
      </p:sp>
      <p:sp>
        <p:nvSpPr>
          <p:cNvPr id="5" name="Content Placeholder 2">
            <a:extLst>
              <a:ext uri="{FF2B5EF4-FFF2-40B4-BE49-F238E27FC236}">
                <a16:creationId xmlns:a16="http://schemas.microsoft.com/office/drawing/2014/main" id="{A45ECD5E-A884-B3F6-69DC-6CB6D54804D2}"/>
              </a:ext>
            </a:extLst>
          </p:cNvPr>
          <p:cNvSpPr txBox="1">
            <a:spLocks/>
          </p:cNvSpPr>
          <p:nvPr/>
        </p:nvSpPr>
        <p:spPr>
          <a:xfrm>
            <a:off x="7051813" y="169172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E();</a:t>
            </a:r>
          </a:p>
          <a:p>
            <a:pPr marL="0" indent="0">
              <a:buNone/>
            </a:pPr>
            <a:r>
              <a:rPr lang="en-US" sz="1800" dirty="0">
                <a:solidFill>
                  <a:srgbClr val="000000"/>
                </a:solidFill>
                <a:latin typeface="Cascadia Mono" panose="020B0609020000020004" pitchFamily="49" charset="0"/>
              </a:rPr>
              <a:t>~E();</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48088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665921" y="89453"/>
            <a:ext cx="10658061" cy="1325563"/>
          </a:xfrm>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Multi-leve</a:t>
            </a:r>
            <a:r>
              <a:rPr lang="en-US" sz="2800" b="1" dirty="0">
                <a:latin typeface="Times New Roman" panose="02020603050405020304" pitchFamily="18" charset="0"/>
                <a:ea typeface="Times New Roman" panose="02020603050405020304" pitchFamily="18" charset="0"/>
              </a:rPr>
              <a:t>l</a:t>
            </a:r>
            <a:r>
              <a:rPr lang="en-US" sz="2800" b="1" dirty="0">
                <a:effectLst/>
                <a:latin typeface="Times New Roman" panose="02020603050405020304" pitchFamily="18" charset="0"/>
                <a:ea typeface="Times New Roman" panose="02020603050405020304" pitchFamily="18" charset="0"/>
              </a:rPr>
              <a:t> Inheritance (Source1.cpp)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a:xfrm>
            <a:off x="321366" y="1388302"/>
            <a:ext cx="3157330" cy="5380245"/>
          </a:xfrm>
        </p:spPr>
        <p:txBody>
          <a:bodyPr>
            <a:normAutofit fontScale="4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A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A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B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B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100" dirty="0">
              <a:solidFill>
                <a:srgbClr val="000000"/>
              </a:solidFill>
              <a:latin typeface="Cascadia Mono" panose="020B0609020000020004" pitchFamily="49" charset="0"/>
            </a:endParaRPr>
          </a:p>
        </p:txBody>
      </p:sp>
      <p:sp>
        <p:nvSpPr>
          <p:cNvPr id="5" name="Content Placeholder 2">
            <a:extLst>
              <a:ext uri="{FF2B5EF4-FFF2-40B4-BE49-F238E27FC236}">
                <a16:creationId xmlns:a16="http://schemas.microsoft.com/office/drawing/2014/main" id="{443036CE-19FC-F244-FD0F-86B8F9F74164}"/>
              </a:ext>
            </a:extLst>
          </p:cNvPr>
          <p:cNvSpPr txBox="1">
            <a:spLocks/>
          </p:cNvSpPr>
          <p:nvPr/>
        </p:nvSpPr>
        <p:spPr>
          <a:xfrm>
            <a:off x="3326295" y="1388302"/>
            <a:ext cx="4485861" cy="538024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C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C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D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D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100" dirty="0">
              <a:solidFill>
                <a:srgbClr val="000000"/>
              </a:solidFill>
              <a:latin typeface="Cascadia Mono" panose="020B0609020000020004" pitchFamily="49" charset="0"/>
            </a:endParaRPr>
          </a:p>
        </p:txBody>
      </p:sp>
      <p:sp>
        <p:nvSpPr>
          <p:cNvPr id="6" name="Content Placeholder 2">
            <a:extLst>
              <a:ext uri="{FF2B5EF4-FFF2-40B4-BE49-F238E27FC236}">
                <a16:creationId xmlns:a16="http://schemas.microsoft.com/office/drawing/2014/main" id="{6CE2A5E5-0D77-349A-312B-106E0025437A}"/>
              </a:ext>
            </a:extLst>
          </p:cNvPr>
          <p:cNvSpPr txBox="1">
            <a:spLocks/>
          </p:cNvSpPr>
          <p:nvPr/>
        </p:nvSpPr>
        <p:spPr>
          <a:xfrm>
            <a:off x="7898294" y="1778034"/>
            <a:ext cx="4485861" cy="5380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rgbClr val="2B91AF"/>
                </a:solidFill>
                <a:latin typeface="Cascadia Mono" panose="020B0609020000020004" pitchFamily="49" charset="0"/>
              </a:rPr>
              <a:t>E</a:t>
            </a:r>
            <a:r>
              <a:rPr lang="en-US" sz="1050" dirty="0">
                <a:solidFill>
                  <a:srgbClr val="000000"/>
                </a:solidFill>
                <a:latin typeface="Cascadia Mono" panose="020B0609020000020004" pitchFamily="49" charset="0"/>
              </a:rPr>
              <a:t>::E()</a:t>
            </a:r>
          </a:p>
          <a:p>
            <a:pPr marL="0" indent="0">
              <a:buNone/>
            </a:pPr>
            <a:r>
              <a:rPr lang="en-US" sz="1050" dirty="0">
                <a:solidFill>
                  <a:srgbClr val="000000"/>
                </a:solidFill>
                <a:latin typeface="Cascadia Mono" panose="020B0609020000020004" pitchFamily="49" charset="0"/>
              </a:rPr>
              <a:t>{</a:t>
            </a:r>
          </a:p>
          <a:p>
            <a:pPr marL="0" indent="0">
              <a:buNone/>
            </a:pPr>
            <a:r>
              <a:rPr lang="en-US" sz="1050" dirty="0" err="1">
                <a:solidFill>
                  <a:srgbClr val="000000"/>
                </a:solidFill>
                <a:latin typeface="Cascadia Mono" panose="020B0609020000020004" pitchFamily="49" charset="0"/>
              </a:rPr>
              <a:t>cout</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 Class E Constructor Executed "</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err="1">
                <a:solidFill>
                  <a:srgbClr val="000000"/>
                </a:solidFill>
                <a:latin typeface="Cascadia Mono" panose="020B0609020000020004" pitchFamily="49" charset="0"/>
              </a:rPr>
              <a:t>endl</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2B91AF"/>
                </a:solidFill>
                <a:latin typeface="Cascadia Mono" panose="020B0609020000020004" pitchFamily="49" charset="0"/>
              </a:rPr>
              <a:t>E</a:t>
            </a:r>
            <a:r>
              <a:rPr lang="en-US" sz="1050" dirty="0">
                <a:solidFill>
                  <a:srgbClr val="000000"/>
                </a:solidFill>
                <a:latin typeface="Cascadia Mono" panose="020B0609020000020004" pitchFamily="49" charset="0"/>
              </a:rPr>
              <a:t>::~E()</a:t>
            </a:r>
          </a:p>
          <a:p>
            <a:pPr marL="0" indent="0">
              <a:buNone/>
            </a:pPr>
            <a:r>
              <a:rPr lang="en-US" sz="1050" dirty="0">
                <a:solidFill>
                  <a:srgbClr val="000000"/>
                </a:solidFill>
                <a:latin typeface="Cascadia Mono" panose="020B0609020000020004" pitchFamily="49" charset="0"/>
              </a:rPr>
              <a:t>{</a:t>
            </a:r>
          </a:p>
          <a:p>
            <a:pPr marL="0" indent="0">
              <a:buNone/>
            </a:pPr>
            <a:r>
              <a:rPr lang="en-US" sz="1050" dirty="0" err="1">
                <a:solidFill>
                  <a:srgbClr val="000000"/>
                </a:solidFill>
                <a:latin typeface="Cascadia Mono" panose="020B0609020000020004" pitchFamily="49" charset="0"/>
              </a:rPr>
              <a:t>cout</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 Class E </a:t>
            </a:r>
            <a:r>
              <a:rPr lang="en-US" sz="1050" dirty="0" err="1">
                <a:solidFill>
                  <a:srgbClr val="A31515"/>
                </a:solidFill>
                <a:latin typeface="Cascadia Mono" panose="020B0609020000020004" pitchFamily="49" charset="0"/>
              </a:rPr>
              <a:t>Deconstructor</a:t>
            </a:r>
            <a:r>
              <a:rPr lang="en-US" sz="1050" dirty="0">
                <a:solidFill>
                  <a:srgbClr val="A31515"/>
                </a:solidFill>
                <a:latin typeface="Cascadia Mono" panose="020B0609020000020004" pitchFamily="49" charset="0"/>
              </a:rPr>
              <a:t> Executed "</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err="1">
                <a:solidFill>
                  <a:srgbClr val="000000"/>
                </a:solidFill>
                <a:latin typeface="Cascadia Mono" panose="020B0609020000020004" pitchFamily="49" charset="0"/>
              </a:rPr>
              <a:t>endl</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a:t>
            </a:r>
            <a:endParaRPr lang="en-US" sz="7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25333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latin typeface="Times New Roman" panose="02020603050405020304" pitchFamily="18" charset="0"/>
              </a:rPr>
              <a:t>Output</a:t>
            </a:r>
            <a:endParaRPr lang="en-US" sz="2800" b="1" dirty="0"/>
          </a:p>
        </p:txBody>
      </p:sp>
      <p:pic>
        <p:nvPicPr>
          <p:cNvPr id="7" name="Picture 6">
            <a:extLst>
              <a:ext uri="{FF2B5EF4-FFF2-40B4-BE49-F238E27FC236}">
                <a16:creationId xmlns:a16="http://schemas.microsoft.com/office/drawing/2014/main" id="{BEF2470D-4F62-25F7-10AD-20F35F723E4D}"/>
              </a:ext>
            </a:extLst>
          </p:cNvPr>
          <p:cNvPicPr>
            <a:picLocks noChangeAspect="1"/>
          </p:cNvPicPr>
          <p:nvPr/>
        </p:nvPicPr>
        <p:blipFill>
          <a:blip r:embed="rId2"/>
          <a:stretch>
            <a:fillRect/>
          </a:stretch>
        </p:blipFill>
        <p:spPr>
          <a:xfrm>
            <a:off x="2393719" y="1040020"/>
            <a:ext cx="6504750" cy="5330962"/>
          </a:xfrm>
          <a:prstGeom prst="rect">
            <a:avLst/>
          </a:prstGeom>
        </p:spPr>
      </p:pic>
    </p:spTree>
    <p:extLst>
      <p:ext uri="{BB962C8B-B14F-4D97-AF65-F5344CB8AC3E}">
        <p14:creationId xmlns:p14="http://schemas.microsoft.com/office/powerpoint/2010/main" val="346760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1093509" y="1845365"/>
            <a:ext cx="1013381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57150" lvl="0" indent="-342900" rtl="0">
              <a:spcBef>
                <a:spcPts val="0"/>
              </a:spcBef>
              <a:spcAft>
                <a:spcPts val="0"/>
              </a:spcAft>
              <a:buFont typeface="Wingdings" panose="05000000000000000000" pitchFamily="2" charset="2"/>
              <a:buChar char=""/>
              <a:tabLst>
                <a:tab pos="0" algn="l"/>
                <a:tab pos="3257550" algn="l"/>
              </a:tabLst>
            </a:pPr>
            <a:r>
              <a:rPr lang="en-US" sz="3200" dirty="0">
                <a:effectLst/>
                <a:latin typeface="Times New Roman" panose="02020603050405020304" pitchFamily="18" charset="0"/>
                <a:ea typeface="Times New Roman" panose="02020603050405020304" pitchFamily="18" charset="0"/>
              </a:rPr>
              <a:t>Constructor and Destructor without Inheritance</a:t>
            </a:r>
          </a:p>
          <a:p>
            <a:pPr marL="342900" marR="57150" lvl="0" indent="-342900" rtl="0">
              <a:spcBef>
                <a:spcPts val="0"/>
              </a:spcBef>
              <a:spcAft>
                <a:spcPts val="0"/>
              </a:spcAft>
              <a:buFont typeface="Wingdings" panose="05000000000000000000" pitchFamily="2" charset="2"/>
              <a:buChar char=""/>
              <a:tabLst>
                <a:tab pos="0" algn="l"/>
                <a:tab pos="3257550" algn="l"/>
              </a:tabLst>
            </a:pPr>
            <a:r>
              <a:rPr lang="en-US" sz="3200" dirty="0">
                <a:effectLst/>
                <a:latin typeface="Times New Roman" panose="02020603050405020304" pitchFamily="18" charset="0"/>
                <a:ea typeface="Times New Roman" panose="02020603050405020304" pitchFamily="18" charset="0"/>
              </a:rPr>
              <a:t>Constructor and Destructor in Single, Multi-level, Multiple, and Hybrid Inheritance</a:t>
            </a:r>
          </a:p>
          <a:p>
            <a:pPr marL="342900" marR="57150" lvl="0" indent="-342900">
              <a:spcBef>
                <a:spcPts val="0"/>
              </a:spcBef>
              <a:spcAft>
                <a:spcPts val="0"/>
              </a:spcAft>
              <a:buFont typeface="Wingdings" panose="05000000000000000000" pitchFamily="2" charset="2"/>
              <a:buChar char=""/>
              <a:tabLst>
                <a:tab pos="0" algn="l"/>
                <a:tab pos="3257550" algn="l"/>
              </a:tabLst>
            </a:pPr>
            <a:r>
              <a:rPr lang="en-US" sz="3200" dirty="0">
                <a:effectLst/>
                <a:latin typeface="Times New Roman" panose="02020603050405020304" pitchFamily="18" charset="0"/>
                <a:ea typeface="Times New Roman" panose="02020603050405020304" pitchFamily="18" charset="0"/>
              </a:rPr>
              <a:t>Constructor in Single Inheritance with arguments</a:t>
            </a:r>
          </a:p>
          <a:p>
            <a:pPr marL="342900" marR="57150" lvl="0" indent="-342900">
              <a:spcBef>
                <a:spcPts val="0"/>
              </a:spcBef>
              <a:spcAft>
                <a:spcPts val="0"/>
              </a:spcAft>
              <a:buFont typeface="Wingdings" panose="05000000000000000000" pitchFamily="2" charset="2"/>
              <a:buChar char=""/>
              <a:tabLst>
                <a:tab pos="0" algn="l"/>
                <a:tab pos="3257550" algn="l"/>
              </a:tabLst>
            </a:pPr>
            <a:r>
              <a:rPr lang="en-US" sz="3200" dirty="0">
                <a:effectLst/>
                <a:latin typeface="Times New Roman" panose="02020603050405020304" pitchFamily="18" charset="0"/>
                <a:ea typeface="Times New Roman" panose="02020603050405020304" pitchFamily="18" charset="0"/>
              </a:rPr>
              <a:t>Constructor in Multiple Inheritance with arguments</a:t>
            </a:r>
          </a:p>
          <a:p>
            <a:pPr marL="342900" marR="57150" lvl="0" indent="-342900">
              <a:spcBef>
                <a:spcPts val="0"/>
              </a:spcBef>
              <a:spcAft>
                <a:spcPts val="0"/>
              </a:spcAft>
              <a:buFont typeface="Wingdings" panose="05000000000000000000" pitchFamily="2" charset="2"/>
              <a:buChar char=""/>
              <a:tabLst>
                <a:tab pos="0" algn="l"/>
                <a:tab pos="3257550" algn="l"/>
              </a:tabLst>
            </a:pPr>
            <a:r>
              <a:rPr lang="en-US" sz="3200" dirty="0">
                <a:effectLst/>
                <a:latin typeface="Times New Roman" panose="02020603050405020304" pitchFamily="18" charset="0"/>
                <a:ea typeface="Times New Roman" panose="02020603050405020304" pitchFamily="18" charset="0"/>
              </a:rPr>
              <a:t>Constructor in Multilevel Inheritance with arguments</a:t>
            </a:r>
          </a:p>
        </p:txBody>
      </p:sp>
      <p:sp>
        <p:nvSpPr>
          <p:cNvPr id="4" name="Rectangle 4"/>
          <p:cNvSpPr>
            <a:spLocks noChangeArrowheads="1"/>
          </p:cNvSpPr>
          <p:nvPr/>
        </p:nvSpPr>
        <p:spPr bwMode="auto">
          <a:xfrm>
            <a:off x="4636463" y="547840"/>
            <a:ext cx="30913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3600" b="1" dirty="0"/>
              <a:t>Today Topics</a:t>
            </a:r>
          </a:p>
        </p:txBody>
      </p:sp>
    </p:spTree>
    <p:extLst>
      <p:ext uri="{BB962C8B-B14F-4D97-AF65-F5344CB8AC3E}">
        <p14:creationId xmlns:p14="http://schemas.microsoft.com/office/powerpoint/2010/main" val="3288154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494266" y="2766217"/>
            <a:ext cx="5473148" cy="1325563"/>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Constructor and Destructor in </a:t>
            </a:r>
            <a:br>
              <a:rPr lang="en-US" sz="3600" b="1"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Multiple Inheritance</a:t>
            </a:r>
            <a:endParaRPr lang="en-US" sz="3600" b="1" dirty="0"/>
          </a:p>
        </p:txBody>
      </p:sp>
      <p:graphicFrame>
        <p:nvGraphicFramePr>
          <p:cNvPr id="3" name="Object 2">
            <a:extLst>
              <a:ext uri="{FF2B5EF4-FFF2-40B4-BE49-F238E27FC236}">
                <a16:creationId xmlns:a16="http://schemas.microsoft.com/office/drawing/2014/main" id="{CDBBFF33-8BF1-8580-CD80-96181B28D589}"/>
              </a:ext>
            </a:extLst>
          </p:cNvPr>
          <p:cNvGraphicFramePr>
            <a:graphicFrameLocks noChangeAspect="1"/>
          </p:cNvGraphicFramePr>
          <p:nvPr>
            <p:extLst>
              <p:ext uri="{D42A27DB-BD31-4B8C-83A1-F6EECF244321}">
                <p14:modId xmlns:p14="http://schemas.microsoft.com/office/powerpoint/2010/main" val="3059516222"/>
              </p:ext>
            </p:extLst>
          </p:nvPr>
        </p:nvGraphicFramePr>
        <p:xfrm>
          <a:off x="6224587" y="159543"/>
          <a:ext cx="5967413" cy="6538913"/>
        </p:xfrm>
        <a:graphic>
          <a:graphicData uri="http://schemas.openxmlformats.org/presentationml/2006/ole">
            <mc:AlternateContent xmlns:mc="http://schemas.openxmlformats.org/markup-compatibility/2006">
              <mc:Choice xmlns:v="urn:schemas-microsoft-com:vml" Requires="v">
                <p:oleObj r:id="rId2" imgW="5968080" imgH="6539400" progId="">
                  <p:embed/>
                </p:oleObj>
              </mc:Choice>
              <mc:Fallback>
                <p:oleObj r:id="rId2" imgW="5968080" imgH="6539400" progId="">
                  <p:embed/>
                  <p:pic>
                    <p:nvPicPr>
                      <p:cNvPr id="0" name=""/>
                      <p:cNvPicPr/>
                      <p:nvPr/>
                    </p:nvPicPr>
                    <p:blipFill>
                      <a:blip r:embed="rId3"/>
                      <a:stretch>
                        <a:fillRect/>
                      </a:stretch>
                    </p:blipFill>
                    <p:spPr>
                      <a:xfrm>
                        <a:off x="6224587" y="159543"/>
                        <a:ext cx="5967413" cy="6538913"/>
                      </a:xfrm>
                      <a:prstGeom prst="rect">
                        <a:avLst/>
                      </a:prstGeom>
                    </p:spPr>
                  </p:pic>
                </p:oleObj>
              </mc:Fallback>
            </mc:AlternateContent>
          </a:graphicData>
        </a:graphic>
      </p:graphicFrame>
    </p:spTree>
    <p:extLst>
      <p:ext uri="{BB962C8B-B14F-4D97-AF65-F5344CB8AC3E}">
        <p14:creationId xmlns:p14="http://schemas.microsoft.com/office/powerpoint/2010/main" val="310370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Multiple Inheritance (Source.cpp)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7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Constructor: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E</a:t>
            </a:r>
            <a:r>
              <a:rPr lang="en-US" sz="1800" dirty="0">
                <a:solidFill>
                  <a:srgbClr val="000000"/>
                </a:solidFill>
                <a:latin typeface="Cascadia Mono" panose="020B0609020000020004" pitchFamily="49" charset="0"/>
              </a:rPr>
              <a:t> 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50286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Multi-level Inheritance (</a:t>
            </a:r>
            <a:r>
              <a:rPr lang="en-US" sz="2800" b="1" dirty="0" err="1">
                <a:effectLst/>
                <a:latin typeface="Times New Roman" panose="02020603050405020304" pitchFamily="18" charset="0"/>
                <a:ea typeface="Times New Roman" panose="02020603050405020304" pitchFamily="18" charset="0"/>
              </a:rPr>
              <a:t>Header.h</a:t>
            </a:r>
            <a:r>
              <a:rPr lang="en-US" sz="2800" b="1" dirty="0">
                <a:effectLst/>
                <a:latin typeface="Times New Roman" panose="02020603050405020304" pitchFamily="18" charset="0"/>
                <a:ea typeface="Times New Roman" panose="02020603050405020304" pitchFamily="18" charset="0"/>
              </a:rPr>
              <a:t>)</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a_variable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31DE23CC-3899-16A4-4F5E-5222411B0D1A}"/>
              </a:ext>
            </a:extLst>
          </p:cNvPr>
          <p:cNvSpPr txBox="1">
            <a:spLocks/>
          </p:cNvSpPr>
          <p:nvPr/>
        </p:nvSpPr>
        <p:spPr>
          <a:xfrm>
            <a:off x="2642981" y="1690688"/>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p:txBody>
      </p:sp>
      <p:sp>
        <p:nvSpPr>
          <p:cNvPr id="5" name="Content Placeholder 2">
            <a:extLst>
              <a:ext uri="{FF2B5EF4-FFF2-40B4-BE49-F238E27FC236}">
                <a16:creationId xmlns:a16="http://schemas.microsoft.com/office/drawing/2014/main" id="{A45ECD5E-A884-B3F6-69DC-6CB6D54804D2}"/>
              </a:ext>
            </a:extLst>
          </p:cNvPr>
          <p:cNvSpPr txBox="1">
            <a:spLocks/>
          </p:cNvSpPr>
          <p:nvPr/>
        </p:nvSpPr>
        <p:spPr>
          <a:xfrm>
            <a:off x="4934778" y="205947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E();</a:t>
            </a:r>
          </a:p>
          <a:p>
            <a:pPr marL="0" indent="0">
              <a:buNone/>
            </a:pPr>
            <a:r>
              <a:rPr lang="en-US" sz="1800" dirty="0">
                <a:solidFill>
                  <a:srgbClr val="000000"/>
                </a:solidFill>
                <a:latin typeface="Cascadia Mono" panose="020B0609020000020004" pitchFamily="49" charset="0"/>
              </a:rPr>
              <a:t>~E();</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337697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665921" y="89453"/>
            <a:ext cx="10658061" cy="1325563"/>
          </a:xfrm>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Multi-leve</a:t>
            </a:r>
            <a:r>
              <a:rPr lang="en-US" sz="2800" b="1" dirty="0">
                <a:latin typeface="Times New Roman" panose="02020603050405020304" pitchFamily="18" charset="0"/>
                <a:ea typeface="Times New Roman" panose="02020603050405020304" pitchFamily="18" charset="0"/>
              </a:rPr>
              <a:t>l</a:t>
            </a:r>
            <a:r>
              <a:rPr lang="en-US" sz="2800" b="1" dirty="0">
                <a:effectLst/>
                <a:latin typeface="Times New Roman" panose="02020603050405020304" pitchFamily="18" charset="0"/>
                <a:ea typeface="Times New Roman" panose="02020603050405020304" pitchFamily="18" charset="0"/>
              </a:rPr>
              <a:t> Inheritance (Source1.cpp)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a:xfrm>
            <a:off x="321366" y="1388302"/>
            <a:ext cx="3157330" cy="5380245"/>
          </a:xfrm>
        </p:spPr>
        <p:txBody>
          <a:bodyPr>
            <a:normAutofit fontScale="4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A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A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B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B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100" dirty="0">
              <a:solidFill>
                <a:srgbClr val="000000"/>
              </a:solidFill>
              <a:latin typeface="Cascadia Mono" panose="020B0609020000020004" pitchFamily="49" charset="0"/>
            </a:endParaRPr>
          </a:p>
        </p:txBody>
      </p:sp>
      <p:sp>
        <p:nvSpPr>
          <p:cNvPr id="5" name="Content Placeholder 2">
            <a:extLst>
              <a:ext uri="{FF2B5EF4-FFF2-40B4-BE49-F238E27FC236}">
                <a16:creationId xmlns:a16="http://schemas.microsoft.com/office/drawing/2014/main" id="{443036CE-19FC-F244-FD0F-86B8F9F74164}"/>
              </a:ext>
            </a:extLst>
          </p:cNvPr>
          <p:cNvSpPr txBox="1">
            <a:spLocks/>
          </p:cNvSpPr>
          <p:nvPr/>
        </p:nvSpPr>
        <p:spPr>
          <a:xfrm>
            <a:off x="3326295" y="1388302"/>
            <a:ext cx="4485861" cy="538024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C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C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D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D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100" dirty="0">
              <a:solidFill>
                <a:srgbClr val="000000"/>
              </a:solidFill>
              <a:latin typeface="Cascadia Mono" panose="020B0609020000020004" pitchFamily="49" charset="0"/>
            </a:endParaRPr>
          </a:p>
        </p:txBody>
      </p:sp>
      <p:sp>
        <p:nvSpPr>
          <p:cNvPr id="6" name="Content Placeholder 2">
            <a:extLst>
              <a:ext uri="{FF2B5EF4-FFF2-40B4-BE49-F238E27FC236}">
                <a16:creationId xmlns:a16="http://schemas.microsoft.com/office/drawing/2014/main" id="{6CE2A5E5-0D77-349A-312B-106E0025437A}"/>
              </a:ext>
            </a:extLst>
          </p:cNvPr>
          <p:cNvSpPr txBox="1">
            <a:spLocks/>
          </p:cNvSpPr>
          <p:nvPr/>
        </p:nvSpPr>
        <p:spPr>
          <a:xfrm>
            <a:off x="7898294" y="1778034"/>
            <a:ext cx="4485861" cy="5380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rgbClr val="2B91AF"/>
                </a:solidFill>
                <a:latin typeface="Cascadia Mono" panose="020B0609020000020004" pitchFamily="49" charset="0"/>
              </a:rPr>
              <a:t>E</a:t>
            </a:r>
            <a:r>
              <a:rPr lang="en-US" sz="1050" dirty="0">
                <a:solidFill>
                  <a:srgbClr val="000000"/>
                </a:solidFill>
                <a:latin typeface="Cascadia Mono" panose="020B0609020000020004" pitchFamily="49" charset="0"/>
              </a:rPr>
              <a:t>::E()</a:t>
            </a:r>
          </a:p>
          <a:p>
            <a:pPr marL="0" indent="0">
              <a:buNone/>
            </a:pPr>
            <a:r>
              <a:rPr lang="en-US" sz="1050" dirty="0">
                <a:solidFill>
                  <a:srgbClr val="000000"/>
                </a:solidFill>
                <a:latin typeface="Cascadia Mono" panose="020B0609020000020004" pitchFamily="49" charset="0"/>
              </a:rPr>
              <a:t>{</a:t>
            </a:r>
          </a:p>
          <a:p>
            <a:pPr marL="0" indent="0">
              <a:buNone/>
            </a:pPr>
            <a:r>
              <a:rPr lang="en-US" sz="1050" dirty="0" err="1">
                <a:solidFill>
                  <a:srgbClr val="000000"/>
                </a:solidFill>
                <a:latin typeface="Cascadia Mono" panose="020B0609020000020004" pitchFamily="49" charset="0"/>
              </a:rPr>
              <a:t>cout</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 Class E Constructor Executed "</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err="1">
                <a:solidFill>
                  <a:srgbClr val="000000"/>
                </a:solidFill>
                <a:latin typeface="Cascadia Mono" panose="020B0609020000020004" pitchFamily="49" charset="0"/>
              </a:rPr>
              <a:t>endl</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050" dirty="0">
                <a:solidFill>
                  <a:srgbClr val="2B91AF"/>
                </a:solidFill>
                <a:latin typeface="Cascadia Mono" panose="020B0609020000020004" pitchFamily="49" charset="0"/>
              </a:rPr>
              <a:t>E</a:t>
            </a:r>
            <a:r>
              <a:rPr lang="en-US" sz="1050" dirty="0">
                <a:solidFill>
                  <a:srgbClr val="000000"/>
                </a:solidFill>
                <a:latin typeface="Cascadia Mono" panose="020B0609020000020004" pitchFamily="49" charset="0"/>
              </a:rPr>
              <a:t>::~E()</a:t>
            </a:r>
          </a:p>
          <a:p>
            <a:pPr marL="0" indent="0">
              <a:buNone/>
            </a:pPr>
            <a:r>
              <a:rPr lang="en-US" sz="1050" dirty="0">
                <a:solidFill>
                  <a:srgbClr val="000000"/>
                </a:solidFill>
                <a:latin typeface="Cascadia Mono" panose="020B0609020000020004" pitchFamily="49" charset="0"/>
              </a:rPr>
              <a:t>{</a:t>
            </a:r>
          </a:p>
          <a:p>
            <a:pPr marL="0" indent="0">
              <a:buNone/>
            </a:pPr>
            <a:r>
              <a:rPr lang="en-US" sz="1050" dirty="0" err="1">
                <a:solidFill>
                  <a:srgbClr val="000000"/>
                </a:solidFill>
                <a:latin typeface="Cascadia Mono" panose="020B0609020000020004" pitchFamily="49" charset="0"/>
              </a:rPr>
              <a:t>cout</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 Class E </a:t>
            </a:r>
            <a:r>
              <a:rPr lang="en-US" sz="1050" dirty="0" err="1">
                <a:solidFill>
                  <a:srgbClr val="A31515"/>
                </a:solidFill>
                <a:latin typeface="Cascadia Mono" panose="020B0609020000020004" pitchFamily="49" charset="0"/>
              </a:rPr>
              <a:t>Deconstructor</a:t>
            </a:r>
            <a:r>
              <a:rPr lang="en-US" sz="1050" dirty="0">
                <a:solidFill>
                  <a:srgbClr val="A31515"/>
                </a:solidFill>
                <a:latin typeface="Cascadia Mono" panose="020B0609020000020004" pitchFamily="49" charset="0"/>
              </a:rPr>
              <a:t> Executed "</a:t>
            </a:r>
            <a:r>
              <a:rPr lang="en-US" sz="1050" dirty="0">
                <a:solidFill>
                  <a:srgbClr val="000000"/>
                </a:solidFill>
                <a:latin typeface="Cascadia Mono" panose="020B0609020000020004" pitchFamily="49" charset="0"/>
              </a:rPr>
              <a:t> </a:t>
            </a:r>
            <a:r>
              <a:rPr lang="en-US" sz="1050" dirty="0">
                <a:solidFill>
                  <a:srgbClr val="008080"/>
                </a:solidFill>
                <a:latin typeface="Cascadia Mono" panose="020B0609020000020004" pitchFamily="49" charset="0"/>
              </a:rPr>
              <a:t>&lt;&lt;</a:t>
            </a:r>
            <a:r>
              <a:rPr lang="en-US" sz="1050" dirty="0">
                <a:solidFill>
                  <a:srgbClr val="000000"/>
                </a:solidFill>
                <a:latin typeface="Cascadia Mono" panose="020B0609020000020004" pitchFamily="49" charset="0"/>
              </a:rPr>
              <a:t> </a:t>
            </a:r>
            <a:r>
              <a:rPr lang="en-US" sz="1050" dirty="0" err="1">
                <a:solidFill>
                  <a:srgbClr val="000000"/>
                </a:solidFill>
                <a:latin typeface="Cascadia Mono" panose="020B0609020000020004" pitchFamily="49" charset="0"/>
              </a:rPr>
              <a:t>endl</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a:t>
            </a:r>
            <a:endParaRPr lang="en-US" sz="7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747176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latin typeface="Times New Roman" panose="02020603050405020304" pitchFamily="18" charset="0"/>
              </a:rPr>
              <a:t>Output</a:t>
            </a:r>
            <a:endParaRPr lang="en-US" sz="2800" b="1" dirty="0"/>
          </a:p>
        </p:txBody>
      </p:sp>
      <p:pic>
        <p:nvPicPr>
          <p:cNvPr id="7" name="Picture 6">
            <a:extLst>
              <a:ext uri="{FF2B5EF4-FFF2-40B4-BE49-F238E27FC236}">
                <a16:creationId xmlns:a16="http://schemas.microsoft.com/office/drawing/2014/main" id="{EF16C368-FB0F-A20C-FC89-A6828F27A674}"/>
              </a:ext>
            </a:extLst>
          </p:cNvPr>
          <p:cNvPicPr>
            <a:picLocks noChangeAspect="1"/>
          </p:cNvPicPr>
          <p:nvPr/>
        </p:nvPicPr>
        <p:blipFill>
          <a:blip r:embed="rId2"/>
          <a:stretch>
            <a:fillRect/>
          </a:stretch>
        </p:blipFill>
        <p:spPr>
          <a:xfrm>
            <a:off x="3382313" y="881157"/>
            <a:ext cx="5427374" cy="5411459"/>
          </a:xfrm>
          <a:prstGeom prst="rect">
            <a:avLst/>
          </a:prstGeom>
        </p:spPr>
      </p:pic>
    </p:spTree>
    <p:extLst>
      <p:ext uri="{BB962C8B-B14F-4D97-AF65-F5344CB8AC3E}">
        <p14:creationId xmlns:p14="http://schemas.microsoft.com/office/powerpoint/2010/main" val="2879714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622851" y="271496"/>
            <a:ext cx="10727635" cy="1325563"/>
          </a:xfrm>
        </p:spPr>
        <p:txBody>
          <a:bodyPr>
            <a:normAutofit/>
          </a:bodyPr>
          <a:lstStyle/>
          <a:p>
            <a:r>
              <a:rPr lang="en-US" sz="3600" b="1" dirty="0">
                <a:effectLst/>
                <a:latin typeface="Times New Roman" panose="02020603050405020304" pitchFamily="18" charset="0"/>
                <a:ea typeface="Times New Roman" panose="02020603050405020304" pitchFamily="18" charset="0"/>
              </a:rPr>
              <a:t>Constructor and Destructor in Hybrid Inheritance</a:t>
            </a:r>
            <a:endParaRPr lang="en-US" sz="3600" b="1" dirty="0"/>
          </a:p>
        </p:txBody>
      </p:sp>
      <p:sp>
        <p:nvSpPr>
          <p:cNvPr id="4" name="Content Placeholder 2">
            <a:extLst>
              <a:ext uri="{FF2B5EF4-FFF2-40B4-BE49-F238E27FC236}">
                <a16:creationId xmlns:a16="http://schemas.microsoft.com/office/drawing/2014/main" id="{F30DD585-9174-31D4-07A8-3FDCDFC9787E}"/>
              </a:ext>
            </a:extLst>
          </p:cNvPr>
          <p:cNvSpPr>
            <a:spLocks noGrp="1"/>
          </p:cNvSpPr>
          <p:nvPr>
            <p:ph idx="1"/>
          </p:nvPr>
        </p:nvSpPr>
        <p:spPr>
          <a:xfrm>
            <a:off x="622851" y="1311963"/>
            <a:ext cx="10515600" cy="5086744"/>
          </a:xfrm>
        </p:spPr>
        <p:txBody>
          <a:bodyPr>
            <a:normAutofit/>
          </a:bodyPr>
          <a:lstStyle/>
          <a:p>
            <a:pPr algn="just"/>
            <a:r>
              <a:rPr lang="en-US" dirty="0"/>
              <a:t>C++ hybrid inheritance is a combination of two or more types of inheritance. It can also be called multi-path inheritance.</a:t>
            </a:r>
          </a:p>
          <a:p>
            <a:pPr algn="just"/>
            <a:r>
              <a:rPr lang="en-US" dirty="0"/>
              <a:t>Block diagram highlights the concept of hybrid inheritance which involves single and multiple inheritances.</a:t>
            </a:r>
          </a:p>
          <a:p>
            <a:pPr algn="just"/>
            <a:endParaRPr lang="en-US" dirty="0"/>
          </a:p>
          <a:p>
            <a:pPr algn="just"/>
            <a:endParaRPr lang="en-US" b="1" dirty="0"/>
          </a:p>
        </p:txBody>
      </p:sp>
      <p:pic>
        <p:nvPicPr>
          <p:cNvPr id="1026" name="Picture 2" descr="C++ hybrid inheritance block diagram">
            <a:extLst>
              <a:ext uri="{FF2B5EF4-FFF2-40B4-BE49-F238E27FC236}">
                <a16:creationId xmlns:a16="http://schemas.microsoft.com/office/drawing/2014/main" id="{F1C29B46-1225-8A67-6F43-A2F90420F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063" y="3178385"/>
            <a:ext cx="6415873" cy="322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6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hybrid Inheritance (Source.cpp)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7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Constructor: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 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79623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Hybrid Inheritance (</a:t>
            </a:r>
            <a:r>
              <a:rPr lang="en-US" sz="2800" b="1" dirty="0" err="1">
                <a:effectLst/>
                <a:latin typeface="Times New Roman" panose="02020603050405020304" pitchFamily="18" charset="0"/>
                <a:ea typeface="Times New Roman" panose="02020603050405020304" pitchFamily="18" charset="0"/>
              </a:rPr>
              <a:t>Header.h</a:t>
            </a:r>
            <a:r>
              <a:rPr lang="en-US" sz="2800" b="1" dirty="0">
                <a:effectLst/>
                <a:latin typeface="Times New Roman" panose="02020603050405020304" pitchFamily="18" charset="0"/>
                <a:ea typeface="Times New Roman" panose="02020603050405020304" pitchFamily="18" charset="0"/>
              </a:rPr>
              <a:t>)</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a_variable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31DE23CC-3899-16A4-4F5E-5222411B0D1A}"/>
              </a:ext>
            </a:extLst>
          </p:cNvPr>
          <p:cNvSpPr txBox="1">
            <a:spLocks/>
          </p:cNvSpPr>
          <p:nvPr/>
        </p:nvSpPr>
        <p:spPr>
          <a:xfrm>
            <a:off x="3626955" y="18256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d_variable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497124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665921" y="89453"/>
            <a:ext cx="10658061" cy="1325563"/>
          </a:xfrm>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Hybrid Inheritance (Source1.cpp)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a:xfrm>
            <a:off x="321366" y="1388302"/>
            <a:ext cx="3157330" cy="5380245"/>
          </a:xfrm>
        </p:spPr>
        <p:txBody>
          <a:bodyPr>
            <a:normAutofit fontScale="40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A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A</a:t>
            </a:r>
            <a:r>
              <a:rPr lang="en-US" sz="1800" dirty="0">
                <a:solidFill>
                  <a:srgbClr val="000000"/>
                </a:solidFill>
                <a:latin typeface="Cascadia Mono" panose="020B0609020000020004" pitchFamily="49" charset="0"/>
              </a:rPr>
              <a:t>::~A()</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A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B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B</a:t>
            </a:r>
            <a:r>
              <a:rPr lang="en-US" sz="1800" dirty="0">
                <a:solidFill>
                  <a:srgbClr val="000000"/>
                </a:solidFill>
                <a:latin typeface="Cascadia Mono" panose="020B0609020000020004" pitchFamily="49" charset="0"/>
              </a:rPr>
              <a:t>::~B()</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B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100" dirty="0">
              <a:solidFill>
                <a:srgbClr val="000000"/>
              </a:solidFill>
              <a:latin typeface="Cascadia Mono" panose="020B0609020000020004" pitchFamily="49" charset="0"/>
            </a:endParaRPr>
          </a:p>
        </p:txBody>
      </p:sp>
      <p:sp>
        <p:nvSpPr>
          <p:cNvPr id="5" name="Content Placeholder 2">
            <a:extLst>
              <a:ext uri="{FF2B5EF4-FFF2-40B4-BE49-F238E27FC236}">
                <a16:creationId xmlns:a16="http://schemas.microsoft.com/office/drawing/2014/main" id="{443036CE-19FC-F244-FD0F-86B8F9F74164}"/>
              </a:ext>
            </a:extLst>
          </p:cNvPr>
          <p:cNvSpPr txBox="1">
            <a:spLocks/>
          </p:cNvSpPr>
          <p:nvPr/>
        </p:nvSpPr>
        <p:spPr>
          <a:xfrm>
            <a:off x="3326295" y="1388302"/>
            <a:ext cx="4485861" cy="538024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C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C</a:t>
            </a:r>
            <a:r>
              <a:rPr lang="en-US" sz="1800" dirty="0">
                <a:solidFill>
                  <a:srgbClr val="000000"/>
                </a:solidFill>
                <a:latin typeface="Cascadia Mono" panose="020B0609020000020004" pitchFamily="49" charset="0"/>
              </a:rPr>
              <a:t>::~C()</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C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D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D</a:t>
            </a:r>
            <a:r>
              <a:rPr lang="en-US" sz="1800" dirty="0">
                <a:solidFill>
                  <a:srgbClr val="000000"/>
                </a:solidFill>
                <a:latin typeface="Cascadia Mono" panose="020B0609020000020004" pitchFamily="49" charset="0"/>
              </a:rPr>
              <a:t>::~D()</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Class D </a:t>
            </a:r>
            <a:r>
              <a:rPr lang="en-US" sz="1800" dirty="0" err="1">
                <a:solidFill>
                  <a:srgbClr val="A31515"/>
                </a:solidFill>
                <a:latin typeface="Cascadia Mono" panose="020B0609020000020004" pitchFamily="49" charset="0"/>
              </a:rPr>
              <a:t>Deconstructor</a:t>
            </a:r>
            <a:r>
              <a:rPr lang="en-US" sz="1800" dirty="0">
                <a:solidFill>
                  <a:srgbClr val="A31515"/>
                </a:solidFill>
                <a:latin typeface="Cascadia Mono" panose="020B0609020000020004" pitchFamily="49" charset="0"/>
              </a:rPr>
              <a:t>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435466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latin typeface="Times New Roman" panose="02020603050405020304" pitchFamily="18" charset="0"/>
              </a:rPr>
              <a:t>Output</a:t>
            </a:r>
            <a:endParaRPr lang="en-US" sz="2800" b="1" dirty="0"/>
          </a:p>
        </p:txBody>
      </p:sp>
      <p:pic>
        <p:nvPicPr>
          <p:cNvPr id="4" name="Picture 3">
            <a:extLst>
              <a:ext uri="{FF2B5EF4-FFF2-40B4-BE49-F238E27FC236}">
                <a16:creationId xmlns:a16="http://schemas.microsoft.com/office/drawing/2014/main" id="{88A9E0F2-C90D-DF67-14FF-7D3BDF78543A}"/>
              </a:ext>
            </a:extLst>
          </p:cNvPr>
          <p:cNvPicPr>
            <a:picLocks noChangeAspect="1"/>
          </p:cNvPicPr>
          <p:nvPr/>
        </p:nvPicPr>
        <p:blipFill>
          <a:blip r:embed="rId2"/>
          <a:stretch>
            <a:fillRect/>
          </a:stretch>
        </p:blipFill>
        <p:spPr>
          <a:xfrm>
            <a:off x="3299792" y="1690688"/>
            <a:ext cx="5404674" cy="4632576"/>
          </a:xfrm>
          <a:prstGeom prst="rect">
            <a:avLst/>
          </a:prstGeom>
        </p:spPr>
      </p:pic>
    </p:spTree>
    <p:extLst>
      <p:ext uri="{BB962C8B-B14F-4D97-AF65-F5344CB8AC3E}">
        <p14:creationId xmlns:p14="http://schemas.microsoft.com/office/powerpoint/2010/main" val="417043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without Inheritance (Source.cpp)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92500" lnSpcReduction="1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 obj2, obj3, obj4, obj5;</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551492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622851" y="271496"/>
            <a:ext cx="10727635" cy="1325563"/>
          </a:xfrm>
        </p:spPr>
        <p:txBody>
          <a:bodyPr>
            <a:normAutofit/>
          </a:bodyPr>
          <a:lstStyle/>
          <a:p>
            <a:r>
              <a:rPr lang="en-US" sz="3600" b="1" dirty="0">
                <a:effectLst/>
                <a:latin typeface="Times New Roman" panose="02020603050405020304" pitchFamily="18" charset="0"/>
                <a:ea typeface="Times New Roman" panose="02020603050405020304" pitchFamily="18" charset="0"/>
              </a:rPr>
              <a:t>Constructor and Destructor in Single Inheritance with arguments</a:t>
            </a:r>
            <a:endParaRPr lang="en-US" sz="3600" b="1" dirty="0"/>
          </a:p>
        </p:txBody>
      </p:sp>
      <p:sp>
        <p:nvSpPr>
          <p:cNvPr id="4" name="Content Placeholder 2">
            <a:extLst>
              <a:ext uri="{FF2B5EF4-FFF2-40B4-BE49-F238E27FC236}">
                <a16:creationId xmlns:a16="http://schemas.microsoft.com/office/drawing/2014/main" id="{F30DD585-9174-31D4-07A8-3FDCDFC9787E}"/>
              </a:ext>
            </a:extLst>
          </p:cNvPr>
          <p:cNvSpPr>
            <a:spLocks noGrp="1"/>
          </p:cNvSpPr>
          <p:nvPr>
            <p:ph idx="1"/>
          </p:nvPr>
        </p:nvSpPr>
        <p:spPr>
          <a:xfrm>
            <a:off x="622851" y="1771256"/>
            <a:ext cx="10515600" cy="5086744"/>
          </a:xfrm>
        </p:spPr>
        <p:txBody>
          <a:bodyPr>
            <a:normAutofit/>
          </a:bodyPr>
          <a:lstStyle/>
          <a:p>
            <a:pPr algn="just"/>
            <a:r>
              <a:rPr lang="en-US" dirty="0"/>
              <a:t>The derived class is responsible for calling the constructor of the base class. </a:t>
            </a:r>
          </a:p>
          <a:p>
            <a:pPr algn="just"/>
            <a:r>
              <a:rPr lang="en-US" dirty="0"/>
              <a:t>In the case of the constructor of the base class with arguments, the syntax to define the constructor of the derived class is different. </a:t>
            </a:r>
          </a:p>
          <a:p>
            <a:pPr algn="just"/>
            <a:endParaRPr lang="en-US" dirty="0"/>
          </a:p>
          <a:p>
            <a:pPr algn="just"/>
            <a:endParaRPr lang="en-US" dirty="0"/>
          </a:p>
          <a:p>
            <a:pPr algn="just"/>
            <a:endParaRPr lang="en-US" b="1" dirty="0"/>
          </a:p>
        </p:txBody>
      </p:sp>
    </p:spTree>
    <p:extLst>
      <p:ext uri="{BB962C8B-B14F-4D97-AF65-F5344CB8AC3E}">
        <p14:creationId xmlns:p14="http://schemas.microsoft.com/office/powerpoint/2010/main" val="4143860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622851" y="271496"/>
            <a:ext cx="10727635" cy="1325563"/>
          </a:xfrm>
        </p:spPr>
        <p:txBody>
          <a:bodyPr>
            <a:normAutofit/>
          </a:bodyPr>
          <a:lstStyle/>
          <a:p>
            <a:r>
              <a:rPr lang="en-US" sz="3600" b="1" dirty="0">
                <a:effectLst/>
                <a:latin typeface="Times New Roman" panose="02020603050405020304" pitchFamily="18" charset="0"/>
                <a:ea typeface="Times New Roman" panose="02020603050405020304" pitchFamily="18" charset="0"/>
              </a:rPr>
              <a:t>Constructor and Destructor in Single Inheritance with arguments</a:t>
            </a:r>
            <a:endParaRPr lang="en-US" sz="3600" b="1" dirty="0"/>
          </a:p>
        </p:txBody>
      </p:sp>
      <p:sp>
        <p:nvSpPr>
          <p:cNvPr id="4" name="Content Placeholder 2">
            <a:extLst>
              <a:ext uri="{FF2B5EF4-FFF2-40B4-BE49-F238E27FC236}">
                <a16:creationId xmlns:a16="http://schemas.microsoft.com/office/drawing/2014/main" id="{F30DD585-9174-31D4-07A8-3FDCDFC9787E}"/>
              </a:ext>
            </a:extLst>
          </p:cNvPr>
          <p:cNvSpPr>
            <a:spLocks noGrp="1"/>
          </p:cNvSpPr>
          <p:nvPr>
            <p:ph idx="1"/>
          </p:nvPr>
        </p:nvSpPr>
        <p:spPr>
          <a:xfrm>
            <a:off x="622851" y="1771256"/>
            <a:ext cx="10515600" cy="5086744"/>
          </a:xfrm>
        </p:spPr>
        <p:txBody>
          <a:bodyPr>
            <a:normAutofit/>
          </a:bodyPr>
          <a:lstStyle/>
          <a:p>
            <a:pPr marL="0" marR="0" algn="just">
              <a:spcBef>
                <a:spcPts val="0"/>
              </a:spcBef>
              <a:spcAft>
                <a:spcPts val="0"/>
              </a:spcAft>
            </a:pPr>
            <a:r>
              <a:rPr lang="en-US" dirty="0"/>
              <a:t>The base class constructor is connected with the derived class constructor by using </a:t>
            </a:r>
            <a:r>
              <a:rPr lang="en-US" b="1" dirty="0"/>
              <a:t>:</a:t>
            </a:r>
            <a:r>
              <a:rPr lang="en-US" dirty="0"/>
              <a:t> the header of the derived class constructor. </a:t>
            </a:r>
          </a:p>
          <a:p>
            <a:pPr marL="0" marR="0" algn="just">
              <a:spcBef>
                <a:spcPts val="0"/>
              </a:spcBef>
              <a:spcAft>
                <a:spcPts val="0"/>
              </a:spcAft>
            </a:pPr>
            <a:endParaRPr lang="en-US" dirty="0"/>
          </a:p>
          <a:p>
            <a:pPr marL="0" marR="0" algn="just">
              <a:spcBef>
                <a:spcPts val="0"/>
              </a:spcBef>
              <a:spcAft>
                <a:spcPts val="0"/>
              </a:spcAft>
            </a:pPr>
            <a:r>
              <a:rPr lang="en-US" dirty="0"/>
              <a:t>The parameter of the base class constructor is also given as a parameter list in the derived class constructor.</a:t>
            </a:r>
          </a:p>
          <a:p>
            <a:pPr marL="0" marR="0" algn="just">
              <a:spcBef>
                <a:spcPts val="0"/>
              </a:spcBef>
              <a:spcAft>
                <a:spcPts val="0"/>
              </a:spcAft>
            </a:pPr>
            <a:endParaRPr lang="en-US" dirty="0"/>
          </a:p>
          <a:p>
            <a:pPr marL="0" marR="0" algn="just">
              <a:spcBef>
                <a:spcPts val="0"/>
              </a:spcBef>
              <a:spcAft>
                <a:spcPts val="0"/>
              </a:spcAft>
            </a:pPr>
            <a:r>
              <a:rPr lang="en-US" dirty="0"/>
              <a:t>In a derived class constructor, the parameter of the base class come first than derived class constructor. It is because all data of the base class constructor is initialized before the derived class constructor</a:t>
            </a:r>
          </a:p>
          <a:p>
            <a:pPr algn="just"/>
            <a:endParaRPr lang="en-US" dirty="0"/>
          </a:p>
          <a:p>
            <a:pPr algn="just"/>
            <a:endParaRPr lang="en-US" dirty="0"/>
          </a:p>
          <a:p>
            <a:pPr algn="just"/>
            <a:endParaRPr lang="en-US" dirty="0"/>
          </a:p>
          <a:p>
            <a:pPr algn="just"/>
            <a:endParaRPr lang="en-US" b="1" dirty="0"/>
          </a:p>
        </p:txBody>
      </p:sp>
    </p:spTree>
    <p:extLst>
      <p:ext uri="{BB962C8B-B14F-4D97-AF65-F5344CB8AC3E}">
        <p14:creationId xmlns:p14="http://schemas.microsoft.com/office/powerpoint/2010/main" val="422815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Single Inheritance with arguments (</a:t>
            </a:r>
            <a:r>
              <a:rPr lang="en-US" sz="2800" b="1" dirty="0" err="1">
                <a:effectLst/>
                <a:latin typeface="Times New Roman" panose="02020603050405020304" pitchFamily="18" charset="0"/>
                <a:ea typeface="Times New Roman" panose="02020603050405020304" pitchFamily="18" charset="0"/>
              </a:rPr>
              <a:t>Header.h</a:t>
            </a:r>
            <a:r>
              <a:rPr lang="en-US" sz="2800" b="1" dirty="0">
                <a:effectLst/>
                <a:latin typeface="Times New Roman" panose="02020603050405020304" pitchFamily="18" charset="0"/>
                <a:ea typeface="Times New Roman" panose="02020603050405020304" pitchFamily="18" charset="0"/>
              </a:rPr>
              <a:t>)</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a:xfrm>
            <a:off x="470453" y="1960562"/>
            <a:ext cx="10515600" cy="4351338"/>
          </a:xfrm>
        </p:spPr>
        <p:txBody>
          <a:bodyPr>
            <a:normAutofit/>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company</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name;</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reg_no</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company(</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reg</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~company();</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BE7261A5-2245-F0A2-E7ED-B9A1116984F4}"/>
              </a:ext>
            </a:extLst>
          </p:cNvPr>
          <p:cNvSpPr txBox="1">
            <a:spLocks/>
          </p:cNvSpPr>
          <p:nvPr/>
        </p:nvSpPr>
        <p:spPr>
          <a:xfrm>
            <a:off x="5055705" y="17958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endParaRPr lang="en-US" sz="1800" dirty="0">
              <a:solidFill>
                <a:srgbClr val="000000"/>
              </a:solidFill>
              <a:latin typeface="Cascadia Mono" panose="020B0609020000020004" pitchFamily="49" charset="0"/>
            </a:endParaRPr>
          </a:p>
          <a:p>
            <a:pPr marL="0" indent="0">
              <a:buFont typeface="Arial" panose="020B0604020202020204" pitchFamily="34" charse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emp</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company</a:t>
            </a:r>
            <a:r>
              <a:rPr lang="en-US" sz="1800" dirty="0">
                <a:solidFill>
                  <a:srgbClr val="000000"/>
                </a:solidFill>
                <a:latin typeface="Cascadia Mono" panose="020B0609020000020004" pitchFamily="49" charset="0"/>
              </a:rPr>
              <a:t> {</a:t>
            </a:r>
          </a:p>
          <a:p>
            <a:pPr marL="0" indent="0">
              <a:buFont typeface="Arial" panose="020B0604020202020204" pitchFamily="34" charse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namee</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emp_id</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00"/>
                </a:solidFill>
                <a:latin typeface="Cascadia Mono" panose="020B0609020000020004" pitchFamily="49" charset="0"/>
              </a:rPr>
              <a:t>emp(</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reg</a:t>
            </a:r>
            <a:r>
              <a:rPr lang="en-US" sz="1800" dirty="0" err="1">
                <a:solidFill>
                  <a:srgbClr val="000000"/>
                </a:solidFill>
                <a:latin typeface="Cascadia Mono" panose="020B0609020000020004" pitchFamily="49" charset="0"/>
              </a:rPr>
              <a:t>,</a:t>
            </a:r>
            <a:r>
              <a:rPr lang="en-US" sz="1800" dirty="0" err="1">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nn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a:t>
            </a:r>
          </a:p>
          <a:p>
            <a:pPr marL="0" indent="0">
              <a:buFont typeface="Arial" panose="020B0604020202020204" pitchFamily="34" charse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p>
          <a:p>
            <a:pPr marL="0" indent="0">
              <a:buFont typeface="Arial" panose="020B0604020202020204" pitchFamily="34" charset="0"/>
              <a:buNone/>
            </a:pPr>
            <a:r>
              <a:rPr lang="en-US" sz="1800" dirty="0">
                <a:solidFill>
                  <a:srgbClr val="000000"/>
                </a:solidFill>
                <a:latin typeface="Cascadia Mono" panose="020B0609020000020004" pitchFamily="49" charset="0"/>
              </a:rPr>
              <a:t>~emp();</a:t>
            </a:r>
          </a:p>
          <a:p>
            <a:pPr marL="0" indent="0">
              <a:buFont typeface="Arial" panose="020B0604020202020204" pitchFamily="34" charse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725443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Single Inheritance with arguments (Source1.cpp)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a:xfrm>
            <a:off x="231913" y="1825625"/>
            <a:ext cx="10515600" cy="4351338"/>
          </a:xfrm>
        </p:spPr>
        <p:txBody>
          <a:bodyPr>
            <a:normAutofit/>
          </a:bodyPr>
          <a:lstStyle/>
          <a:p>
            <a:pPr marL="0" indent="0">
              <a:buNone/>
            </a:pPr>
            <a:r>
              <a:rPr lang="en-US" sz="1000" dirty="0">
                <a:solidFill>
                  <a:srgbClr val="808080"/>
                </a:solidFill>
                <a:latin typeface="Cascadia Mono" panose="020B0609020000020004" pitchFamily="49" charset="0"/>
              </a:rPr>
              <a:t>#include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Header.h</a:t>
            </a:r>
            <a:r>
              <a:rPr lang="en-US" sz="1000" dirty="0">
                <a:solidFill>
                  <a:srgbClr val="A31515"/>
                </a:solidFill>
                <a:latin typeface="Cascadia Mono" panose="020B0609020000020004" pitchFamily="49" charset="0"/>
              </a:rPr>
              <a:t>"</a:t>
            </a:r>
            <a:endParaRPr lang="en-US" sz="1000" dirty="0">
              <a:solidFill>
                <a:srgbClr val="000000"/>
              </a:solidFill>
              <a:latin typeface="Cascadia Mono" panose="020B0609020000020004" pitchFamily="49" charset="0"/>
            </a:endParaRPr>
          </a:p>
          <a:p>
            <a:pPr marL="0" indent="0">
              <a:buNone/>
            </a:pPr>
            <a:r>
              <a:rPr lang="en-US" sz="1000" dirty="0">
                <a:solidFill>
                  <a:srgbClr val="808080"/>
                </a:solidFill>
                <a:latin typeface="Cascadia Mono" panose="020B0609020000020004" pitchFamily="49" charset="0"/>
              </a:rPr>
              <a:t>#include</a:t>
            </a:r>
            <a:r>
              <a:rPr lang="en-US" sz="1000" dirty="0">
                <a:solidFill>
                  <a:srgbClr val="A31515"/>
                </a:solidFill>
                <a:latin typeface="Cascadia Mono" panose="020B0609020000020004" pitchFamily="49" charset="0"/>
              </a:rPr>
              <a:t>&lt;iostream&gt;</a:t>
            </a: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using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namespace</a:t>
            </a:r>
            <a:r>
              <a:rPr lang="en-US" sz="1000" dirty="0">
                <a:solidFill>
                  <a:srgbClr val="000000"/>
                </a:solidFill>
                <a:latin typeface="Cascadia Mono" panose="020B0609020000020004" pitchFamily="49" charset="0"/>
              </a:rPr>
              <a:t> std;</a:t>
            </a:r>
          </a:p>
          <a:p>
            <a:pPr marL="0" indent="0">
              <a:buNone/>
            </a:pPr>
            <a:endParaRPr lang="en-US" sz="1000" dirty="0">
              <a:solidFill>
                <a:srgbClr val="000000"/>
              </a:solidFill>
              <a:latin typeface="Cascadia Mono" panose="020B0609020000020004" pitchFamily="49" charset="0"/>
            </a:endParaRPr>
          </a:p>
          <a:p>
            <a:pPr marL="0" indent="0">
              <a:buNone/>
            </a:pPr>
            <a:r>
              <a:rPr lang="en-US" sz="1000" dirty="0">
                <a:solidFill>
                  <a:srgbClr val="2B91AF"/>
                </a:solidFill>
                <a:latin typeface="Cascadia Mono" panose="020B0609020000020004" pitchFamily="49" charset="0"/>
              </a:rPr>
              <a:t>company</a:t>
            </a:r>
            <a:r>
              <a:rPr lang="en-US" sz="1000" dirty="0">
                <a:solidFill>
                  <a:srgbClr val="000000"/>
                </a:solidFill>
                <a:latin typeface="Cascadia Mono" panose="020B0609020000020004" pitchFamily="49" charset="0"/>
              </a:rPr>
              <a:t>::company(</a:t>
            </a:r>
            <a:r>
              <a:rPr lang="en-US" sz="1000" dirty="0">
                <a:solidFill>
                  <a:srgbClr val="0000FF"/>
                </a:solidFill>
                <a:latin typeface="Cascadia Mono" panose="020B0609020000020004" pitchFamily="49" charset="0"/>
              </a:rPr>
              <a:t>const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char</a:t>
            </a:r>
            <a:r>
              <a:rPr lang="en-US" sz="1000" dirty="0">
                <a:solidFill>
                  <a:srgbClr val="000000"/>
                </a:solidFill>
                <a:latin typeface="Cascadia Mono" panose="020B0609020000020004" pitchFamily="49" charset="0"/>
              </a:rPr>
              <a:t>* </a:t>
            </a:r>
            <a:r>
              <a:rPr lang="en-US" sz="1000" dirty="0">
                <a:solidFill>
                  <a:srgbClr val="808080"/>
                </a:solidFill>
                <a:latin typeface="Cascadia Mono" panose="020B0609020000020004" pitchFamily="49" charset="0"/>
              </a:rPr>
              <a:t>n</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a:solidFill>
                  <a:srgbClr val="808080"/>
                </a:solidFill>
                <a:latin typeface="Cascadia Mono" panose="020B0609020000020004" pitchFamily="49" charset="0"/>
              </a:rPr>
              <a:t>reg</a:t>
            </a:r>
            <a:r>
              <a:rPr lang="en-US" sz="1000" dirty="0">
                <a:solidFill>
                  <a:srgbClr val="000000"/>
                </a:solidFill>
                <a:latin typeface="Cascadia Mono" panose="020B0609020000020004" pitchFamily="49" charset="0"/>
              </a:rPr>
              <a:t>) {</a:t>
            </a: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length = </a:t>
            </a:r>
            <a:r>
              <a:rPr lang="en-US" sz="1000" dirty="0" err="1">
                <a:solidFill>
                  <a:srgbClr val="000000"/>
                </a:solidFill>
                <a:latin typeface="Cascadia Mono" panose="020B0609020000020004" pitchFamily="49" charset="0"/>
              </a:rPr>
              <a:t>strlen</a:t>
            </a:r>
            <a:r>
              <a:rPr lang="en-US" sz="1000" dirty="0">
                <a:solidFill>
                  <a:srgbClr val="000000"/>
                </a:solidFill>
                <a:latin typeface="Cascadia Mono" panose="020B0609020000020004" pitchFamily="49" charset="0"/>
              </a:rPr>
              <a:t>(</a:t>
            </a:r>
            <a:r>
              <a:rPr lang="en-US" sz="1000" dirty="0">
                <a:solidFill>
                  <a:srgbClr val="808080"/>
                </a:solidFill>
                <a:latin typeface="Cascadia Mono" panose="020B0609020000020004" pitchFamily="49" charset="0"/>
              </a:rPr>
              <a:t>n</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name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char</a:t>
            </a:r>
            <a:r>
              <a:rPr lang="en-US" sz="1000" dirty="0">
                <a:solidFill>
                  <a:srgbClr val="000000"/>
                </a:solidFill>
                <a:latin typeface="Cascadia Mono" panose="020B0609020000020004" pitchFamily="49" charset="0"/>
              </a:rPr>
              <a:t>[length];</a:t>
            </a:r>
          </a:p>
          <a:p>
            <a:pPr marL="0" indent="0">
              <a:buNone/>
            </a:pPr>
            <a:r>
              <a:rPr lang="en-US" sz="1000" dirty="0">
                <a:solidFill>
                  <a:srgbClr val="0000FF"/>
                </a:solidFill>
                <a:latin typeface="Cascadia Mono" panose="020B0609020000020004" pitchFamily="49" charset="0"/>
              </a:rPr>
              <a:t>for</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i</a:t>
            </a:r>
            <a:r>
              <a:rPr lang="en-US" sz="1000" dirty="0">
                <a:solidFill>
                  <a:srgbClr val="000000"/>
                </a:solidFill>
                <a:latin typeface="Cascadia Mono" panose="020B0609020000020004" pitchFamily="49" charset="0"/>
              </a:rPr>
              <a:t> = 0; </a:t>
            </a:r>
            <a:r>
              <a:rPr lang="en-US" sz="1000" dirty="0" err="1">
                <a:solidFill>
                  <a:srgbClr val="000000"/>
                </a:solidFill>
                <a:latin typeface="Cascadia Mono" panose="020B0609020000020004" pitchFamily="49" charset="0"/>
              </a:rPr>
              <a:t>i</a:t>
            </a:r>
            <a:r>
              <a:rPr lang="en-US" sz="1000" dirty="0">
                <a:solidFill>
                  <a:srgbClr val="000000"/>
                </a:solidFill>
                <a:latin typeface="Cascadia Mono" panose="020B0609020000020004" pitchFamily="49" charset="0"/>
              </a:rPr>
              <a:t> &lt; length; </a:t>
            </a:r>
            <a:r>
              <a:rPr lang="en-US" sz="1000" dirty="0" err="1">
                <a:solidFill>
                  <a:srgbClr val="000000"/>
                </a:solidFill>
                <a:latin typeface="Cascadia Mono" panose="020B0609020000020004" pitchFamily="49" charset="0"/>
              </a:rPr>
              <a:t>i</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name[</a:t>
            </a:r>
            <a:r>
              <a:rPr lang="en-US" sz="1000" dirty="0" err="1">
                <a:solidFill>
                  <a:srgbClr val="000000"/>
                </a:solidFill>
                <a:latin typeface="Cascadia Mono" panose="020B0609020000020004" pitchFamily="49" charset="0"/>
              </a:rPr>
              <a:t>i</a:t>
            </a:r>
            <a:r>
              <a:rPr lang="en-US" sz="1000" dirty="0">
                <a:solidFill>
                  <a:srgbClr val="000000"/>
                </a:solidFill>
                <a:latin typeface="Cascadia Mono" panose="020B0609020000020004" pitchFamily="49" charset="0"/>
              </a:rPr>
              <a:t>] = </a:t>
            </a:r>
            <a:r>
              <a:rPr lang="en-US" sz="1000" dirty="0">
                <a:solidFill>
                  <a:srgbClr val="808080"/>
                </a:solidFill>
                <a:latin typeface="Cascadia Mono" panose="020B0609020000020004" pitchFamily="49" charset="0"/>
              </a:rPr>
              <a:t>n</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i</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name[length] = </a:t>
            </a:r>
            <a:r>
              <a:rPr lang="en-US" sz="1000" dirty="0">
                <a:solidFill>
                  <a:srgbClr val="A31515"/>
                </a:solidFill>
                <a:latin typeface="Cascadia Mono" panose="020B0609020000020004" pitchFamily="49" charset="0"/>
              </a:rPr>
              <a:t>'\0'</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reg_no</a:t>
            </a:r>
            <a:r>
              <a:rPr lang="en-US" sz="1000" dirty="0">
                <a:solidFill>
                  <a:srgbClr val="000000"/>
                </a:solidFill>
                <a:latin typeface="Cascadia Mono" panose="020B0609020000020004" pitchFamily="49" charset="0"/>
              </a:rPr>
              <a:t> = </a:t>
            </a:r>
            <a:r>
              <a:rPr lang="en-US" sz="1000" dirty="0">
                <a:solidFill>
                  <a:srgbClr val="808080"/>
                </a:solidFill>
                <a:latin typeface="Cascadia Mono" panose="020B0609020000020004" pitchFamily="49" charset="0"/>
              </a:rPr>
              <a:t>reg</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a:t>
            </a:r>
          </a:p>
        </p:txBody>
      </p:sp>
      <p:sp>
        <p:nvSpPr>
          <p:cNvPr id="5" name="Content Placeholder 2">
            <a:extLst>
              <a:ext uri="{FF2B5EF4-FFF2-40B4-BE49-F238E27FC236}">
                <a16:creationId xmlns:a16="http://schemas.microsoft.com/office/drawing/2014/main" id="{13385726-13FF-1ECE-D478-80BF20DACCD1}"/>
              </a:ext>
            </a:extLst>
          </p:cNvPr>
          <p:cNvSpPr txBox="1">
            <a:spLocks/>
          </p:cNvSpPr>
          <p:nvPr/>
        </p:nvSpPr>
        <p:spPr>
          <a:xfrm>
            <a:off x="3524194" y="1397338"/>
            <a:ext cx="1051560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emp</a:t>
            </a:r>
            <a:r>
              <a:rPr lang="en-US" sz="1800" dirty="0">
                <a:solidFill>
                  <a:srgbClr val="000000"/>
                </a:solidFill>
                <a:latin typeface="Cascadia Mono" panose="020B0609020000020004" pitchFamily="49" charset="0"/>
              </a:rPr>
              <a:t>::emp(</a:t>
            </a:r>
            <a:r>
              <a:rPr lang="en-US" sz="1800" dirty="0">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reg</a:t>
            </a:r>
            <a:r>
              <a:rPr lang="en-US" sz="1800" dirty="0" err="1">
                <a:solidFill>
                  <a:srgbClr val="000000"/>
                </a:solidFill>
                <a:latin typeface="Cascadia Mono" panose="020B0609020000020004" pitchFamily="49" charset="0"/>
              </a:rPr>
              <a:t>,</a:t>
            </a:r>
            <a:r>
              <a:rPr lang="en-US" sz="1800" dirty="0" err="1">
                <a:solidFill>
                  <a:srgbClr val="0000FF"/>
                </a:solidFill>
                <a:latin typeface="Cascadia Mono" panose="020B0609020000020004" pitchFamily="49" charset="0"/>
              </a:rPr>
              <a:t>const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nn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 : </a:t>
            </a:r>
            <a:r>
              <a:rPr lang="en-US" sz="1800" dirty="0">
                <a:solidFill>
                  <a:srgbClr val="2B91AF"/>
                </a:solidFill>
                <a:latin typeface="Cascadia Mono" panose="020B0609020000020004" pitchFamily="49" charset="0"/>
              </a:rPr>
              <a:t>company</a:t>
            </a:r>
            <a:r>
              <a:rPr lang="en-US" sz="1800" dirty="0">
                <a:solidFill>
                  <a:srgbClr val="000000"/>
                </a:solidFill>
                <a:latin typeface="Cascadia Mono" panose="020B0609020000020004" pitchFamily="49" charset="0"/>
              </a:rPr>
              <a:t>(</a:t>
            </a:r>
            <a:r>
              <a:rPr lang="en-US" sz="1800" dirty="0">
                <a:solidFill>
                  <a:srgbClr val="808080"/>
                </a:solidFill>
                <a:latin typeface="Cascadia Mono" panose="020B0609020000020004" pitchFamily="49" charset="0"/>
              </a:rPr>
              <a:t>n</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reg</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length2 = </a:t>
            </a:r>
            <a:r>
              <a:rPr lang="en-US" sz="1800" dirty="0" err="1">
                <a:solidFill>
                  <a:srgbClr val="000000"/>
                </a:solidFill>
                <a:latin typeface="Cascadia Mono" panose="020B0609020000020004" pitchFamily="49" charset="0"/>
              </a:rPr>
              <a:t>strlen</a:t>
            </a:r>
            <a:r>
              <a:rPr lang="en-US" sz="1800" dirty="0">
                <a:solidFill>
                  <a:srgbClr val="000000"/>
                </a:solidFill>
                <a:latin typeface="Cascadia Mono" panose="020B0609020000020004" pitchFamily="49" charset="0"/>
              </a:rPr>
              <a:t>(</a:t>
            </a:r>
            <a:r>
              <a:rPr lang="en-US" sz="1800" dirty="0" err="1">
                <a:solidFill>
                  <a:srgbClr val="808080"/>
                </a:solidFill>
                <a:latin typeface="Cascadia Mono" panose="020B0609020000020004" pitchFamily="49" charset="0"/>
              </a:rPr>
              <a:t>nn</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namee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char</a:t>
            </a:r>
            <a:r>
              <a:rPr lang="en-US" sz="1800" dirty="0">
                <a:solidFill>
                  <a:srgbClr val="000000"/>
                </a:solidFill>
                <a:latin typeface="Cascadia Mono" panose="020B0609020000020004" pitchFamily="49" charset="0"/>
              </a:rPr>
              <a:t>[length2];</a:t>
            </a:r>
          </a:p>
          <a:p>
            <a:pPr marL="0" indent="0">
              <a:buNone/>
            </a:pPr>
            <a:r>
              <a:rPr lang="en-US" sz="1800" dirty="0">
                <a:solidFill>
                  <a:srgbClr val="0000FF"/>
                </a:solidFill>
                <a:latin typeface="Cascadia Mono" panose="020B0609020000020004" pitchFamily="49" charset="0"/>
              </a:rPr>
              <a:t>for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0;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&lt; length2; </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namee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 = </a:t>
            </a:r>
            <a:r>
              <a:rPr lang="en-US" sz="1800" dirty="0" err="1">
                <a:solidFill>
                  <a:srgbClr val="808080"/>
                </a:solidFill>
                <a:latin typeface="Cascadia Mono" panose="020B0609020000020004" pitchFamily="49" charset="0"/>
              </a:rPr>
              <a:t>nn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i</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namee</a:t>
            </a:r>
            <a:r>
              <a:rPr lang="en-US" sz="1800" dirty="0">
                <a:solidFill>
                  <a:srgbClr val="000000"/>
                </a:solidFill>
                <a:latin typeface="Cascadia Mono" panose="020B0609020000020004" pitchFamily="49" charset="0"/>
              </a:rPr>
              <a:t>[length2] = </a:t>
            </a:r>
            <a:r>
              <a:rPr lang="en-US" sz="1800" dirty="0">
                <a:solidFill>
                  <a:srgbClr val="A31515"/>
                </a:solidFill>
                <a:latin typeface="Cascadia Mono" panose="020B0609020000020004" pitchFamily="49" charset="0"/>
              </a:rPr>
              <a:t>'\0'</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emp_id</a:t>
            </a:r>
            <a:r>
              <a:rPr lang="en-US" sz="1800" dirty="0">
                <a:solidFill>
                  <a:srgbClr val="000000"/>
                </a:solidFill>
                <a:latin typeface="Cascadia Mono" panose="020B0609020000020004" pitchFamily="49" charset="0"/>
              </a:rPr>
              <a:t> = </a:t>
            </a:r>
            <a:r>
              <a:rPr lang="en-US" sz="1800" dirty="0">
                <a:solidFill>
                  <a:srgbClr val="808080"/>
                </a:solidFill>
                <a:latin typeface="Cascadia Mono" panose="020B0609020000020004" pitchFamily="49" charset="0"/>
              </a:rPr>
              <a:t>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emp</a:t>
            </a:r>
            <a:r>
              <a:rPr lang="en-US" sz="1800" dirty="0">
                <a:solidFill>
                  <a:srgbClr val="000000"/>
                </a:solidFill>
                <a:latin typeface="Cascadia Mono" panose="020B0609020000020004" pitchFamily="49" charset="0"/>
              </a:rPr>
              <a:t>::display()</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Name of Company: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name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Registration number of company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reg_no</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Name of employee: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namee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Name of employee id: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emp_id</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
        <p:nvSpPr>
          <p:cNvPr id="6" name="Content Placeholder 2">
            <a:extLst>
              <a:ext uri="{FF2B5EF4-FFF2-40B4-BE49-F238E27FC236}">
                <a16:creationId xmlns:a16="http://schemas.microsoft.com/office/drawing/2014/main" id="{C3A008CC-983D-44A1-12B9-7B2DF6272AEE}"/>
              </a:ext>
            </a:extLst>
          </p:cNvPr>
          <p:cNvSpPr txBox="1">
            <a:spLocks/>
          </p:cNvSpPr>
          <p:nvPr/>
        </p:nvSpPr>
        <p:spPr>
          <a:xfrm>
            <a:off x="8781994" y="1690688"/>
            <a:ext cx="10515600"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company</a:t>
            </a:r>
            <a:r>
              <a:rPr lang="en-US" sz="1800" dirty="0">
                <a:solidFill>
                  <a:srgbClr val="000000"/>
                </a:solidFill>
                <a:latin typeface="Cascadia Mono" panose="020B0609020000020004" pitchFamily="49" charset="0"/>
              </a:rPr>
              <a:t>::~company()</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Company Destructor: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(name != </a:t>
            </a:r>
            <a:r>
              <a:rPr lang="en-US" sz="1800" dirty="0">
                <a:solidFill>
                  <a:srgbClr val="6F008A"/>
                </a:solidFill>
                <a:latin typeface="Cascadia Mono" panose="020B0609020000020004" pitchFamily="49" charset="0"/>
              </a:rPr>
              <a:t>NULL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delete[]</a:t>
            </a:r>
            <a:r>
              <a:rPr lang="en-US" sz="1800" dirty="0">
                <a:solidFill>
                  <a:srgbClr val="000000"/>
                </a:solidFill>
                <a:latin typeface="Cascadia Mono" panose="020B0609020000020004" pitchFamily="49" charset="0"/>
              </a:rPr>
              <a:t> name;</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emp</a:t>
            </a:r>
            <a:r>
              <a:rPr lang="en-US" sz="1800" dirty="0">
                <a:solidFill>
                  <a:srgbClr val="000000"/>
                </a:solidFill>
                <a:latin typeface="Cascadia Mono" panose="020B0609020000020004" pitchFamily="49" charset="0"/>
              </a:rPr>
              <a:t>::~emp()</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Employee Destructor: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namee</a:t>
            </a:r>
            <a:r>
              <a:rPr lang="en-US" sz="1800" dirty="0">
                <a:solidFill>
                  <a:srgbClr val="000000"/>
                </a:solidFill>
                <a:latin typeface="Cascadia Mono" panose="020B0609020000020004" pitchFamily="49" charset="0"/>
              </a:rPr>
              <a:t> != </a:t>
            </a:r>
            <a:r>
              <a:rPr lang="en-US" sz="1800" dirty="0">
                <a:solidFill>
                  <a:srgbClr val="6F008A"/>
                </a:solidFill>
                <a:latin typeface="Cascadia Mono" panose="020B0609020000020004" pitchFamily="49" charset="0"/>
              </a:rPr>
              <a:t>NULL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delete[]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namee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06922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a:xfrm>
            <a:off x="665921" y="89453"/>
            <a:ext cx="10658061" cy="1325563"/>
          </a:xfrm>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in Single Inheritance with arguments (Source.cpp)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a:xfrm>
            <a:off x="855318" y="1718502"/>
            <a:ext cx="3691282" cy="5380245"/>
          </a:xfrm>
        </p:spPr>
        <p:txBody>
          <a:bodyPr>
            <a:normAutofit/>
          </a:bodyPr>
          <a:lstStyle/>
          <a:p>
            <a:pPr marL="0" indent="0">
              <a:buNone/>
            </a:pPr>
            <a:r>
              <a:rPr lang="en-US" sz="1000" dirty="0">
                <a:solidFill>
                  <a:srgbClr val="808080"/>
                </a:solidFill>
                <a:latin typeface="Cascadia Mono" panose="020B0609020000020004" pitchFamily="49" charset="0"/>
              </a:rPr>
              <a:t>#include</a:t>
            </a:r>
            <a:r>
              <a:rPr lang="en-US" sz="1000" dirty="0">
                <a:solidFill>
                  <a:srgbClr val="A31515"/>
                </a:solidFill>
                <a:latin typeface="Cascadia Mono" panose="020B0609020000020004" pitchFamily="49" charset="0"/>
              </a:rPr>
              <a:t>&lt;iostream&gt;</a:t>
            </a:r>
            <a:endParaRPr lang="en-US" sz="1000" dirty="0">
              <a:solidFill>
                <a:srgbClr val="000000"/>
              </a:solidFill>
              <a:latin typeface="Cascadia Mono" panose="020B0609020000020004" pitchFamily="49" charset="0"/>
            </a:endParaRPr>
          </a:p>
          <a:p>
            <a:pPr marL="0" indent="0">
              <a:buNone/>
            </a:pPr>
            <a:r>
              <a:rPr lang="en-US" sz="1000" dirty="0">
                <a:solidFill>
                  <a:srgbClr val="808080"/>
                </a:solidFill>
                <a:latin typeface="Cascadia Mono" panose="020B0609020000020004" pitchFamily="49" charset="0"/>
              </a:rPr>
              <a:t>#include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Header.h</a:t>
            </a:r>
            <a:r>
              <a:rPr lang="en-US" sz="1000" dirty="0">
                <a:solidFill>
                  <a:srgbClr val="A31515"/>
                </a:solidFill>
                <a:latin typeface="Cascadia Mono" panose="020B0609020000020004" pitchFamily="49" charset="0"/>
              </a:rPr>
              <a:t>"</a:t>
            </a: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using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namespace</a:t>
            </a:r>
            <a:r>
              <a:rPr lang="en-US" sz="1000" dirty="0">
                <a:solidFill>
                  <a:srgbClr val="000000"/>
                </a:solidFill>
                <a:latin typeface="Cascadia Mono" panose="020B0609020000020004" pitchFamily="49" charset="0"/>
              </a:rPr>
              <a:t> std;</a:t>
            </a:r>
          </a:p>
          <a:p>
            <a:pPr marL="0" indent="0">
              <a:buNone/>
            </a:pP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main()</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char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comp_nme</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emp_nme</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reg_no</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idd</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comp_nme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char</a:t>
            </a:r>
            <a:r>
              <a:rPr lang="en-US" sz="1000" dirty="0">
                <a:solidFill>
                  <a:srgbClr val="000000"/>
                </a:solidFill>
                <a:latin typeface="Cascadia Mono" panose="020B0609020000020004" pitchFamily="49" charset="0"/>
              </a:rPr>
              <a:t>[20];</a:t>
            </a:r>
          </a:p>
          <a:p>
            <a:pPr marL="0" indent="0">
              <a:buNone/>
            </a:pPr>
            <a:r>
              <a:rPr lang="en-US" sz="1000" dirty="0" err="1">
                <a:solidFill>
                  <a:srgbClr val="000000"/>
                </a:solidFill>
                <a:latin typeface="Cascadia Mono" panose="020B0609020000020004" pitchFamily="49" charset="0"/>
              </a:rPr>
              <a:t>emp_nme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char</a:t>
            </a:r>
            <a:r>
              <a:rPr lang="en-US" sz="1000" dirty="0">
                <a:solidFill>
                  <a:srgbClr val="000000"/>
                </a:solidFill>
                <a:latin typeface="Cascadia Mono" panose="020B0609020000020004" pitchFamily="49" charset="0"/>
              </a:rPr>
              <a:t>[20];</a:t>
            </a:r>
          </a:p>
          <a:p>
            <a:pPr marL="0" indent="0">
              <a:buNone/>
            </a:pPr>
            <a:endParaRPr lang="en-US" sz="1000" dirty="0">
              <a:solidFill>
                <a:srgbClr val="000000"/>
              </a:solidFill>
              <a:latin typeface="Cascadia Mono" panose="020B0609020000020004" pitchFamily="49" charset="0"/>
            </a:endParaRPr>
          </a:p>
          <a:p>
            <a:pPr marL="0" indent="0">
              <a:buNone/>
            </a:pPr>
            <a:r>
              <a:rPr lang="en-US" sz="1000" dirty="0" err="1">
                <a:solidFill>
                  <a:srgbClr val="000000"/>
                </a:solidFill>
                <a:latin typeface="Cascadia Mono" panose="020B0609020000020004" pitchFamily="49" charset="0"/>
              </a:rPr>
              <a:t>cout</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"Enter Company name: "</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cin.getline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comp_nme</a:t>
            </a:r>
            <a:r>
              <a:rPr lang="en-US" sz="1000" dirty="0">
                <a:solidFill>
                  <a:srgbClr val="000000"/>
                </a:solidFill>
                <a:latin typeface="Cascadia Mono" panose="020B0609020000020004" pitchFamily="49" charset="0"/>
              </a:rPr>
              <a:t>, 20);</a:t>
            </a:r>
          </a:p>
          <a:p>
            <a:pPr marL="0" indent="0">
              <a:buNone/>
            </a:pPr>
            <a:r>
              <a:rPr lang="en-US" sz="1000" dirty="0" err="1">
                <a:solidFill>
                  <a:srgbClr val="000000"/>
                </a:solidFill>
                <a:latin typeface="Cascadia Mono" panose="020B0609020000020004" pitchFamily="49" charset="0"/>
              </a:rPr>
              <a:t>cout</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Enter Company registration </a:t>
            </a:r>
            <a:r>
              <a:rPr lang="en-US" sz="1000" dirty="0" err="1">
                <a:solidFill>
                  <a:srgbClr val="A31515"/>
                </a:solidFill>
                <a:latin typeface="Cascadia Mono" panose="020B0609020000020004" pitchFamily="49" charset="0"/>
              </a:rPr>
              <a:t>numer</a:t>
            </a:r>
            <a:r>
              <a:rPr lang="en-US" sz="1000" dirty="0">
                <a:solidFill>
                  <a:srgbClr val="A31515"/>
                </a:solidFill>
                <a:latin typeface="Cascadia Mono" panose="020B0609020000020004" pitchFamily="49" charset="0"/>
              </a:rPr>
              <a:t>: "</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cin</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&gt;&gt;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reg_no</a:t>
            </a:r>
            <a:r>
              <a:rPr lang="en-US" sz="1000" dirty="0">
                <a:solidFill>
                  <a:srgbClr val="000000"/>
                </a:solidFill>
                <a:latin typeface="Cascadia Mono" panose="020B0609020000020004" pitchFamily="49" charset="0"/>
              </a:rPr>
              <a:t>;</a:t>
            </a:r>
          </a:p>
          <a:p>
            <a:pPr marL="0" indent="0">
              <a:buNone/>
            </a:pPr>
            <a:endParaRPr lang="en-US" sz="1000" dirty="0">
              <a:solidFill>
                <a:srgbClr val="000000"/>
              </a:solidFill>
              <a:latin typeface="Cascadia Mono" panose="020B0609020000020004" pitchFamily="49" charset="0"/>
            </a:endParaRPr>
          </a:p>
        </p:txBody>
      </p:sp>
      <p:sp>
        <p:nvSpPr>
          <p:cNvPr id="5" name="Content Placeholder 2">
            <a:extLst>
              <a:ext uri="{FF2B5EF4-FFF2-40B4-BE49-F238E27FC236}">
                <a16:creationId xmlns:a16="http://schemas.microsoft.com/office/drawing/2014/main" id="{443036CE-19FC-F244-FD0F-86B8F9F74164}"/>
              </a:ext>
            </a:extLst>
          </p:cNvPr>
          <p:cNvSpPr txBox="1">
            <a:spLocks/>
          </p:cNvSpPr>
          <p:nvPr/>
        </p:nvSpPr>
        <p:spPr>
          <a:xfrm>
            <a:off x="5586895" y="2061401"/>
            <a:ext cx="6147905" cy="5380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"Enter Employee name: "</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cin.ignore</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cin.getline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emp_nme</a:t>
            </a:r>
            <a:r>
              <a:rPr lang="en-US" sz="1200" dirty="0">
                <a:solidFill>
                  <a:srgbClr val="000000"/>
                </a:solidFill>
                <a:latin typeface="Cascadia Mono" panose="020B0609020000020004" pitchFamily="49" charset="0"/>
              </a:rPr>
              <a:t>, 20);</a:t>
            </a: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Enter Student ID: "</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&gt;&gt;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idd</a:t>
            </a: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2B91AF"/>
                </a:solidFill>
                <a:latin typeface="Cascadia Mono" panose="020B0609020000020004" pitchFamily="49" charset="0"/>
              </a:rPr>
              <a:t>emp</a:t>
            </a:r>
            <a:r>
              <a:rPr lang="en-US" sz="1200" dirty="0">
                <a:solidFill>
                  <a:srgbClr val="000000"/>
                </a:solidFill>
                <a:latin typeface="Cascadia Mono" panose="020B0609020000020004" pitchFamily="49" charset="0"/>
              </a:rPr>
              <a:t> obj1(</a:t>
            </a:r>
            <a:r>
              <a:rPr lang="en-US" sz="1200" dirty="0" err="1">
                <a:solidFill>
                  <a:srgbClr val="000000"/>
                </a:solidFill>
                <a:latin typeface="Cascadia Mono" panose="020B0609020000020004" pitchFamily="49" charset="0"/>
              </a:rPr>
              <a:t>comp_nme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reg_no</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emp_nme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idd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obj1.display();</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9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42021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827384" y="129845"/>
            <a:ext cx="3194016"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3600" b="1" dirty="0"/>
              <a:t>Class Activity</a:t>
            </a:r>
          </a:p>
        </p:txBody>
      </p:sp>
      <p:sp>
        <p:nvSpPr>
          <p:cNvPr id="5" name="Content Placeholder 2"/>
          <p:cNvSpPr>
            <a:spLocks noGrp="1"/>
          </p:cNvSpPr>
          <p:nvPr>
            <p:ph idx="1"/>
          </p:nvPr>
        </p:nvSpPr>
        <p:spPr>
          <a:xfrm>
            <a:off x="685800" y="947674"/>
            <a:ext cx="11074400" cy="5640781"/>
          </a:xfrm>
        </p:spPr>
        <p:txBody>
          <a:bodyPr>
            <a:normAutofit/>
          </a:bodyPr>
          <a:lstStyle/>
          <a:p>
            <a:pPr marL="0" marR="0" indent="0" algn="just">
              <a:lnSpc>
                <a:spcPct val="100000"/>
              </a:lnSpc>
              <a:spcBef>
                <a:spcPts val="0"/>
              </a:spcBef>
              <a:spcAft>
                <a:spcPts val="0"/>
              </a:spcAft>
              <a:buNone/>
            </a:pPr>
            <a:endParaRPr lang="en-US" sz="2400" dirty="0"/>
          </a:p>
          <a:p>
            <a:pPr marL="0" marR="0" indent="0" algn="just">
              <a:lnSpc>
                <a:spcPct val="107000"/>
              </a:lnSpc>
              <a:spcBef>
                <a:spcPts val="0"/>
              </a:spcBef>
              <a:spcAft>
                <a:spcPts val="800"/>
              </a:spcAft>
              <a:buNone/>
            </a:pPr>
            <a:endParaRPr lang="en-US" sz="2400" dirty="0"/>
          </a:p>
          <a:p>
            <a:pPr marL="0" indent="0" algn="just">
              <a:lnSpc>
                <a:spcPct val="107000"/>
              </a:lnSpc>
              <a:spcBef>
                <a:spcPts val="0"/>
              </a:spcBef>
              <a:spcAft>
                <a:spcPts val="800"/>
              </a:spcAft>
              <a:buNone/>
            </a:pPr>
            <a:r>
              <a:rPr lang="en-US" sz="2400" dirty="0"/>
              <a:t>Write a program of the calculator to understand the concept of a constructor in multiple inheritances with arguments.</a:t>
            </a:r>
          </a:p>
          <a:p>
            <a:pPr marL="0" marR="0" indent="0" algn="just">
              <a:lnSpc>
                <a:spcPct val="107000"/>
              </a:lnSpc>
              <a:spcBef>
                <a:spcPts val="0"/>
              </a:spcBef>
              <a:spcAft>
                <a:spcPts val="800"/>
              </a:spcAft>
              <a:buNone/>
            </a:pPr>
            <a:endParaRPr lang="en-US" sz="2400" dirty="0"/>
          </a:p>
        </p:txBody>
      </p:sp>
    </p:spTree>
    <p:extLst>
      <p:ext uri="{BB962C8B-B14F-4D97-AF65-F5344CB8AC3E}">
        <p14:creationId xmlns:p14="http://schemas.microsoft.com/office/powerpoint/2010/main" val="629450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827384" y="129845"/>
            <a:ext cx="3194016"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3600" b="1" dirty="0"/>
              <a:t>Class Activity</a:t>
            </a:r>
          </a:p>
        </p:txBody>
      </p:sp>
      <p:sp>
        <p:nvSpPr>
          <p:cNvPr id="5" name="Content Placeholder 2"/>
          <p:cNvSpPr>
            <a:spLocks noGrp="1"/>
          </p:cNvSpPr>
          <p:nvPr>
            <p:ph idx="1"/>
          </p:nvPr>
        </p:nvSpPr>
        <p:spPr>
          <a:xfrm>
            <a:off x="685800" y="947674"/>
            <a:ext cx="11074400" cy="5640781"/>
          </a:xfrm>
        </p:spPr>
        <p:txBody>
          <a:bodyPr>
            <a:normAutofit/>
          </a:bodyPr>
          <a:lstStyle/>
          <a:p>
            <a:pPr marL="0" marR="0" indent="0" algn="just">
              <a:lnSpc>
                <a:spcPct val="100000"/>
              </a:lnSpc>
              <a:spcBef>
                <a:spcPts val="0"/>
              </a:spcBef>
              <a:spcAft>
                <a:spcPts val="0"/>
              </a:spcAft>
              <a:buNone/>
            </a:pPr>
            <a:endParaRPr lang="en-US" sz="2400" dirty="0"/>
          </a:p>
          <a:p>
            <a:pPr marL="0" marR="0" indent="0" algn="just">
              <a:lnSpc>
                <a:spcPct val="107000"/>
              </a:lnSpc>
              <a:spcBef>
                <a:spcPts val="0"/>
              </a:spcBef>
              <a:spcAft>
                <a:spcPts val="800"/>
              </a:spcAft>
              <a:buNone/>
            </a:pPr>
            <a:r>
              <a:rPr lang="en-US" sz="2400" dirty="0"/>
              <a:t>Write a program to understand the concept of a constructor in multilevel inheritances with and without arguments.</a:t>
            </a:r>
          </a:p>
          <a:p>
            <a:pPr marL="0" marR="0" algn="just">
              <a:lnSpc>
                <a:spcPct val="107000"/>
              </a:lnSpc>
              <a:spcBef>
                <a:spcPts val="0"/>
              </a:spcBef>
              <a:spcAft>
                <a:spcPts val="800"/>
              </a:spcAft>
            </a:pPr>
            <a:r>
              <a:rPr lang="en-US" sz="2400" dirty="0"/>
              <a:t>Derive a class A with data member x and display value of x with the help of constructor</a:t>
            </a:r>
          </a:p>
          <a:p>
            <a:pPr marL="0" marR="0" algn="just">
              <a:lnSpc>
                <a:spcPct val="107000"/>
              </a:lnSpc>
              <a:spcBef>
                <a:spcPts val="0"/>
              </a:spcBef>
              <a:spcAft>
                <a:spcPts val="800"/>
              </a:spcAft>
            </a:pPr>
            <a:r>
              <a:rPr lang="en-US" sz="2400" dirty="0"/>
              <a:t>Derive class B inherited from A and display the value of y with the help of the constructor</a:t>
            </a:r>
          </a:p>
          <a:p>
            <a:pPr marL="0" marR="0" algn="just">
              <a:lnSpc>
                <a:spcPct val="107000"/>
              </a:lnSpc>
              <a:spcBef>
                <a:spcPts val="0"/>
              </a:spcBef>
              <a:spcAft>
                <a:spcPts val="800"/>
              </a:spcAft>
            </a:pPr>
            <a:r>
              <a:rPr lang="en-US" sz="2400" dirty="0"/>
              <a:t>Derive class C inherited from B and display the value of z with the help of the constructor</a:t>
            </a:r>
          </a:p>
          <a:p>
            <a:pPr marL="0" marR="0" algn="just">
              <a:lnSpc>
                <a:spcPct val="107000"/>
              </a:lnSpc>
              <a:spcBef>
                <a:spcPts val="0"/>
              </a:spcBef>
              <a:spcAft>
                <a:spcPts val="800"/>
              </a:spcAft>
            </a:pPr>
            <a:r>
              <a:rPr lang="en-US" sz="2400" dirty="0"/>
              <a:t>Make an object of class C and assign the value of x, y and z in constructor arguments</a:t>
            </a:r>
          </a:p>
        </p:txBody>
      </p:sp>
    </p:spTree>
    <p:extLst>
      <p:ext uri="{BB962C8B-B14F-4D97-AF65-F5344CB8AC3E}">
        <p14:creationId xmlns:p14="http://schemas.microsoft.com/office/powerpoint/2010/main" val="401895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without Inheritance (</a:t>
            </a:r>
            <a:r>
              <a:rPr lang="en-US" sz="2800" b="1" dirty="0" err="1">
                <a:effectLst/>
                <a:latin typeface="Times New Roman" panose="02020603050405020304" pitchFamily="18" charset="0"/>
                <a:ea typeface="Times New Roman" panose="02020603050405020304" pitchFamily="18" charset="0"/>
              </a:rPr>
              <a:t>Header.h</a:t>
            </a:r>
            <a:r>
              <a:rPr lang="en-US" sz="2800" b="1" dirty="0">
                <a:effectLst/>
                <a:latin typeface="Times New Roman" panose="02020603050405020304" pitchFamily="18" charset="0"/>
                <a:ea typeface="Times New Roman" panose="02020603050405020304" pitchFamily="18" charset="0"/>
              </a:rPr>
              <a:t>)</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92500" lnSpcReduction="1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 obj2, obj3, obj4, obj5;</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45106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Constructor and Destructor without Inheritance (Source1.cpp)</a:t>
            </a:r>
            <a:endParaRPr lang="en-US" sz="28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normAutofit fontScale="85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De Constructor Executed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87126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2800" b="1" dirty="0">
                <a:latin typeface="Times New Roman" panose="02020603050405020304" pitchFamily="18" charset="0"/>
              </a:rPr>
              <a:t>Output</a:t>
            </a:r>
            <a:endParaRPr lang="en-US" sz="2800" b="1" dirty="0"/>
          </a:p>
        </p:txBody>
      </p:sp>
      <p:pic>
        <p:nvPicPr>
          <p:cNvPr id="7" name="Picture 6">
            <a:extLst>
              <a:ext uri="{FF2B5EF4-FFF2-40B4-BE49-F238E27FC236}">
                <a16:creationId xmlns:a16="http://schemas.microsoft.com/office/drawing/2014/main" id="{19AE1D56-0399-9868-FEAE-4C1601B1B253}"/>
              </a:ext>
            </a:extLst>
          </p:cNvPr>
          <p:cNvPicPr>
            <a:picLocks noChangeAspect="1"/>
          </p:cNvPicPr>
          <p:nvPr/>
        </p:nvPicPr>
        <p:blipFill>
          <a:blip r:embed="rId2"/>
          <a:stretch>
            <a:fillRect/>
          </a:stretch>
        </p:blipFill>
        <p:spPr>
          <a:xfrm>
            <a:off x="2613773" y="1557702"/>
            <a:ext cx="6964453" cy="4100285"/>
          </a:xfrm>
          <a:prstGeom prst="rect">
            <a:avLst/>
          </a:prstGeom>
        </p:spPr>
      </p:pic>
    </p:spTree>
    <p:extLst>
      <p:ext uri="{BB962C8B-B14F-4D97-AF65-F5344CB8AC3E}">
        <p14:creationId xmlns:p14="http://schemas.microsoft.com/office/powerpoint/2010/main" val="177573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Constructor and Destructor in Single Inheritance</a:t>
            </a:r>
            <a:endParaRPr lang="en-US" sz="36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lstStyle/>
          <a:p>
            <a:pPr algn="just"/>
            <a:r>
              <a:rPr lang="en-US" dirty="0"/>
              <a:t>When we are using the constructors and destructors in the inheritance, parent class constructors and destructors are accessible to the child class </a:t>
            </a:r>
          </a:p>
          <a:p>
            <a:pPr algn="just"/>
            <a:r>
              <a:rPr lang="en-US" dirty="0"/>
              <a:t>Hence when we create an object for the child class, constructors and destructors of both the parent and child classes get executed</a:t>
            </a:r>
          </a:p>
          <a:p>
            <a:pPr algn="just"/>
            <a:endParaRPr lang="en-US" dirty="0"/>
          </a:p>
        </p:txBody>
      </p:sp>
    </p:spTree>
    <p:extLst>
      <p:ext uri="{BB962C8B-B14F-4D97-AF65-F5344CB8AC3E}">
        <p14:creationId xmlns:p14="http://schemas.microsoft.com/office/powerpoint/2010/main" val="369231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252C-DC9C-F1D6-6082-0587EE5CA472}"/>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Constructor and Destructor in Single Inheritance</a:t>
            </a:r>
            <a:endParaRPr lang="en-US" sz="3600" b="1" dirty="0"/>
          </a:p>
        </p:txBody>
      </p:sp>
      <p:sp>
        <p:nvSpPr>
          <p:cNvPr id="3" name="Content Placeholder 2">
            <a:extLst>
              <a:ext uri="{FF2B5EF4-FFF2-40B4-BE49-F238E27FC236}">
                <a16:creationId xmlns:a16="http://schemas.microsoft.com/office/drawing/2014/main" id="{AE039FD1-1F5C-063D-5DCD-9E288197795B}"/>
              </a:ext>
            </a:extLst>
          </p:cNvPr>
          <p:cNvSpPr>
            <a:spLocks noGrp="1"/>
          </p:cNvSpPr>
          <p:nvPr>
            <p:ph idx="1"/>
          </p:nvPr>
        </p:nvSpPr>
        <p:spPr/>
        <p:txBody>
          <a:bodyPr/>
          <a:lstStyle/>
          <a:p>
            <a:pPr algn="just"/>
            <a:r>
              <a:rPr lang="en-US" dirty="0"/>
              <a:t>In single inheritance, parent class constructors are first called, and then the child class constructors are called. </a:t>
            </a:r>
          </a:p>
          <a:p>
            <a:pPr algn="just"/>
            <a:r>
              <a:rPr lang="en-US" dirty="0"/>
              <a:t>Destructors are called in the reverse order of constructor calls. So, a derived class destructor is called before its base class destructor</a:t>
            </a:r>
          </a:p>
        </p:txBody>
      </p:sp>
    </p:spTree>
    <p:extLst>
      <p:ext uri="{BB962C8B-B14F-4D97-AF65-F5344CB8AC3E}">
        <p14:creationId xmlns:p14="http://schemas.microsoft.com/office/powerpoint/2010/main" val="186914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EFFF5A3-A75D-3B41-FF5D-80B8826A0D2B}"/>
              </a:ext>
            </a:extLst>
          </p:cNvPr>
          <p:cNvGraphicFramePr>
            <a:graphicFrameLocks noChangeAspect="1"/>
          </p:cNvGraphicFramePr>
          <p:nvPr>
            <p:extLst>
              <p:ext uri="{D42A27DB-BD31-4B8C-83A1-F6EECF244321}">
                <p14:modId xmlns:p14="http://schemas.microsoft.com/office/powerpoint/2010/main" val="1680651231"/>
              </p:ext>
            </p:extLst>
          </p:nvPr>
        </p:nvGraphicFramePr>
        <p:xfrm>
          <a:off x="4533900" y="382034"/>
          <a:ext cx="3124200" cy="6386513"/>
        </p:xfrm>
        <a:graphic>
          <a:graphicData uri="http://schemas.openxmlformats.org/presentationml/2006/ole">
            <mc:AlternateContent xmlns:mc="http://schemas.openxmlformats.org/markup-compatibility/2006">
              <mc:Choice xmlns:v="urn:schemas-microsoft-com:vml" Requires="v">
                <p:oleObj r:id="rId2" imgW="3123720" imgH="6387120" progId="">
                  <p:embed/>
                </p:oleObj>
              </mc:Choice>
              <mc:Fallback>
                <p:oleObj r:id="rId2" imgW="3123720" imgH="6387120" progId="">
                  <p:embed/>
                  <p:pic>
                    <p:nvPicPr>
                      <p:cNvPr id="4" name="Object 3">
                        <a:extLst>
                          <a:ext uri="{FF2B5EF4-FFF2-40B4-BE49-F238E27FC236}">
                            <a16:creationId xmlns:a16="http://schemas.microsoft.com/office/drawing/2014/main" id="{4EFFF5A3-A75D-3B41-FF5D-80B8826A0D2B}"/>
                          </a:ext>
                        </a:extLst>
                      </p:cNvPr>
                      <p:cNvPicPr/>
                      <p:nvPr/>
                    </p:nvPicPr>
                    <p:blipFill>
                      <a:blip r:embed="rId3"/>
                      <a:stretch>
                        <a:fillRect/>
                      </a:stretch>
                    </p:blipFill>
                    <p:spPr>
                      <a:xfrm>
                        <a:off x="4533900" y="382034"/>
                        <a:ext cx="3124200" cy="6386513"/>
                      </a:xfrm>
                      <a:prstGeom prst="rect">
                        <a:avLst/>
                      </a:prstGeom>
                    </p:spPr>
                  </p:pic>
                </p:oleObj>
              </mc:Fallback>
            </mc:AlternateContent>
          </a:graphicData>
        </a:graphic>
      </p:graphicFrame>
    </p:spTree>
    <p:extLst>
      <p:ext uri="{BB962C8B-B14F-4D97-AF65-F5344CB8AC3E}">
        <p14:creationId xmlns:p14="http://schemas.microsoft.com/office/powerpoint/2010/main" val="183985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TotalTime>
  <Words>2451</Words>
  <Application>Microsoft Office PowerPoint</Application>
  <PresentationFormat>Widescreen</PresentationFormat>
  <Paragraphs>583</Paragraphs>
  <Slides>36</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36</vt:i4>
      </vt:variant>
    </vt:vector>
  </HeadingPairs>
  <TitlesOfParts>
    <vt:vector size="43" baseType="lpstr">
      <vt:lpstr>Arial</vt:lpstr>
      <vt:lpstr>Calibri</vt:lpstr>
      <vt:lpstr>Calibri Light</vt:lpstr>
      <vt:lpstr>Cascadia Mono</vt:lpstr>
      <vt:lpstr>Times New Roman</vt:lpstr>
      <vt:lpstr>Wingdings</vt:lpstr>
      <vt:lpstr>Office Theme</vt:lpstr>
      <vt:lpstr>PowerPoint Presentation</vt:lpstr>
      <vt:lpstr>PowerPoint Presentation</vt:lpstr>
      <vt:lpstr>Constructor and Destructor without Inheritance (Source.cpp)</vt:lpstr>
      <vt:lpstr>Constructor and Destructor without Inheritance (Header.h)</vt:lpstr>
      <vt:lpstr>Constructor and Destructor without Inheritance (Source1.cpp)</vt:lpstr>
      <vt:lpstr>Output</vt:lpstr>
      <vt:lpstr>Constructor and Destructor in Single Inheritance</vt:lpstr>
      <vt:lpstr>Constructor and Destructor in Single Inheritance</vt:lpstr>
      <vt:lpstr>PowerPoint Presentation</vt:lpstr>
      <vt:lpstr>Constructor and Destructor in Single Inheritance (Source.cpp)</vt:lpstr>
      <vt:lpstr>Constructor and Destructor in Single Inheritance (Header.h)</vt:lpstr>
      <vt:lpstr>Constructor and Destructor in Single Inheritance (Source1.cpp)</vt:lpstr>
      <vt:lpstr>Output</vt:lpstr>
      <vt:lpstr>PowerPoint Presentation</vt:lpstr>
      <vt:lpstr>Constructor and Destructor in  Multi-level Inheritance</vt:lpstr>
      <vt:lpstr>Constructor and Destructor in Multi-level Inheritance (Source.cpp)</vt:lpstr>
      <vt:lpstr>Constructor and Destructor in Multi-level Inheritance (Header.h)</vt:lpstr>
      <vt:lpstr>Constructor and Destructor in Multi-level Inheritance (Source1.cpp)</vt:lpstr>
      <vt:lpstr>Output</vt:lpstr>
      <vt:lpstr>Constructor and Destructor in  Multiple Inheritance</vt:lpstr>
      <vt:lpstr>Constructor and Destructor in Multiple Inheritance (Source.cpp)</vt:lpstr>
      <vt:lpstr>Constructor and Destructor in Multi-level Inheritance (Header.h)</vt:lpstr>
      <vt:lpstr>Constructor and Destructor in Multi-level Inheritance (Source1.cpp)</vt:lpstr>
      <vt:lpstr>Output</vt:lpstr>
      <vt:lpstr>Constructor and Destructor in Hybrid Inheritance</vt:lpstr>
      <vt:lpstr>Constructor and Destructor in hybrid Inheritance (Source.cpp)</vt:lpstr>
      <vt:lpstr>Constructor and Destructor in Hybrid Inheritance (Header.h)</vt:lpstr>
      <vt:lpstr>Constructor and Destructor in Hybrid Inheritance (Source1.cpp)</vt:lpstr>
      <vt:lpstr>Output</vt:lpstr>
      <vt:lpstr>Constructor and Destructor in Single Inheritance with arguments</vt:lpstr>
      <vt:lpstr>Constructor and Destructor in Single Inheritance with arguments</vt:lpstr>
      <vt:lpstr>Constructor and Destructor in Single Inheritance with arguments (Header.h)</vt:lpstr>
      <vt:lpstr>Constructor and Destructor in Single Inheritance with arguments (Source1.cpp)</vt:lpstr>
      <vt:lpstr>Constructor and Destructor in Single Inheritance with arguments (Source.cpp)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dc:creator>
  <cp:lastModifiedBy>Umer Arshad</cp:lastModifiedBy>
  <cp:revision>230</cp:revision>
  <dcterms:created xsi:type="dcterms:W3CDTF">2019-10-04T14:25:31Z</dcterms:created>
  <dcterms:modified xsi:type="dcterms:W3CDTF">2023-01-04T12:10:20Z</dcterms:modified>
</cp:coreProperties>
</file>