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8" r:id="rId2"/>
    <p:sldId id="345" r:id="rId3"/>
    <p:sldId id="390" r:id="rId4"/>
    <p:sldId id="439" r:id="rId5"/>
    <p:sldId id="391" r:id="rId6"/>
    <p:sldId id="423" r:id="rId7"/>
    <p:sldId id="440" r:id="rId8"/>
    <p:sldId id="455" r:id="rId9"/>
    <p:sldId id="424" r:id="rId10"/>
    <p:sldId id="425" r:id="rId11"/>
    <p:sldId id="396" r:id="rId12"/>
    <p:sldId id="397" r:id="rId13"/>
    <p:sldId id="399" r:id="rId14"/>
    <p:sldId id="441" r:id="rId15"/>
    <p:sldId id="442" r:id="rId16"/>
    <p:sldId id="443" r:id="rId17"/>
    <p:sldId id="444" r:id="rId18"/>
    <p:sldId id="429" r:id="rId19"/>
    <p:sldId id="445" r:id="rId20"/>
    <p:sldId id="430" r:id="rId21"/>
    <p:sldId id="446" r:id="rId22"/>
    <p:sldId id="447" r:id="rId23"/>
    <p:sldId id="448" r:id="rId24"/>
    <p:sldId id="449" r:id="rId25"/>
    <p:sldId id="431" r:id="rId26"/>
    <p:sldId id="450" r:id="rId27"/>
    <p:sldId id="451" r:id="rId28"/>
    <p:sldId id="452" r:id="rId29"/>
    <p:sldId id="453" r:id="rId30"/>
    <p:sldId id="454" r:id="rId31"/>
    <p:sldId id="432" r:id="rId32"/>
    <p:sldId id="433" r:id="rId33"/>
    <p:sldId id="436" r:id="rId34"/>
    <p:sldId id="456" r:id="rId35"/>
    <p:sldId id="457" r:id="rId36"/>
    <p:sldId id="459" r:id="rId37"/>
    <p:sldId id="45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B1C-A85A-48CE-9BCF-0295902C04F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5457-99B2-4ED4-ADE9-96B314ED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7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8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5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6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0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7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6012-4FD4-4B4A-8B16-05ECD9CD90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4711"/>
            <a:ext cx="10515600" cy="1921427"/>
          </a:xfr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altLang="en-US" sz="6600" b="1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314930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9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Function overloading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Function overloading means one function can perform many tasks. </a:t>
            </a:r>
          </a:p>
          <a:p>
            <a:pPr algn="just"/>
            <a:r>
              <a:rPr lang="en-GB" dirty="0"/>
              <a:t>In C++, a single function is used to perform many tasks with the same name and different types of arguments. </a:t>
            </a:r>
          </a:p>
          <a:p>
            <a:pPr algn="just"/>
            <a:r>
              <a:rPr lang="en-GB" dirty="0"/>
              <a:t>In the function overloading function will call at the time of program compilation. It is an example of compile-time polymorphism.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Function overloading (Source.cpp)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functionOverloadExample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obj.function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obj.function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(20.20f);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obj.function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(30.303);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obj.function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"Umer Arshad Butt"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4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Function overloading (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Header.h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functionOverloadExample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* d;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function(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a =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 Integer value: 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a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CCC711-C314-1B4B-3215-ECAE969DDCFD}"/>
              </a:ext>
            </a:extLst>
          </p:cNvPr>
          <p:cNvSpPr txBox="1">
            <a:spLocks/>
          </p:cNvSpPr>
          <p:nvPr/>
        </p:nvSpPr>
        <p:spPr>
          <a:xfrm>
            <a:off x="3505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b = 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 Float value: 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b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c = 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 Double value: 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AC417E-73B9-E6BF-92D8-713FC7E73E1F}"/>
              </a:ext>
            </a:extLst>
          </p:cNvPr>
          <p:cNvSpPr txBox="1">
            <a:spLocks/>
          </p:cNvSpPr>
          <p:nvPr/>
        </p:nvSpPr>
        <p:spPr>
          <a:xfrm>
            <a:off x="7564130" y="1574655"/>
            <a:ext cx="105156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length = 0;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</a:t>
            </a:r>
            <a:r>
              <a:rPr lang="nn-NO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[i] != </a:t>
            </a:r>
            <a:r>
              <a:rPr lang="nn-NO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'\0'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++length;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d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[length];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length;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d[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d[length]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'\0'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Char Name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1978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Output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22B01-A7CC-C12D-BEEE-B46CC274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63" y="2047638"/>
            <a:ext cx="7461674" cy="251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5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9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Operator overloading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Operator overloading is an essential concept in C++. You can redefine or overload most of the built-in operators available in C++.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Operator overloading is sometimes referred to as </a:t>
            </a:r>
            <a:r>
              <a:rPr lang="en-US" b="1" dirty="0"/>
              <a:t>ad-hoc polymorphism</a:t>
            </a:r>
            <a:r>
              <a:rPr lang="en-US" dirty="0"/>
              <a:t> too. In operator overloading, different operators display different implementations based on their parameters or signatures.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7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Operator overloading (Source.cpp)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operatorOverloading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obj, obj2, obj3;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obj.setValues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(10, 20);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obj2.setValues(20, 80);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obj3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obj2;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obj3.display();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365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Function overloading (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Header.h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operatorOverloading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a, b;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setValues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a = 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b = 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5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CCC711-C314-1B4B-3215-ECAE969DDCFD}"/>
              </a:ext>
            </a:extLst>
          </p:cNvPr>
          <p:cNvSpPr txBox="1">
            <a:spLocks/>
          </p:cNvSpPr>
          <p:nvPr/>
        </p:nvSpPr>
        <p:spPr>
          <a:xfrm>
            <a:off x="40767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operatorOverloading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operatorOverloading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access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operatorOverloading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d;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d.a = a + </a:t>
            </a:r>
            <a:r>
              <a:rPr lang="it-I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access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.a;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b +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access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Sum of a + a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Sum of b + b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661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Output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56CE5-83D2-87AC-104F-2BD3B307A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13" y="2193847"/>
            <a:ext cx="7937373" cy="24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17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Run Time Polymorphism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Runtime polymorphism is also known as </a:t>
            </a:r>
            <a:r>
              <a:rPr lang="en-US" b="1" dirty="0"/>
              <a:t>dynamic polymorphism </a:t>
            </a:r>
            <a:r>
              <a:rPr lang="en-US" dirty="0"/>
              <a:t>or </a:t>
            </a:r>
            <a:r>
              <a:rPr lang="en-US" b="1" dirty="0"/>
              <a:t>late binding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In runtime polymorphism, the function call is resolved at run time.</a:t>
            </a:r>
          </a:p>
          <a:p>
            <a:pPr algn="just"/>
            <a:r>
              <a:rPr lang="en-GB" dirty="0"/>
              <a:t>Run time is the period when the executable code is running.</a:t>
            </a:r>
            <a:endParaRPr lang="en-US" dirty="0"/>
          </a:p>
          <a:p>
            <a:pPr algn="just"/>
            <a:r>
              <a:rPr lang="en-GB" dirty="0"/>
              <a:t>Errors that occur during the execution of a program are called run-time errors. Run time errors aren’t detected by the compiler.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1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Implementation of Run Time Polymorphism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Runtime polymorphism is achieved using a combination of </a:t>
            </a:r>
            <a:r>
              <a:rPr lang="en-US" b="1" dirty="0"/>
              <a:t>function overriding </a:t>
            </a:r>
            <a:r>
              <a:rPr lang="en-US" dirty="0"/>
              <a:t>and </a:t>
            </a:r>
            <a:r>
              <a:rPr lang="en-US" b="1" dirty="0"/>
              <a:t>virtual functions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61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115235" y="2782669"/>
            <a:ext cx="101338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57150" lvl="0" algn="ctr" rtl="0">
              <a:spcBef>
                <a:spcPts val="0"/>
              </a:spcBef>
              <a:spcAft>
                <a:spcPts val="0"/>
              </a:spcAft>
              <a:tabLst>
                <a:tab pos="0" algn="l"/>
                <a:tab pos="3257550" algn="l"/>
              </a:tabLst>
            </a:pPr>
            <a:r>
              <a:rPr lang="en-US" sz="5400" b="1" dirty="0">
                <a:effectLst/>
                <a:ea typeface="Times New Roman" panose="02020603050405020304" pitchFamily="18" charset="0"/>
              </a:rPr>
              <a:t>Polymorphism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64702" y="885770"/>
            <a:ext cx="28348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600" b="1" dirty="0"/>
              <a:t>Today Topic</a:t>
            </a:r>
          </a:p>
        </p:txBody>
      </p:sp>
    </p:spTree>
    <p:extLst>
      <p:ext uri="{BB962C8B-B14F-4D97-AF65-F5344CB8AC3E}">
        <p14:creationId xmlns:p14="http://schemas.microsoft.com/office/powerpoint/2010/main" val="3288154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Function overriding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 C++ inheritance, we can have the same function in the base and derived classes.</a:t>
            </a:r>
          </a:p>
          <a:p>
            <a:pPr algn="just"/>
            <a:r>
              <a:rPr lang="en-US" dirty="0"/>
              <a:t>When we call the function using an object of the derived class, the function of the derived class is executed instead of the one in the base class.</a:t>
            </a:r>
          </a:p>
          <a:p>
            <a:pPr algn="just"/>
            <a:r>
              <a:rPr lang="en-US" dirty="0"/>
              <a:t>So, different functions are executed depending on the object calling the function.</a:t>
            </a:r>
          </a:p>
        </p:txBody>
      </p:sp>
    </p:spTree>
    <p:extLst>
      <p:ext uri="{BB962C8B-B14F-4D97-AF65-F5344CB8AC3E}">
        <p14:creationId xmlns:p14="http://schemas.microsoft.com/office/powerpoint/2010/main" val="3281278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Function overriding</a:t>
            </a:r>
            <a:endParaRPr lang="en-US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F40D3F-89B5-B250-CD9B-82D45E2A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718" y="1247421"/>
            <a:ext cx="5890895" cy="56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8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Function overriding (source.cpp)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derivedClass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obj.display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907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Function overriding (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Header.h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82" y="18224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baseClass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 Base Class Execute 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CCC711-C314-1B4B-3215-ECAE969DDCFD}"/>
              </a:ext>
            </a:extLst>
          </p:cNvPr>
          <p:cNvSpPr txBox="1">
            <a:spLocks/>
          </p:cNvSpPr>
          <p:nvPr/>
        </p:nvSpPr>
        <p:spPr>
          <a:xfrm>
            <a:off x="40767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derivedClass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baseClass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 Derived Class Execute and this derive class override the function of base class 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2237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846FC-CE65-83F6-9DEA-E1C398098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1" y="2059079"/>
            <a:ext cx="11083865" cy="17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98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</a:rPr>
              <a:t>How Polymorphism is achieved in c++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Times New Roman" panose="02020603050405020304" pitchFamily="18" charset="0"/>
              </a:rPr>
              <a:t>In C++, polymorphism, the member functions with the same prototype (signature) are defined in each derived class as in the base class.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23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</a:rPr>
              <a:t>How Polymorphism is achieved in </a:t>
            </a:r>
            <a:r>
              <a:rPr lang="en-US" sz="3600" b="1" dirty="0" err="1">
                <a:latin typeface="Times New Roman" panose="02020603050405020304" pitchFamily="18" charset="0"/>
              </a:rPr>
              <a:t>c++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Polymorphism is achieved by means of </a:t>
            </a:r>
            <a:r>
              <a:rPr lang="en-US" b="1" dirty="0"/>
              <a:t>virtual functions</a:t>
            </a:r>
            <a:r>
              <a:rPr lang="en-US" dirty="0"/>
              <a:t>.  </a:t>
            </a:r>
          </a:p>
          <a:p>
            <a:pPr algn="just"/>
            <a:r>
              <a:rPr lang="en-US" dirty="0"/>
              <a:t>It is done by the fact that one pointer to a base class object (one base class pointer) may also point to any object of its derived class.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96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</a:rPr>
              <a:t>Virtual Functions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/>
            <a:r>
              <a:rPr lang="en-US" dirty="0"/>
              <a:t>A virtual function is a member function that is declared within a base class and redefined by a derived class. </a:t>
            </a:r>
          </a:p>
          <a:p>
            <a:pPr marL="0" marR="0" indent="0" algn="just">
              <a:buNone/>
            </a:pPr>
            <a:endParaRPr lang="en-US" dirty="0"/>
          </a:p>
          <a:p>
            <a:pPr marL="0" marR="0" algn="just"/>
            <a:r>
              <a:rPr lang="en-US" dirty="0"/>
              <a:t>The whole function body can be replaced with a new set of implementations in the derived class.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64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</a:rPr>
              <a:t>How to write Virtual Functions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/>
            <a:r>
              <a:rPr lang="en-US" dirty="0"/>
              <a:t>To make a function virtual, the virtual keyword must precede the function declaration in the base class. </a:t>
            </a:r>
          </a:p>
          <a:p>
            <a:pPr marL="0" marR="0" indent="0" algn="just">
              <a:buNone/>
            </a:pPr>
            <a:endParaRPr lang="en-US" dirty="0"/>
          </a:p>
          <a:p>
            <a:pPr marL="0" marR="0" algn="just"/>
            <a:r>
              <a:rPr lang="en-US" dirty="0"/>
              <a:t>The redefinition of the function in any derived class does not require a second use of the virtual keyword.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8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</a:rPr>
              <a:t>Diff b/w virtual and non-virtual member Functions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/>
            <a:r>
              <a:rPr lang="en-US" dirty="0"/>
              <a:t>The difference between a non-virtual member function and a virtual member function is, the non-virtual member functions are resolved at compile time. </a:t>
            </a:r>
          </a:p>
          <a:p>
            <a:pPr marL="0" marR="0" algn="just"/>
            <a:r>
              <a:rPr lang="en-US" dirty="0"/>
              <a:t>Whereas the virtual member functions are resolved at run-time. </a:t>
            </a:r>
          </a:p>
          <a:p>
            <a:pPr algn="just"/>
            <a:r>
              <a:rPr lang="en-US" dirty="0"/>
              <a:t>The concept of </a:t>
            </a:r>
            <a:r>
              <a:rPr lang="en-US" b="1" dirty="0"/>
              <a:t>pointers to objects </a:t>
            </a:r>
            <a:r>
              <a:rPr lang="en-US" dirty="0"/>
              <a:t>is prior to knowing before implementing the virtual function.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8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Polymorphism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Polymorphism</a:t>
            </a:r>
            <a:r>
              <a:rPr lang="en-US" dirty="0"/>
              <a:t> is a Greek word consisting of two words poly means many, and morphism means shapes. </a:t>
            </a:r>
          </a:p>
          <a:p>
            <a:pPr algn="just"/>
            <a:r>
              <a:rPr lang="en-GB" dirty="0"/>
              <a:t>In simple words, we can define </a:t>
            </a:r>
            <a:r>
              <a:rPr lang="en-GB" b="1" dirty="0"/>
              <a:t>polymorphism</a:t>
            </a:r>
            <a:r>
              <a:rPr lang="en-GB" dirty="0"/>
              <a:t> as the ability of a message to be displayed in more than one form.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11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</a:rPr>
              <a:t>Pointer to Object / Object Pointer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/>
            <a:r>
              <a:rPr lang="en-US" dirty="0"/>
              <a:t>A pointer can point to a class object. This is called an object pointer.</a:t>
            </a:r>
          </a:p>
          <a:p>
            <a:pPr marL="0" marR="0" algn="just"/>
            <a:r>
              <a:rPr lang="en-US" dirty="0"/>
              <a:t>Object pointers are useful in creating objects at run time and public members of the class can be accessible by object pointers. </a:t>
            </a:r>
          </a:p>
          <a:p>
            <a:pPr marL="0" marR="0" algn="just"/>
            <a:r>
              <a:rPr lang="en-US" dirty="0"/>
              <a:t>For example, we can create pointers pointing to classes, as follows:</a:t>
            </a:r>
          </a:p>
          <a:p>
            <a:pPr marL="457200" lvl="1" algn="just"/>
            <a:r>
              <a:rPr lang="en-US" dirty="0"/>
              <a:t>Shape *optr; i.e., the class name followed by an asterisk (*) and then the variable name. Thus, in the above declaration, *optr is a pointer to an object of class Shape. </a:t>
            </a:r>
          </a:p>
          <a:p>
            <a:pPr marL="0" marR="0" algn="just"/>
            <a:r>
              <a:rPr lang="en-US" dirty="0"/>
              <a:t>To refer directly to a member of an object pointed by a pointer we can use the arrow operator (- &gt;) instead of dot ( . 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20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 overriding with virtual function (source.cpp)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shape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ptr_to_object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shape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ptr_to_object1;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shape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ptr_to_object2;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triangle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tri_object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ptr_to_object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&amp;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tri_object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square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sqr_object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ptr_to_object1 = &amp;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sqr_object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circle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crc_object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ptr_to_object2 = &amp;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crc_object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87A1AF-219E-322B-FC93-DBBEEB01E19F}"/>
              </a:ext>
            </a:extLst>
          </p:cNvPr>
          <p:cNvSpPr txBox="1">
            <a:spLocks/>
          </p:cNvSpPr>
          <p:nvPr/>
        </p:nvSpPr>
        <p:spPr>
          <a:xfrm>
            <a:off x="525272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ptr_to_object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set_value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(10, 20);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ptr_to_object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-&gt;area()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ptr_to_object1-&gt;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set_value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(10, 20);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ptr_to_object1-&gt;area()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ptr_to_object2-&gt;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set_rad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ptr_to_object2-&gt;area();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1908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 overriding with virtual function (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Header.h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shape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rad;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set_value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set_rad(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rad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CCC711-C314-1B4B-3215-ECAE969DDCFD}"/>
              </a:ext>
            </a:extLst>
          </p:cNvPr>
          <p:cNvSpPr txBox="1">
            <a:spLocks/>
          </p:cNvSpPr>
          <p:nvPr/>
        </p:nvSpPr>
        <p:spPr>
          <a:xfrm>
            <a:off x="3505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area()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triangle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area()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Area of Triangle: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0.5 * 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AC417E-73B9-E6BF-92D8-713FC7E73E1F}"/>
              </a:ext>
            </a:extLst>
          </p:cNvPr>
          <p:cNvSpPr txBox="1">
            <a:spLocks/>
          </p:cNvSpPr>
          <p:nvPr/>
        </p:nvSpPr>
        <p:spPr>
          <a:xfrm>
            <a:off x="755373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square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shape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area()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Area of Square: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circle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shape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area()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Area of circle: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3.14 * rad * rad;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70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Output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414C2-F59A-548F-9CDB-694D4C16C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881" y="2042456"/>
            <a:ext cx="6920469" cy="224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99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 overriding with virtual function (source.cpp)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shape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*obj1;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shape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obj2;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shape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obj3;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triangle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tri_obj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(10,20,30);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square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sqr_obj(10, 20, 30);</a:t>
            </a:r>
          </a:p>
          <a:p>
            <a:pPr marL="0" indent="0">
              <a:buNone/>
            </a:pPr>
            <a:r>
              <a:rPr lang="fr-F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circle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crl_obj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(10, 20, 30);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87A1AF-219E-322B-FC93-DBBEEB01E19F}"/>
              </a:ext>
            </a:extLst>
          </p:cNvPr>
          <p:cNvSpPr txBox="1">
            <a:spLocks/>
          </p:cNvSpPr>
          <p:nvPr/>
        </p:nvSpPr>
        <p:spPr>
          <a:xfrm>
            <a:off x="525272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 = &amp;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tri_obj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obj2 = &amp;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sqr_obj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obj3 = &amp;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crl_obj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obj1-&gt;area()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obj2-&gt;area()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obj3-&gt;area()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3522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 overriding with virtual function (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Header.h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radius;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area()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CCC711-C314-1B4B-3215-ECAE969DDCFD}"/>
              </a:ext>
            </a:extLst>
          </p:cNvPr>
          <p:cNvSpPr txBox="1">
            <a:spLocks/>
          </p:cNvSpPr>
          <p:nvPr/>
        </p:nvSpPr>
        <p:spPr>
          <a:xfrm>
            <a:off x="3505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triangle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shape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triangle(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radius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area()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Triangle of Area: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0.5 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AC417E-73B9-E6BF-92D8-713FC7E73E1F}"/>
              </a:ext>
            </a:extLst>
          </p:cNvPr>
          <p:cNvSpPr txBox="1">
            <a:spLocks/>
          </p:cNvSpPr>
          <p:nvPr/>
        </p:nvSpPr>
        <p:spPr>
          <a:xfrm>
            <a:off x="755373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square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shape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square(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radius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area()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Square of Area: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29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 overriding with virtual function (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Header.h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circle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shape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circle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l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radius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area()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Circle of Area: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3.14 * radius * radius 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61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Output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D8371-A2FD-7817-CCCD-B6D06F9C7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641" y="2431973"/>
            <a:ext cx="6595720" cy="19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1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Polymorphism Example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Real life example of polymorphism, a </a:t>
            </a:r>
            <a:r>
              <a:rPr lang="en-GB" b="1" dirty="0"/>
              <a:t>person</a:t>
            </a:r>
            <a:r>
              <a:rPr lang="en-GB" dirty="0"/>
              <a:t> simultaneously can have different characteristics. </a:t>
            </a:r>
          </a:p>
          <a:p>
            <a:pPr algn="just"/>
            <a:r>
              <a:rPr lang="en-GB" dirty="0"/>
              <a:t>A person at the same time is a father, a husband, and an employee. So, the same person can have different behaviour in different situations. </a:t>
            </a:r>
          </a:p>
          <a:p>
            <a:pPr algn="just"/>
            <a:r>
              <a:rPr lang="en-GB" b="1" dirty="0"/>
              <a:t>Mobile</a:t>
            </a:r>
            <a:r>
              <a:rPr lang="en-GB" dirty="0"/>
              <a:t> is one device but offers various features such as a camera, radio, etc. This is called polymorphism.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3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Polymorphism Types</a:t>
            </a:r>
            <a:endParaRPr lang="en-US" sz="3600" b="1" dirty="0"/>
          </a:p>
        </p:txBody>
      </p:sp>
      <p:pic>
        <p:nvPicPr>
          <p:cNvPr id="6" name="Picture 5" descr="C++ Polymorphism with Example">
            <a:extLst>
              <a:ext uri="{FF2B5EF4-FFF2-40B4-BE49-F238E27FC236}">
                <a16:creationId xmlns:a16="http://schemas.microsoft.com/office/drawing/2014/main" id="{B3FA8C6E-A12D-26AE-9B68-C07F4F0E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180" y="1611860"/>
            <a:ext cx="6649477" cy="4768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14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Polymorphism Types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1950"/>
              </a:spcAft>
              <a:buNone/>
            </a:pPr>
            <a:r>
              <a:rPr lang="en-GB" dirty="0"/>
              <a:t>Polymorphism in C++ is categorized into two types.</a:t>
            </a: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1950"/>
              </a:spcAft>
              <a:buFont typeface="+mj-lt"/>
              <a:buAutoNum type="arabicPeriod"/>
            </a:pPr>
            <a:r>
              <a:rPr lang="en-GB" b="1" dirty="0"/>
              <a:t>Compile Time Polymorphism</a:t>
            </a:r>
            <a:endParaRPr lang="en-US" b="1" dirty="0"/>
          </a:p>
          <a:p>
            <a:pPr marL="742950" marR="0" lvl="1" indent="-285750">
              <a:spcBef>
                <a:spcPts val="0"/>
              </a:spcBef>
              <a:spcAft>
                <a:spcPts val="1950"/>
              </a:spcAft>
              <a:buFont typeface="+mj-lt"/>
              <a:buAutoNum type="alphaLcPeriod"/>
            </a:pPr>
            <a:r>
              <a:rPr lang="en-GB" sz="2800" dirty="0"/>
              <a:t>Function overloading</a:t>
            </a:r>
            <a:endParaRPr lang="en-US" sz="2800" dirty="0"/>
          </a:p>
          <a:p>
            <a:pPr marL="742950" marR="0" lvl="1" indent="-285750">
              <a:spcBef>
                <a:spcPts val="0"/>
              </a:spcBef>
              <a:spcAft>
                <a:spcPts val="1950"/>
              </a:spcAft>
              <a:buFont typeface="+mj-lt"/>
              <a:buAutoNum type="alphaLcPeriod"/>
            </a:pPr>
            <a:r>
              <a:rPr lang="en-GB" sz="2800" dirty="0"/>
              <a:t>Operator overloading</a:t>
            </a:r>
            <a:endParaRPr lang="en-US" sz="2800" dirty="0"/>
          </a:p>
          <a:p>
            <a:pPr marL="342900" marR="0" lvl="0" indent="-342900">
              <a:spcBef>
                <a:spcPts val="0"/>
              </a:spcBef>
              <a:spcAft>
                <a:spcPts val="1950"/>
              </a:spcAft>
              <a:buFont typeface="+mj-lt"/>
              <a:buAutoNum type="arabicPeriod"/>
            </a:pPr>
            <a:r>
              <a:rPr lang="en-GB" b="1" dirty="0"/>
              <a:t>Run Time Polymorphism</a:t>
            </a:r>
            <a:endParaRPr lang="en-US" b="1" dirty="0"/>
          </a:p>
          <a:p>
            <a:pPr marL="742950" marR="0" lvl="1" indent="-285750">
              <a:spcBef>
                <a:spcPts val="0"/>
              </a:spcBef>
              <a:spcAft>
                <a:spcPts val="1950"/>
              </a:spcAft>
              <a:buFont typeface="+mj-lt"/>
              <a:buAutoNum type="alphaLcPeriod"/>
            </a:pPr>
            <a:r>
              <a:rPr lang="en-GB" sz="2800" dirty="0"/>
              <a:t>Function Overriding</a:t>
            </a:r>
            <a:endParaRPr lang="en-US" sz="2800" dirty="0"/>
          </a:p>
          <a:p>
            <a:pPr marL="742950" marR="0" lvl="1" indent="-285750">
              <a:spcBef>
                <a:spcPts val="0"/>
              </a:spcBef>
              <a:spcAft>
                <a:spcPts val="1950"/>
              </a:spcAft>
              <a:buFont typeface="+mj-lt"/>
              <a:buAutoNum type="alphaLcPeriod"/>
            </a:pPr>
            <a:r>
              <a:rPr lang="en-GB" sz="2800" dirty="0"/>
              <a:t>Virtual Function</a:t>
            </a:r>
            <a:endParaRPr lang="en-US" sz="2800" dirty="0"/>
          </a:p>
          <a:p>
            <a:pPr algn="just">
              <a:spcBef>
                <a:spcPts val="0"/>
              </a:spcBef>
              <a:spcAft>
                <a:spcPts val="195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6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Compile Time Polymorphism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950"/>
              </a:spcAft>
            </a:pPr>
            <a:r>
              <a:rPr lang="en-US" dirty="0"/>
              <a:t>When the relationship between the definition of different functions and their function calls is determined during the compile-time, it is known as compile-time polymorphism. </a:t>
            </a:r>
          </a:p>
          <a:p>
            <a:pPr algn="just">
              <a:spcBef>
                <a:spcPts val="0"/>
              </a:spcBef>
              <a:spcAft>
                <a:spcPts val="1950"/>
              </a:spcAft>
            </a:pPr>
            <a:r>
              <a:rPr lang="en-US" dirty="0"/>
              <a:t>This type of polymorphism is also known as </a:t>
            </a:r>
            <a:r>
              <a:rPr lang="en-US" b="1" dirty="0"/>
              <a:t>static</a:t>
            </a:r>
            <a:r>
              <a:rPr lang="en-US" dirty="0"/>
              <a:t> or </a:t>
            </a:r>
            <a:r>
              <a:rPr lang="en-US" b="1" dirty="0"/>
              <a:t>early</a:t>
            </a:r>
            <a:r>
              <a:rPr lang="en-US" dirty="0"/>
              <a:t> binding polymorphism. All the methods of compile-time polymorphism get called or invoked during the compile time</a:t>
            </a:r>
          </a:p>
        </p:txBody>
      </p:sp>
    </p:spTree>
    <p:extLst>
      <p:ext uri="{BB962C8B-B14F-4D97-AF65-F5344CB8AC3E}">
        <p14:creationId xmlns:p14="http://schemas.microsoft.com/office/powerpoint/2010/main" val="386986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Compile Time Polymorphism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/>
            <a:r>
              <a:rPr lang="en-US" dirty="0"/>
              <a:t>It indicates that all information required to call a function is known at the compile time.</a:t>
            </a:r>
          </a:p>
          <a:p>
            <a:pPr marL="0" marR="0" algn="just"/>
            <a:r>
              <a:rPr lang="en-US" dirty="0"/>
              <a:t>It means the compiler decides at compile-time what method will respond to the message sent to the pointer. </a:t>
            </a:r>
          </a:p>
        </p:txBody>
      </p:sp>
    </p:spTree>
    <p:extLst>
      <p:ext uri="{BB962C8B-B14F-4D97-AF65-F5344CB8AC3E}">
        <p14:creationId xmlns:p14="http://schemas.microsoft.com/office/powerpoint/2010/main" val="29622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Compile Time Polymorphism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You can implement compile-time polymorphism using </a:t>
            </a:r>
            <a:r>
              <a:rPr lang="en-US" b="1" dirty="0"/>
              <a:t>function overloading</a:t>
            </a:r>
            <a:r>
              <a:rPr lang="en-US" dirty="0"/>
              <a:t> and </a:t>
            </a:r>
            <a:r>
              <a:rPr lang="en-US" b="1" dirty="0"/>
              <a:t>operator overloading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201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2146</Words>
  <Application>Microsoft Office PowerPoint</Application>
  <PresentationFormat>Widescreen</PresentationFormat>
  <Paragraphs>393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Cascadia Mono</vt:lpstr>
      <vt:lpstr>Times New Roman</vt:lpstr>
      <vt:lpstr>Office Theme</vt:lpstr>
      <vt:lpstr>PowerPoint Presentation</vt:lpstr>
      <vt:lpstr>PowerPoint Presentation</vt:lpstr>
      <vt:lpstr>Polymorphism</vt:lpstr>
      <vt:lpstr>Polymorphism Example</vt:lpstr>
      <vt:lpstr>Polymorphism Types</vt:lpstr>
      <vt:lpstr>Polymorphism Types</vt:lpstr>
      <vt:lpstr>1. Compile Time Polymorphism</vt:lpstr>
      <vt:lpstr>1. Compile Time Polymorphism</vt:lpstr>
      <vt:lpstr>Implementation of Compile Time Polymorphism</vt:lpstr>
      <vt:lpstr>a. Function overloading</vt:lpstr>
      <vt:lpstr>a. Function overloading (Source.cpp)</vt:lpstr>
      <vt:lpstr>a. Function overloading (Header.h)</vt:lpstr>
      <vt:lpstr>Output</vt:lpstr>
      <vt:lpstr>b. Operator overloading</vt:lpstr>
      <vt:lpstr>b. Operator overloading (Source.cpp)</vt:lpstr>
      <vt:lpstr>a. Function overloading (Header.h)</vt:lpstr>
      <vt:lpstr>Output</vt:lpstr>
      <vt:lpstr>2. Run Time Polymorphism</vt:lpstr>
      <vt:lpstr>2. Implementation of Run Time Polymorphism</vt:lpstr>
      <vt:lpstr>a. Function overriding</vt:lpstr>
      <vt:lpstr>a. Function overriding</vt:lpstr>
      <vt:lpstr>a. Function overriding (source.cpp)</vt:lpstr>
      <vt:lpstr>a. Function overriding (Header.h)</vt:lpstr>
      <vt:lpstr>output</vt:lpstr>
      <vt:lpstr>How Polymorphism is achieved in c++</vt:lpstr>
      <vt:lpstr>How Polymorphism is achieved in c++</vt:lpstr>
      <vt:lpstr>Virtual Functions</vt:lpstr>
      <vt:lpstr>How to write Virtual Functions</vt:lpstr>
      <vt:lpstr>Diff b/w virtual and non-virtual member Functions</vt:lpstr>
      <vt:lpstr>Pointer to Object / Object Pointer</vt:lpstr>
      <vt:lpstr>Function overriding with virtual function (source.cpp)</vt:lpstr>
      <vt:lpstr>Function overriding with virtual function (Header.h)</vt:lpstr>
      <vt:lpstr>Output</vt:lpstr>
      <vt:lpstr>Function overriding with virtual function (source.cpp)</vt:lpstr>
      <vt:lpstr>Function overriding with virtual function (Header.h)</vt:lpstr>
      <vt:lpstr>Function overriding with virtual function (Header.h)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</dc:creator>
  <cp:lastModifiedBy>Umer Arshad</cp:lastModifiedBy>
  <cp:revision>351</cp:revision>
  <dcterms:created xsi:type="dcterms:W3CDTF">2019-10-04T14:25:31Z</dcterms:created>
  <dcterms:modified xsi:type="dcterms:W3CDTF">2023-01-17T19:25:30Z</dcterms:modified>
</cp:coreProperties>
</file>