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79" r:id="rId3"/>
    <p:sldId id="328" r:id="rId4"/>
    <p:sldId id="329" r:id="rId5"/>
    <p:sldId id="338" r:id="rId6"/>
    <p:sldId id="331" r:id="rId7"/>
    <p:sldId id="340" r:id="rId8"/>
    <p:sldId id="332" r:id="rId9"/>
    <p:sldId id="333" r:id="rId10"/>
    <p:sldId id="341" r:id="rId11"/>
    <p:sldId id="342" r:id="rId12"/>
    <p:sldId id="343" r:id="rId13"/>
    <p:sldId id="344" r:id="rId14"/>
    <p:sldId id="334" r:id="rId15"/>
    <p:sldId id="335" r:id="rId16"/>
    <p:sldId id="336" r:id="rId17"/>
    <p:sldId id="337" r:id="rId18"/>
    <p:sldId id="346" r:id="rId19"/>
    <p:sldId id="348" r:id="rId20"/>
    <p:sldId id="347" r:id="rId21"/>
    <p:sldId id="345" r:id="rId22"/>
    <p:sldId id="34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67" autoAdjust="0"/>
  </p:normalViewPr>
  <p:slideViewPr>
    <p:cSldViewPr snapToGrid="0">
      <p:cViewPr>
        <p:scale>
          <a:sx n="79" d="100"/>
          <a:sy n="79" d="100"/>
        </p:scale>
        <p:origin x="82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B1C-A85A-48CE-9BCF-0295902C04F2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5457-99B2-4ED4-ADE9-96B314ED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69A48C-4181-443A-B434-4440DB5CB78D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67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protected member is accessible by the member functions within its class and by any CLASS IMMEDIATELY DERIVED FROM IT.</a:t>
            </a:r>
          </a:p>
          <a:p>
            <a:pPr eaLnBrk="1" hangingPunct="1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is not visible to the inheriting class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6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protected member is accessible by the member functions within its class and by any CLASS IMMEDIATELY DERIVED FROM IT.</a:t>
            </a:r>
          </a:p>
          <a:p>
            <a:pPr eaLnBrk="1" hangingPunct="1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is not visible to the inheriting class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77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36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1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17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F902B-CCD4-413A-A57A-2C70D51BA2F8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5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436300-1325-4CF9-A8A9-9D008B2C681B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1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B15306-2260-4B56-A0FF-6110E06C47F7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09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B15306-2260-4B56-A0FF-6110E06C47F7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97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671F46-B39C-41D1-A767-2BBAFC740E01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506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DE60C2-1E39-4E3E-98ED-EFCA8541777D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4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368EEA-A765-4E36-980F-763A4DF238A8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0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83D6243-55A4-4F70-8EC5-27BAE5DB712C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1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919972-8607-4433-A87E-3CA221742BB0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9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8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6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7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6012-4FD4-4B4A-8B16-05ECD9CD901E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0230"/>
          </a:xfr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fr-FR" altLang="en-US" sz="4800" b="1" dirty="0"/>
              <a:t>Object </a:t>
            </a:r>
            <a:r>
              <a:rPr lang="fr-FR" altLang="en-US" sz="4800" b="1" dirty="0" err="1"/>
              <a:t>Oriented</a:t>
            </a:r>
            <a:endParaRPr lang="fr-FR" altLang="en-US" sz="4800" b="1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fr-FR" altLang="en-US" sz="4800" b="1" dirty="0" err="1"/>
              <a:t>Programming</a:t>
            </a:r>
            <a:endParaRPr lang="fr-F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1493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MS Mincho" charset="-128"/>
              </a:rPr>
              <a:t>Rules for building a class hierarchy</a:t>
            </a:r>
            <a:r>
              <a:rPr lang="en-US" altLang="en-US" b="1" dirty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Derived classes are </a:t>
            </a:r>
            <a:r>
              <a:rPr lang="en-US" altLang="en-US" u="sng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special cases</a:t>
            </a:r>
            <a:r>
              <a:rPr lang="en-US" altLang="en-US">
                <a:cs typeface="Times New Roman" panose="02020603050405020304" pitchFamily="18" charset="0"/>
              </a:rPr>
              <a:t> of base classes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A derived class </a:t>
            </a:r>
            <a:r>
              <a:rPr lang="en-US" altLang="en-US" u="sng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can also serve</a:t>
            </a:r>
            <a:r>
              <a:rPr lang="en-US" altLang="en-US">
                <a:cs typeface="Times New Roman" panose="02020603050405020304" pitchFamily="18" charset="0"/>
              </a:rPr>
              <a:t> as a base class for new classes.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There is no limit on the </a:t>
            </a:r>
            <a:r>
              <a:rPr lang="en-US" altLang="en-US" u="sng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depth of inheritance</a:t>
            </a:r>
            <a:r>
              <a:rPr lang="en-US" altLang="en-US">
                <a:cs typeface="Times New Roman" panose="02020603050405020304" pitchFamily="18" charset="0"/>
              </a:rPr>
              <a:t> allowed in C++ (as far as it is within the limits of your compiler)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ea typeface="MS Mincho" charset="-128"/>
              </a:rPr>
              <a:t>It is possible for a class to be a base class for </a:t>
            </a:r>
            <a:r>
              <a:rPr lang="en-US" altLang="en-US" u="sng">
                <a:effectLst>
                  <a:outerShdw blurRad="38100" dist="38100" dir="2700000" algn="tl">
                    <a:srgbClr val="000000"/>
                  </a:outerShdw>
                </a:effectLst>
                <a:ea typeface="MS Mincho" charset="-128"/>
              </a:rPr>
              <a:t>more than one</a:t>
            </a:r>
            <a:r>
              <a:rPr lang="en-US" altLang="en-US">
                <a:ea typeface="MS Mincho" charset="-128"/>
              </a:rPr>
              <a:t> derived class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051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295400"/>
            <a:ext cx="7772400" cy="1143000"/>
          </a:xfrm>
        </p:spPr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Inheritance and accessibility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819400"/>
            <a:ext cx="7772400" cy="3276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A class inherits the </a:t>
            </a:r>
            <a:r>
              <a:rPr lang="en-US" altLang="en-US" i="1" u="sng">
                <a:cs typeface="Times New Roman" panose="02020603050405020304" pitchFamily="18" charset="0"/>
              </a:rPr>
              <a:t>behavior</a:t>
            </a:r>
            <a:r>
              <a:rPr lang="en-US" altLang="en-US">
                <a:cs typeface="Times New Roman" panose="02020603050405020304" pitchFamily="18" charset="0"/>
              </a:rPr>
              <a:t> of another class and enhances it in some way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cs typeface="Times New Roman" panose="02020603050405020304" pitchFamily="18" charset="0"/>
              </a:rPr>
              <a:t>Inheritance </a:t>
            </a:r>
            <a:r>
              <a:rPr lang="en-US" altLang="en-US" i="1" u="sng">
                <a:cs typeface="Times New Roman" panose="02020603050405020304" pitchFamily="18" charset="0"/>
              </a:rPr>
              <a:t>does not</a:t>
            </a:r>
            <a:r>
              <a:rPr lang="en-US" altLang="en-US">
                <a:cs typeface="Times New Roman" panose="02020603050405020304" pitchFamily="18" charset="0"/>
              </a:rPr>
              <a:t> mean inheriting access to another class’ </a:t>
            </a:r>
            <a:r>
              <a:rPr lang="en-US" altLang="en-US">
                <a:ea typeface="MS Mincho" charset="-128"/>
              </a:rPr>
              <a:t>private members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97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295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Access Control/ </a:t>
            </a:r>
            <a:r>
              <a:rPr lang="en-US" b="1" dirty="0" err="1"/>
              <a:t>Visibilty</a:t>
            </a:r>
            <a:r>
              <a:rPr lang="en-US" b="1" dirty="0"/>
              <a:t> modes and Inheritance: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819400"/>
            <a:ext cx="7772400" cy="3276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derived class can access all the non-private members of its base class. Thus base-class members that should not be accessible to the member functions of derived classes should be declared private in the base class. </a:t>
            </a:r>
          </a:p>
          <a:p>
            <a:r>
              <a:rPr lang="en-US" dirty="0"/>
              <a:t>We can summarize the different access types according to who can access them in the following way: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948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295400"/>
            <a:ext cx="7772400" cy="1143000"/>
          </a:xfrm>
        </p:spPr>
        <p:txBody>
          <a:bodyPr/>
          <a:lstStyle/>
          <a:p>
            <a:r>
              <a:rPr lang="en-US" b="1" dirty="0"/>
              <a:t>Access Control and Inheritance:</a:t>
            </a:r>
          </a:p>
        </p:txBody>
      </p:sp>
      <p:pic>
        <p:nvPicPr>
          <p:cNvPr id="1026" name="Picture 2" descr="Inheritance in C++ - GeeksforGeeks">
            <a:extLst>
              <a:ext uri="{FF2B5EF4-FFF2-40B4-BE49-F238E27FC236}">
                <a16:creationId xmlns:a16="http://schemas.microsoft.com/office/drawing/2014/main" id="{6669C399-2145-382C-B02E-D151C071E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852" y="2438400"/>
            <a:ext cx="8660295" cy="342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11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981200" y="1062038"/>
            <a:ext cx="83820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/>
              <a:t>Reminder about public, private and protected access specifiers: </a:t>
            </a:r>
          </a:p>
          <a:p>
            <a:pPr eaLnBrk="1" hangingPunct="1"/>
            <a:endParaRPr lang="en-IN" altLang="en-US" sz="2400" dirty="0"/>
          </a:p>
          <a:p>
            <a:pPr algn="just" eaLnBrk="1" hangingPunct="1"/>
            <a:r>
              <a:rPr lang="en-US" altLang="en-US" sz="2400" dirty="0"/>
              <a:t>1 If a member or variables defined in a class is private, then they are accessible by members of the same class only and cannot be accessed from outside the class. </a:t>
            </a:r>
          </a:p>
          <a:p>
            <a:pPr algn="just" eaLnBrk="1" hangingPunct="1"/>
            <a:endParaRPr lang="en-IN" altLang="en-US" sz="2400" dirty="0"/>
          </a:p>
          <a:p>
            <a:pPr algn="just" eaLnBrk="1" hangingPunct="1"/>
            <a:r>
              <a:rPr lang="en-US" altLang="en-US" sz="2400" dirty="0"/>
              <a:t>2 Public members and variables are accessible from outside the class. </a:t>
            </a:r>
          </a:p>
          <a:p>
            <a:pPr algn="just" eaLnBrk="1" hangingPunct="1"/>
            <a:endParaRPr lang="en-IN" altLang="en-US" sz="2400" dirty="0"/>
          </a:p>
          <a:p>
            <a:pPr algn="just" eaLnBrk="1" hangingPunct="1"/>
            <a:r>
              <a:rPr lang="en-US" altLang="en-US" sz="2400" dirty="0"/>
              <a:t>3 Protected access specifier is a stage between private and public. If a member functions or variables defined in a class are protected, then they cannot be accessed from outside the class but can be accessed from the derived class. </a:t>
            </a:r>
            <a:endParaRPr lang="en-IN" altLang="en-US" sz="2400" dirty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775437" y="269545"/>
            <a:ext cx="67935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600" b="1" dirty="0"/>
              <a:t>Visibility Modes in Inheritance</a:t>
            </a:r>
          </a:p>
        </p:txBody>
      </p:sp>
    </p:spTree>
    <p:extLst>
      <p:ext uri="{BB962C8B-B14F-4D97-AF65-F5344CB8AC3E}">
        <p14:creationId xmlns:p14="http://schemas.microsoft.com/office/powerpoint/2010/main" val="219074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752600" y="1676400"/>
            <a:ext cx="86106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IN" altLang="en-US" sz="2800" dirty="0"/>
              <a:t>When deriving a class from a base </a:t>
            </a:r>
            <a:r>
              <a:rPr lang="en-IN" altLang="en-US" sz="3200" dirty="0"/>
              <a:t>class</a:t>
            </a:r>
            <a:r>
              <a:rPr lang="en-IN" altLang="en-US" sz="2800" dirty="0"/>
              <a:t>, the base class may be inherited through </a:t>
            </a:r>
            <a:r>
              <a:rPr lang="en-IN" altLang="en-US" sz="2800" b="1" dirty="0"/>
              <a:t>public, protected</a:t>
            </a:r>
            <a:r>
              <a:rPr lang="en-IN" altLang="en-US" sz="2800" dirty="0"/>
              <a:t> or </a:t>
            </a:r>
            <a:r>
              <a:rPr lang="en-IN" altLang="en-US" sz="2800" b="1" dirty="0"/>
              <a:t>private</a:t>
            </a:r>
            <a:r>
              <a:rPr lang="en-IN" altLang="en-US" sz="2800" dirty="0"/>
              <a:t> inheritance. The type of inheritance is specified by the access- specifier.</a:t>
            </a:r>
          </a:p>
          <a:p>
            <a:pPr algn="just" eaLnBrk="1" hangingPunct="1"/>
            <a:endParaRPr lang="en-IN" altLang="en-US" sz="2800" dirty="0"/>
          </a:p>
          <a:p>
            <a:pPr algn="just" eaLnBrk="1" hangingPunct="1"/>
            <a:endParaRPr lang="en-IN" altLang="en-US" dirty="0"/>
          </a:p>
          <a:p>
            <a:pPr algn="just" eaLnBrk="1" hangingPunct="1"/>
            <a:r>
              <a:rPr lang="en-IN" altLang="en-US" sz="2800" dirty="0"/>
              <a:t>We hardly use </a:t>
            </a:r>
            <a:r>
              <a:rPr lang="en-IN" altLang="en-US" sz="2800" b="1" dirty="0"/>
              <a:t>protected</a:t>
            </a:r>
            <a:r>
              <a:rPr lang="en-IN" altLang="en-US" sz="2800" dirty="0"/>
              <a:t> or </a:t>
            </a:r>
            <a:r>
              <a:rPr lang="en-IN" altLang="en-US" sz="2800" b="1" dirty="0"/>
              <a:t>private</a:t>
            </a:r>
            <a:r>
              <a:rPr lang="en-IN" altLang="en-US" sz="2800" dirty="0"/>
              <a:t> inheritance, but </a:t>
            </a:r>
            <a:r>
              <a:rPr lang="en-IN" altLang="en-US" sz="2800" b="1" dirty="0"/>
              <a:t>public</a:t>
            </a:r>
            <a:r>
              <a:rPr lang="en-IN" altLang="en-US" sz="2800" dirty="0"/>
              <a:t> inheritance is commonly used. While using different type of inheritance, following rules are applied:</a:t>
            </a:r>
          </a:p>
          <a:p>
            <a:pPr algn="just" eaLnBrk="1" hangingPunct="1"/>
            <a:endParaRPr lang="en-I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75437" y="269545"/>
            <a:ext cx="67935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600" b="1" dirty="0"/>
              <a:t>Visibility Modes in Inheritance</a:t>
            </a:r>
          </a:p>
        </p:txBody>
      </p:sp>
    </p:spTree>
    <p:extLst>
      <p:ext uri="{BB962C8B-B14F-4D97-AF65-F5344CB8AC3E}">
        <p14:creationId xmlns:p14="http://schemas.microsoft.com/office/powerpoint/2010/main" val="53045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274323" y="1600200"/>
            <a:ext cx="953310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endParaRPr lang="en-IN" altLang="en-US" sz="2800" dirty="0"/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IN" altLang="en-US" sz="2800" b="1" dirty="0"/>
              <a:t>Public Inheritance:</a:t>
            </a:r>
            <a:r>
              <a:rPr lang="en-IN" altLang="en-US" sz="2800" dirty="0"/>
              <a:t> When deriving a class from a </a:t>
            </a:r>
            <a:r>
              <a:rPr lang="en-IN" altLang="en-US" sz="2800" b="1" dirty="0"/>
              <a:t>public</a:t>
            </a:r>
            <a:r>
              <a:rPr lang="en-IN" altLang="en-US" sz="2800" dirty="0"/>
              <a:t> base class, </a:t>
            </a:r>
            <a:r>
              <a:rPr lang="en-IN" altLang="en-US" sz="2800" b="1" dirty="0"/>
              <a:t>public</a:t>
            </a:r>
            <a:r>
              <a:rPr lang="en-IN" altLang="en-US" sz="2800" dirty="0"/>
              <a:t> members of the base class become </a:t>
            </a:r>
            <a:r>
              <a:rPr lang="en-IN" altLang="en-US" sz="2800" b="1" dirty="0"/>
              <a:t>public</a:t>
            </a:r>
            <a:r>
              <a:rPr lang="en-IN" altLang="en-US" sz="2800" dirty="0"/>
              <a:t> members of the derived class and </a:t>
            </a:r>
            <a:r>
              <a:rPr lang="en-IN" altLang="en-US" sz="2800" b="1" dirty="0"/>
              <a:t>protected</a:t>
            </a:r>
            <a:r>
              <a:rPr lang="en-IN" altLang="en-US" sz="2800" dirty="0"/>
              <a:t> members of the base class become </a:t>
            </a:r>
            <a:r>
              <a:rPr lang="en-IN" altLang="en-US" sz="2800" b="1" dirty="0"/>
              <a:t>protected</a:t>
            </a:r>
            <a:r>
              <a:rPr lang="en-IN" altLang="en-US" sz="2800" dirty="0"/>
              <a:t> members of the derived class. A base class's </a:t>
            </a:r>
            <a:r>
              <a:rPr lang="en-IN" altLang="en-US" sz="2800" b="1" dirty="0"/>
              <a:t>private</a:t>
            </a:r>
            <a:r>
              <a:rPr lang="en-IN" altLang="en-US" sz="2800" dirty="0"/>
              <a:t> members are never accessible directly from a derived class, but can be accessed through calls to the </a:t>
            </a:r>
            <a:r>
              <a:rPr lang="en-IN" altLang="en-US" sz="2800" b="1" dirty="0"/>
              <a:t>public </a:t>
            </a:r>
            <a:r>
              <a:rPr lang="en-IN" altLang="en-US" sz="2800" dirty="0"/>
              <a:t>and </a:t>
            </a:r>
            <a:r>
              <a:rPr lang="en-IN" altLang="en-US" sz="2800" b="1" dirty="0"/>
              <a:t>protected</a:t>
            </a:r>
            <a:r>
              <a:rPr lang="en-IN" altLang="en-US" sz="2800" dirty="0"/>
              <a:t> members of the base class.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75437" y="269545"/>
            <a:ext cx="67935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600" b="1" dirty="0"/>
              <a:t>Visibility Modes in Inheritance</a:t>
            </a:r>
          </a:p>
        </p:txBody>
      </p:sp>
    </p:spTree>
    <p:extLst>
      <p:ext uri="{BB962C8B-B14F-4D97-AF65-F5344CB8AC3E}">
        <p14:creationId xmlns:p14="http://schemas.microsoft.com/office/powerpoint/2010/main" val="689659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182757" y="1228397"/>
            <a:ext cx="955150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endParaRPr lang="en-IN" altLang="en-US" sz="2800" dirty="0"/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IN" altLang="en-US" sz="2800" b="1" dirty="0"/>
              <a:t>Protected Inheritance:</a:t>
            </a:r>
            <a:r>
              <a:rPr lang="en-IN" altLang="en-US" sz="2800" dirty="0"/>
              <a:t> When deriving from a </a:t>
            </a:r>
            <a:r>
              <a:rPr lang="en-IN" altLang="en-US" sz="2800" b="1" dirty="0"/>
              <a:t>protected</a:t>
            </a:r>
            <a:r>
              <a:rPr lang="en-IN" altLang="en-US" sz="2800" dirty="0"/>
              <a:t> base class, </a:t>
            </a:r>
            <a:r>
              <a:rPr lang="en-IN" altLang="en-US" sz="2800" b="1" dirty="0"/>
              <a:t>public</a:t>
            </a:r>
            <a:r>
              <a:rPr lang="en-IN" altLang="en-US" sz="2800" dirty="0"/>
              <a:t> and </a:t>
            </a:r>
            <a:r>
              <a:rPr lang="en-IN" altLang="en-US" sz="2800" b="1" dirty="0"/>
              <a:t>protected </a:t>
            </a:r>
            <a:r>
              <a:rPr lang="en-IN" altLang="en-US" sz="2800" dirty="0"/>
              <a:t>members of the base class become </a:t>
            </a:r>
            <a:r>
              <a:rPr lang="en-IN" altLang="en-US" sz="2800" b="1" dirty="0"/>
              <a:t>protected</a:t>
            </a:r>
            <a:r>
              <a:rPr lang="en-IN" altLang="en-US" sz="2800" dirty="0"/>
              <a:t> members of the derived class.</a:t>
            </a:r>
          </a:p>
          <a:p>
            <a:pPr algn="just" eaLnBrk="1" hangingPunct="1"/>
            <a:endParaRPr lang="en-IN" altLang="en-US" sz="2800" dirty="0"/>
          </a:p>
          <a:p>
            <a:pPr algn="just" eaLnBrk="1" hangingPunct="1"/>
            <a:endParaRPr lang="en-IN" altLang="en-US" sz="2800" dirty="0"/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IN" altLang="en-US" sz="2800" b="1" dirty="0"/>
              <a:t>Private Inheritance: </a:t>
            </a:r>
            <a:r>
              <a:rPr lang="en-IN" altLang="en-US" sz="2800" dirty="0"/>
              <a:t>When deriving from a </a:t>
            </a:r>
            <a:r>
              <a:rPr lang="en-IN" altLang="en-US" sz="2800" b="1" dirty="0"/>
              <a:t>private</a:t>
            </a:r>
            <a:r>
              <a:rPr lang="en-IN" altLang="en-US" sz="2800" dirty="0"/>
              <a:t> base class, </a:t>
            </a:r>
            <a:r>
              <a:rPr lang="en-IN" altLang="en-US" sz="2800" b="1" dirty="0"/>
              <a:t>public</a:t>
            </a:r>
            <a:r>
              <a:rPr lang="en-IN" altLang="en-US" sz="2800" dirty="0"/>
              <a:t> and </a:t>
            </a:r>
            <a:r>
              <a:rPr lang="en-IN" altLang="en-US" sz="2800" b="1" dirty="0"/>
              <a:t>protected</a:t>
            </a:r>
            <a:r>
              <a:rPr lang="en-IN" altLang="en-US" sz="2800" dirty="0"/>
              <a:t> members of the base class become </a:t>
            </a:r>
            <a:r>
              <a:rPr lang="en-IN" altLang="en-US" sz="2800" b="1" dirty="0"/>
              <a:t>private</a:t>
            </a:r>
            <a:r>
              <a:rPr lang="en-IN" altLang="en-US" sz="2800" dirty="0"/>
              <a:t> members of the derived class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75437" y="269545"/>
            <a:ext cx="67935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600" b="1" dirty="0"/>
              <a:t>Visibility Modes in Inheritance</a:t>
            </a:r>
          </a:p>
        </p:txBody>
      </p:sp>
    </p:spTree>
    <p:extLst>
      <p:ext uri="{BB962C8B-B14F-4D97-AF65-F5344CB8AC3E}">
        <p14:creationId xmlns:p14="http://schemas.microsoft.com/office/powerpoint/2010/main" val="371225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983974" y="1536509"/>
            <a:ext cx="1038639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class Employee with the following attributes and member functions: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Employee registration number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Employee name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Destination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 salary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Profitable fund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 the function set_ data of the registration number, name, and destination.</a:t>
            </a:r>
          </a:p>
          <a:p>
            <a:pPr marL="0" marR="0" indent="5715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Inherit (public) a class salary from the employee. Salary should contain the following member functions: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 function of basic salary, and calculate 10% of profitable fund of basic salary.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 sum function to calculate basic salary and profitable fund.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5194" y="269545"/>
            <a:ext cx="31940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600" b="1" dirty="0"/>
              <a:t>Class Activity</a:t>
            </a:r>
          </a:p>
        </p:txBody>
      </p:sp>
    </p:spTree>
    <p:extLst>
      <p:ext uri="{BB962C8B-B14F-4D97-AF65-F5344CB8AC3E}">
        <p14:creationId xmlns:p14="http://schemas.microsoft.com/office/powerpoint/2010/main" val="330158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326307" y="1037192"/>
            <a:ext cx="10386391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emp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reg_no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*name;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b_salary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set_data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4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salary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emp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t_sum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calculate_pf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set_salary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BS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sum();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8954" y="390861"/>
            <a:ext cx="21341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600" b="1" dirty="0" err="1"/>
              <a:t>Header.h</a:t>
            </a:r>
            <a:endParaRPr lang="en-I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6394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Introduction to Inheritance.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Purpose of Inheritance, Inheritance Advantages</a:t>
            </a:r>
          </a:p>
        </p:txBody>
      </p:sp>
    </p:spTree>
    <p:extLst>
      <p:ext uri="{BB962C8B-B14F-4D97-AF65-F5344CB8AC3E}">
        <p14:creationId xmlns:p14="http://schemas.microsoft.com/office/powerpoint/2010/main" val="87987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285448" y="1037192"/>
            <a:ext cx="10386391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"Header.h"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emp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set_data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reg_no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length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strlen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[length+1];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&lt; length;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name[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name[length]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'/0'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length2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strlen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[length2 + 1];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&lt; length2;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name[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name[length2]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'/0'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18681" y="390861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600" b="1" dirty="0"/>
              <a:t>Source1.cpp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06EFD6F-280B-937A-CA0F-14061FA2A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705" y="1443841"/>
            <a:ext cx="1038639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set_salary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BS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b_salary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BS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10% Profitable fund of Basic Salary: 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calculate_pf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BS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/ 100) * 10;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calculate_pf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::sum()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t_sum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b_salary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calculate_pf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Calculate PF and Basic Salary :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t_sum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15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217355" y="714026"/>
            <a:ext cx="10386391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"Header.h"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emp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object1;</a:t>
            </a:r>
          </a:p>
          <a:p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object2;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reg_no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basic;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*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Enter your registration number: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reg_no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[20];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Enter your name: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cin.ignore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cin.getline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(namee,20);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[20];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Enter your destination: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cin.getline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20);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03396" y="390861"/>
            <a:ext cx="21852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600" b="1" dirty="0"/>
              <a:t>Main.cpp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06EFD6F-280B-937A-CA0F-14061FA2A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705" y="1037192"/>
            <a:ext cx="1038639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object2.set_data(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reg_no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Enter your basic salary: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basic;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object2.set_salary(basic);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object2.sum();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system(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"pause"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1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47053" y="390861"/>
            <a:ext cx="16979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600" b="1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599F0-8DEE-CD9E-402D-A60A3EFB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863" y="1993930"/>
            <a:ext cx="7550114" cy="32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0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429001" y="2743200"/>
            <a:ext cx="59547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6000" b="1" dirty="0"/>
              <a:t>C++ Inheritance</a:t>
            </a:r>
          </a:p>
        </p:txBody>
      </p:sp>
    </p:spTree>
    <p:extLst>
      <p:ext uri="{BB962C8B-B14F-4D97-AF65-F5344CB8AC3E}">
        <p14:creationId xmlns:p14="http://schemas.microsoft.com/office/powerpoint/2010/main" val="35288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076739" y="1720840"/>
            <a:ext cx="985630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IN" altLang="en-US" sz="2400" dirty="0"/>
              <a:t>One of the most important concepts in object-oriented programming is inheritance. </a:t>
            </a:r>
          </a:p>
          <a:p>
            <a:pPr algn="just" eaLnBrk="1" hangingPunct="1"/>
            <a:endParaRPr lang="en-IN" altLang="en-US" sz="2400" dirty="0"/>
          </a:p>
          <a:p>
            <a:pPr algn="just" eaLnBrk="1" hangingPunct="1"/>
            <a:r>
              <a:rPr lang="en-IN" altLang="en-US" sz="2400" dirty="0"/>
              <a:t>Inheritance allows us to define a class in terms of another class, which makes it easier to create and maintain an application. </a:t>
            </a:r>
          </a:p>
          <a:p>
            <a:pPr algn="just" eaLnBrk="1" hangingPunct="1"/>
            <a:endParaRPr lang="en-IN" altLang="en-US" sz="2400" dirty="0"/>
          </a:p>
          <a:p>
            <a:pPr algn="just" eaLnBrk="1" hangingPunct="1"/>
            <a:r>
              <a:rPr lang="en-IN" altLang="en-US" sz="2400" dirty="0"/>
              <a:t>This also provides an opportunity to reuse the code functionality and fast implementation time.</a:t>
            </a:r>
          </a:p>
          <a:p>
            <a:pPr algn="just" eaLnBrk="1" hangingPunct="1"/>
            <a:endParaRPr lang="en-IN" altLang="en-US" sz="2400" dirty="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114800" y="228601"/>
            <a:ext cx="3646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3600" b="1" dirty="0"/>
              <a:t>C++ Inheritance</a:t>
            </a:r>
          </a:p>
        </p:txBody>
      </p:sp>
    </p:spTree>
    <p:extLst>
      <p:ext uri="{BB962C8B-B14F-4D97-AF65-F5344CB8AC3E}">
        <p14:creationId xmlns:p14="http://schemas.microsoft.com/office/powerpoint/2010/main" val="166808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MS Mincho" charset="-128"/>
              </a:rPr>
              <a:t>The language mechanism by which one class acquires the properties (data and operations) of another class</a:t>
            </a:r>
            <a:r>
              <a:rPr lang="en-US" altLang="en-US" dirty="0"/>
              <a:t> </a:t>
            </a:r>
          </a:p>
          <a:p>
            <a:r>
              <a:rPr lang="en-US" altLang="en-US" b="1" u="sng" dirty="0">
                <a:ea typeface="MS Mincho" charset="-128"/>
              </a:rPr>
              <a:t>Base Class (or superclass</a:t>
            </a:r>
            <a:r>
              <a:rPr lang="en-US" altLang="en-US" b="1" dirty="0">
                <a:ea typeface="MS Mincho" charset="-128"/>
              </a:rPr>
              <a:t>)</a:t>
            </a:r>
            <a:r>
              <a:rPr lang="en-US" altLang="en-US" dirty="0">
                <a:ea typeface="MS Mincho" charset="-128"/>
              </a:rPr>
              <a:t>: the class being inherited from</a:t>
            </a:r>
            <a:endParaRPr lang="en-US" alt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en-US" b="1" u="sng" dirty="0">
                <a:ea typeface="MS Mincho" charset="-128"/>
              </a:rPr>
              <a:t>Derived Class (or subclass</a:t>
            </a:r>
            <a:r>
              <a:rPr lang="en-US" altLang="en-US" b="1" dirty="0">
                <a:ea typeface="MS Mincho" charset="-128"/>
              </a:rPr>
              <a:t>): </a:t>
            </a:r>
            <a:r>
              <a:rPr lang="en-US" altLang="en-US" dirty="0">
                <a:ea typeface="MS Mincho" charset="-128"/>
              </a:rPr>
              <a:t>the class that inherits</a:t>
            </a:r>
          </a:p>
          <a:p>
            <a:endParaRPr lang="en-US" altLang="en-US" dirty="0">
              <a:ea typeface="MS Mincho" charset="-128"/>
            </a:endParaRPr>
          </a:p>
          <a:p>
            <a:endParaRPr lang="en-US" altLang="en-US" dirty="0">
              <a:ea typeface="MS Mincho" charset="-128"/>
            </a:endParaRPr>
          </a:p>
          <a:p>
            <a:r>
              <a:rPr lang="en-US" altLang="en-US" dirty="0"/>
              <a:t>The derived classes have all the features of the base class and the programmer can choose to add new features specific to the newly created derived class.</a:t>
            </a:r>
          </a:p>
          <a:p>
            <a:endParaRPr lang="en-US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609601"/>
            <a:ext cx="3646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3600" b="1" dirty="0"/>
              <a:t>C++ Inheritance</a:t>
            </a:r>
          </a:p>
        </p:txBody>
      </p:sp>
    </p:spTree>
    <p:extLst>
      <p:ext uri="{BB962C8B-B14F-4D97-AF65-F5344CB8AC3E}">
        <p14:creationId xmlns:p14="http://schemas.microsoft.com/office/powerpoint/2010/main" val="107934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731423" y="2415654"/>
            <a:ext cx="10413242" cy="367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sz="2400" dirty="0">
                <a:ea typeface="MS Mincho" charset="-128"/>
              </a:rPr>
              <a:t>When a class inherits from another class, there are </a:t>
            </a: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MS Mincho" charset="-128"/>
              </a:rPr>
              <a:t>three</a:t>
            </a:r>
            <a:r>
              <a:rPr lang="en-US" altLang="en-US" sz="2400" dirty="0">
                <a:ea typeface="MS Mincho" charset="-128"/>
              </a:rPr>
              <a:t> main benefits:</a:t>
            </a:r>
          </a:p>
          <a:p>
            <a:pPr>
              <a:lnSpc>
                <a:spcPct val="200000"/>
              </a:lnSpc>
            </a:pPr>
            <a:r>
              <a:rPr lang="en-US" altLang="en-US" sz="2400" dirty="0">
                <a:ea typeface="MS Mincho" charset="-128"/>
              </a:rPr>
              <a:t>(1) You can </a:t>
            </a:r>
            <a:r>
              <a:rPr lang="en-US" altLang="en-US" sz="2400" i="1" u="sng" dirty="0">
                <a:solidFill>
                  <a:srgbClr val="FFCC00"/>
                </a:solidFill>
                <a:ea typeface="MS Mincho" charset="-128"/>
              </a:rPr>
              <a:t>reuse</a:t>
            </a:r>
            <a:r>
              <a:rPr lang="en-US" altLang="en-US" sz="2400" dirty="0">
                <a:ea typeface="MS Mincho" charset="-128"/>
              </a:rPr>
              <a:t> the methods and data of the existing class</a:t>
            </a:r>
            <a:endParaRPr lang="en-US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 dirty="0">
                <a:ea typeface="MS Mincho" charset="-128"/>
              </a:rPr>
              <a:t>(2) You can </a:t>
            </a:r>
            <a:r>
              <a:rPr lang="en-US" altLang="en-US" sz="2400" i="1" u="sng" dirty="0">
                <a:solidFill>
                  <a:srgbClr val="FFCC00"/>
                </a:solidFill>
                <a:ea typeface="MS Mincho" charset="-128"/>
              </a:rPr>
              <a:t>extend</a:t>
            </a:r>
            <a:r>
              <a:rPr lang="en-US" altLang="en-US" sz="2400" dirty="0">
                <a:ea typeface="MS Mincho" charset="-128"/>
              </a:rPr>
              <a:t> the existing class by adding new data and new methods</a:t>
            </a:r>
            <a:endParaRPr lang="en-US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 dirty="0">
                <a:ea typeface="MS Mincho" charset="-128"/>
              </a:rPr>
              <a:t>(3) You can </a:t>
            </a:r>
            <a:r>
              <a:rPr lang="en-US" altLang="en-US" sz="2400" i="1" u="sng" dirty="0">
                <a:solidFill>
                  <a:srgbClr val="FFCC00"/>
                </a:solidFill>
                <a:ea typeface="MS Mincho" charset="-128"/>
              </a:rPr>
              <a:t>modify</a:t>
            </a:r>
            <a:r>
              <a:rPr lang="en-US" altLang="en-US" sz="2400" dirty="0">
                <a:ea typeface="MS Mincho" charset="-128"/>
              </a:rPr>
              <a:t> the existing class by overloading its methods with your own implementations</a:t>
            </a:r>
            <a:r>
              <a:rPr lang="en-US" altLang="en-US" sz="2400" dirty="0"/>
              <a:t> 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4114800" y="228601"/>
            <a:ext cx="3646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3600" b="1" dirty="0"/>
              <a:t>C++ Inheritance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3197564" y="1460518"/>
            <a:ext cx="5746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b="1" dirty="0">
                <a:ea typeface="MS Mincho" charset="-128"/>
              </a:rPr>
              <a:t>Advantages of inheritance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9421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887895" y="1311966"/>
            <a:ext cx="10416209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b="1" dirty="0"/>
          </a:p>
          <a:p>
            <a:pPr eaLnBrk="1" hangingPunct="1"/>
            <a:r>
              <a:rPr lang="en-US" altLang="en-US" sz="2800" b="1" dirty="0"/>
              <a:t>Features or Advantages of Inheritance: </a:t>
            </a:r>
            <a:endParaRPr lang="en-IN" altLang="en-US" sz="2800" b="1" dirty="0"/>
          </a:p>
          <a:p>
            <a:pPr eaLnBrk="1" hangingPunct="1"/>
            <a:endParaRPr lang="en-US" altLang="en-US" sz="2000" b="1" i="1" dirty="0"/>
          </a:p>
          <a:p>
            <a:pPr eaLnBrk="1" hangingPunct="1"/>
            <a:r>
              <a:rPr lang="en-US" altLang="en-US" sz="2800" b="1" dirty="0"/>
              <a:t>Reusability: </a:t>
            </a:r>
          </a:p>
          <a:p>
            <a:pPr eaLnBrk="1" hangingPunct="1"/>
            <a:endParaRPr lang="en-IN" altLang="en-US" sz="2000" dirty="0"/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Inheritance helps the code to be reused in many situations. </a:t>
            </a:r>
          </a:p>
          <a:p>
            <a:pPr algn="just" eaLnBrk="1" hangingPunct="1"/>
            <a:endParaRPr lang="en-IN" altLang="en-US" sz="2000" b="1" dirty="0"/>
          </a:p>
          <a:p>
            <a:pPr algn="just" eaLnBrk="1" hangingPunct="1"/>
            <a:endParaRPr lang="en-IN" altLang="en-US" b="1" dirty="0"/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Using the concept of inheritance, the programmer can create as many derived classes from the base class as needed while adding specific features to each derived class as needed. </a:t>
            </a:r>
            <a:endParaRPr lang="en-IN" altLang="en-US" sz="2400" dirty="0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4114800" y="483218"/>
            <a:ext cx="3646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3600" b="1" dirty="0"/>
              <a:t>C++ Inheritance</a:t>
            </a:r>
          </a:p>
        </p:txBody>
      </p:sp>
    </p:spTree>
    <p:extLst>
      <p:ext uri="{BB962C8B-B14F-4D97-AF65-F5344CB8AC3E}">
        <p14:creationId xmlns:p14="http://schemas.microsoft.com/office/powerpoint/2010/main" val="51211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981200" y="914401"/>
            <a:ext cx="8077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b="1" dirty="0"/>
          </a:p>
          <a:p>
            <a:pPr eaLnBrk="1" hangingPunct="1"/>
            <a:r>
              <a:rPr lang="en-US" altLang="en-US" sz="2800" b="1" dirty="0"/>
              <a:t>Features or Advantages of Inheritance: </a:t>
            </a:r>
            <a:endParaRPr lang="en-IN" altLang="en-US" sz="2800" b="1" dirty="0"/>
          </a:p>
          <a:p>
            <a:pPr eaLnBrk="1" hangingPunct="1"/>
            <a:endParaRPr lang="en-US" altLang="en-US" sz="2000" b="1" i="1" dirty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b="1" i="1" dirty="0"/>
              <a:t>Saves Time and Effort:</a:t>
            </a:r>
          </a:p>
          <a:p>
            <a:pPr eaLnBrk="1" hangingPunct="1"/>
            <a:r>
              <a:rPr lang="en-US" altLang="en-US" sz="2400" b="1" i="1" dirty="0"/>
              <a:t> </a:t>
            </a:r>
            <a:endParaRPr lang="en-IN" altLang="en-US" sz="2400" dirty="0"/>
          </a:p>
          <a:p>
            <a:pPr algn="just" eaLnBrk="1" hangingPunct="1"/>
            <a:r>
              <a:rPr lang="en-US" altLang="en-US" sz="2400" dirty="0"/>
              <a:t>The above concept of reusability achieved by inheritance saves the programmer time and effort. The main code written can be reused in various situations as needed.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en-US" sz="2400" b="1" dirty="0"/>
              <a:t>Increases Program Structure which results in greater reliability</a:t>
            </a:r>
            <a:r>
              <a:rPr lang="en-US" altLang="en-US" sz="2400" b="1" i="1" dirty="0"/>
              <a:t>.</a:t>
            </a:r>
            <a:endParaRPr lang="en-IN" altLang="en-US" sz="2400" b="1" dirty="0"/>
          </a:p>
          <a:p>
            <a:pPr algn="just" eaLnBrk="1" hangingPunct="1"/>
            <a:endParaRPr lang="en-US" altLang="en-US" sz="2400" dirty="0"/>
          </a:p>
          <a:p>
            <a:pPr eaLnBrk="1" hangingPunct="1"/>
            <a:endParaRPr lang="en-IN" altLang="en-US" sz="2400" dirty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4114800" y="228601"/>
            <a:ext cx="3646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3600" b="1" dirty="0"/>
              <a:t>C++ Inheritance</a:t>
            </a:r>
          </a:p>
        </p:txBody>
      </p:sp>
    </p:spTree>
    <p:extLst>
      <p:ext uri="{BB962C8B-B14F-4D97-AF65-F5344CB8AC3E}">
        <p14:creationId xmlns:p14="http://schemas.microsoft.com/office/powerpoint/2010/main" val="339981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354842" y="1062039"/>
            <a:ext cx="1183715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b="1" dirty="0"/>
          </a:p>
          <a:p>
            <a:pPr eaLnBrk="1" hangingPunct="1"/>
            <a:r>
              <a:rPr lang="en-US" altLang="en-US" sz="2400" b="1" dirty="0"/>
              <a:t>General Syntax:</a:t>
            </a:r>
            <a:endParaRPr lang="en-IN" altLang="en-US" sz="2400" b="1" dirty="0"/>
          </a:p>
          <a:p>
            <a:pPr algn="ctr" eaLnBrk="1" hangingPunct="1"/>
            <a:endParaRPr lang="en-US" altLang="en-US" b="1" i="1" dirty="0"/>
          </a:p>
          <a:p>
            <a:pPr algn="ctr" eaLnBrk="1" hangingPunct="1"/>
            <a:r>
              <a:rPr lang="en-US" altLang="en-US" sz="2400" b="1" i="1" dirty="0"/>
              <a:t>class </a:t>
            </a:r>
            <a:r>
              <a:rPr lang="en-US" altLang="en-US" sz="2400" b="1" i="1" dirty="0" err="1"/>
              <a:t>derived_classname</a:t>
            </a:r>
            <a:r>
              <a:rPr lang="en-US" altLang="en-US" sz="2400" b="1" i="1" dirty="0"/>
              <a:t>: access specifier </a:t>
            </a:r>
            <a:r>
              <a:rPr lang="en-US" altLang="en-US" sz="2400" b="1" i="1" dirty="0" err="1"/>
              <a:t>baseclassname</a:t>
            </a:r>
            <a:r>
              <a:rPr lang="en-US" altLang="en-US" sz="2400" b="1" i="1" dirty="0"/>
              <a:t> </a:t>
            </a:r>
            <a:endParaRPr lang="en-IN" altLang="en-US" sz="2400" dirty="0"/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2400" dirty="0"/>
              <a:t>For example, if the </a:t>
            </a:r>
            <a:r>
              <a:rPr lang="en-US" altLang="en-US" sz="2400" i="1" dirty="0"/>
              <a:t>base</a:t>
            </a:r>
            <a:r>
              <a:rPr lang="en-US" altLang="en-US" sz="2400" dirty="0"/>
              <a:t> class is </a:t>
            </a:r>
            <a:r>
              <a:rPr lang="en-US" altLang="en-US" sz="2400" i="1" dirty="0" err="1"/>
              <a:t>MyClass</a:t>
            </a:r>
            <a:r>
              <a:rPr lang="en-US" altLang="en-US" sz="2400" dirty="0"/>
              <a:t> and the derived class is sample it is specified as: </a:t>
            </a:r>
          </a:p>
          <a:p>
            <a:pPr eaLnBrk="1" hangingPunct="1"/>
            <a:endParaRPr lang="en-IN" altLang="en-US" dirty="0"/>
          </a:p>
          <a:p>
            <a:pPr algn="ctr" eaLnBrk="1" hangingPunct="1"/>
            <a:r>
              <a:rPr lang="en-US" altLang="en-US" sz="2400" dirty="0"/>
              <a:t> </a:t>
            </a:r>
            <a:r>
              <a:rPr lang="en-US" altLang="en-US" sz="2400" b="1" dirty="0"/>
              <a:t>class sample: public </a:t>
            </a:r>
            <a:r>
              <a:rPr lang="en-US" altLang="en-US" sz="2400" b="1" dirty="0" err="1"/>
              <a:t>MyClass</a:t>
            </a:r>
            <a:r>
              <a:rPr lang="en-US" altLang="en-US" sz="2400" b="1" dirty="0"/>
              <a:t> </a:t>
            </a:r>
          </a:p>
          <a:p>
            <a:pPr eaLnBrk="1" hangingPunct="1"/>
            <a:endParaRPr lang="en-IN" altLang="en-US" sz="2000" dirty="0"/>
          </a:p>
          <a:p>
            <a:pPr eaLnBrk="1" hangingPunct="1"/>
            <a:r>
              <a:rPr lang="en-US" altLang="en-US" sz="2400" dirty="0"/>
              <a:t>The above makes sample have access to both </a:t>
            </a:r>
            <a:r>
              <a:rPr lang="en-US" altLang="en-US" sz="2400" i="1" dirty="0"/>
              <a:t>public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protected</a:t>
            </a:r>
            <a:r>
              <a:rPr lang="en-US" altLang="en-US" sz="2400" dirty="0"/>
              <a:t> variables of base class </a:t>
            </a:r>
            <a:r>
              <a:rPr lang="en-US" altLang="en-US" sz="2400" i="1" dirty="0" err="1"/>
              <a:t>MyClass</a:t>
            </a:r>
            <a:r>
              <a:rPr lang="en-US" altLang="en-US" sz="2400" dirty="0"/>
              <a:t> </a:t>
            </a:r>
            <a:endParaRPr lang="en-IN" altLang="en-US" sz="2400" dirty="0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4114800" y="228601"/>
            <a:ext cx="3646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3600" b="1" dirty="0"/>
              <a:t>C++ Inheritance</a:t>
            </a:r>
          </a:p>
        </p:txBody>
      </p:sp>
    </p:spTree>
    <p:extLst>
      <p:ext uri="{BB962C8B-B14F-4D97-AF65-F5344CB8AC3E}">
        <p14:creationId xmlns:p14="http://schemas.microsoft.com/office/powerpoint/2010/main" val="49719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1471</Words>
  <Application>Microsoft Office PowerPoint</Application>
  <PresentationFormat>Widescreen</PresentationFormat>
  <Paragraphs>232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Cascadia Mono</vt:lpstr>
      <vt:lpstr>Courier New</vt:lpstr>
      <vt:lpstr>Symbol</vt:lpstr>
      <vt:lpstr>Times New Roman</vt:lpstr>
      <vt:lpstr>Wingdings</vt:lpstr>
      <vt:lpstr>Office Theme</vt:lpstr>
      <vt:lpstr>PowerPoint Presentation</vt:lpstr>
      <vt:lpstr>Today’s 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Rules for building a class hierarchy </vt:lpstr>
      <vt:lpstr>Inheritance and accessibility</vt:lpstr>
      <vt:lpstr>Access Control/ Visibilty modes and Inheritance:</vt:lpstr>
      <vt:lpstr>Access Control and Inheritance: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</dc:creator>
  <cp:lastModifiedBy>Umer Arshad</cp:lastModifiedBy>
  <cp:revision>144</cp:revision>
  <dcterms:created xsi:type="dcterms:W3CDTF">2019-10-04T14:25:31Z</dcterms:created>
  <dcterms:modified xsi:type="dcterms:W3CDTF">2022-12-26T17:46:50Z</dcterms:modified>
</cp:coreProperties>
</file>