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78" r:id="rId2"/>
    <p:sldId id="345" r:id="rId3"/>
    <p:sldId id="346" r:id="rId4"/>
    <p:sldId id="371" r:id="rId5"/>
    <p:sldId id="361" r:id="rId6"/>
    <p:sldId id="353" r:id="rId7"/>
    <p:sldId id="354" r:id="rId8"/>
    <p:sldId id="355" r:id="rId9"/>
    <p:sldId id="357" r:id="rId10"/>
    <p:sldId id="363" r:id="rId11"/>
    <p:sldId id="372" r:id="rId12"/>
    <p:sldId id="373" r:id="rId13"/>
    <p:sldId id="374" r:id="rId14"/>
    <p:sldId id="375" r:id="rId15"/>
    <p:sldId id="347" r:id="rId16"/>
    <p:sldId id="280" r:id="rId17"/>
    <p:sldId id="376" r:id="rId18"/>
    <p:sldId id="377" r:id="rId19"/>
    <p:sldId id="378" r:id="rId20"/>
    <p:sldId id="379" r:id="rId21"/>
    <p:sldId id="380" r:id="rId22"/>
    <p:sldId id="348" r:id="rId23"/>
    <p:sldId id="285" r:id="rId24"/>
    <p:sldId id="381" r:id="rId25"/>
    <p:sldId id="382" r:id="rId26"/>
    <p:sldId id="383" r:id="rId27"/>
    <p:sldId id="384" r:id="rId28"/>
    <p:sldId id="386" r:id="rId29"/>
    <p:sldId id="385" r:id="rId30"/>
    <p:sldId id="349" r:id="rId31"/>
    <p:sldId id="387" r:id="rId32"/>
    <p:sldId id="389" r:id="rId33"/>
    <p:sldId id="3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B1C-A85A-48CE-9BCF-0295902C04F2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75457-99B2-4ED4-ADE9-96B314EDA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00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F902B-CCD4-413A-A57A-2C70D51BA2F8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371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F902B-CCD4-413A-A57A-2C70D51BA2F8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146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F902B-CCD4-413A-A57A-2C70D51BA2F8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755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F902B-CCD4-413A-A57A-2C70D51BA2F8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557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F902B-CCD4-413A-A57A-2C70D51BA2F8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769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F902B-CCD4-413A-A57A-2C70D51BA2F8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603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F902B-CCD4-413A-A57A-2C70D51BA2F8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58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F902B-CCD4-413A-A57A-2C70D51BA2F8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03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F902B-CCD4-413A-A57A-2C70D51BA2F8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474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F902B-CCD4-413A-A57A-2C70D51BA2F8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3946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F902B-CCD4-413A-A57A-2C70D51BA2F8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911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F902B-CCD4-413A-A57A-2C70D51BA2F8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335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F902B-CCD4-413A-A57A-2C70D51BA2F8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434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F902B-CCD4-413A-A57A-2C70D51BA2F8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133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F902B-CCD4-413A-A57A-2C70D51BA2F8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9550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F902B-CCD4-413A-A57A-2C70D51BA2F8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1826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F902B-CCD4-413A-A57A-2C70D51BA2F8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2902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F902B-CCD4-413A-A57A-2C70D51BA2F8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3002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F902B-CCD4-413A-A57A-2C70D51BA2F8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2369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F902B-CCD4-413A-A57A-2C70D51BA2F8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5512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F902B-CCD4-413A-A57A-2C70D51BA2F8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4165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F902B-CCD4-413A-A57A-2C70D51BA2F8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45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F902B-CCD4-413A-A57A-2C70D51BA2F8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9011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F902B-CCD4-413A-A57A-2C70D51BA2F8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88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F902B-CCD4-413A-A57A-2C70D51BA2F8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834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F902B-CCD4-413A-A57A-2C70D51BA2F8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13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F902B-CCD4-413A-A57A-2C70D51BA2F8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53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F902B-CCD4-413A-A57A-2C70D51BA2F8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393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F902B-CCD4-413A-A57A-2C70D51BA2F8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323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F902B-CCD4-413A-A57A-2C70D51BA2F8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836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0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7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8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5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4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6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6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0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4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7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36012-4FD4-4B4A-8B16-05ECD9CD901E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4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6632"/>
          </a:xfr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fr-FR" altLang="en-US" sz="4800" b="1" dirty="0"/>
              <a:t>Object Oriented </a:t>
            </a:r>
            <a:r>
              <a:rPr lang="fr-FR" altLang="en-US" sz="4800" b="1" dirty="0" err="1"/>
              <a:t>Programming</a:t>
            </a:r>
            <a:endParaRPr lang="fr-F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314930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52784" y="269545"/>
            <a:ext cx="3194016" cy="82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b="1" dirty="0"/>
              <a:t>Class Activity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090219"/>
            <a:ext cx="10515600" cy="5086744"/>
          </a:xfrm>
        </p:spPr>
        <p:txBody>
          <a:bodyPr>
            <a:normAutofit/>
          </a:bodyPr>
          <a:lstStyle/>
          <a:p>
            <a:r>
              <a:rPr lang="en-US" dirty="0"/>
              <a:t>C++ Program to Inherit a Student class from Person Class printing the properties of the Student.</a:t>
            </a:r>
          </a:p>
          <a:p>
            <a:pPr marL="0" indent="0">
              <a:buNone/>
            </a:pPr>
            <a:r>
              <a:rPr lang="en-US" b="1" dirty="0"/>
              <a:t>Person class has </a:t>
            </a:r>
          </a:p>
          <a:p>
            <a:r>
              <a:rPr lang="en-US" b="1" dirty="0"/>
              <a:t>private data member </a:t>
            </a:r>
          </a:p>
          <a:p>
            <a:pPr lvl="1"/>
            <a:r>
              <a:rPr lang="en-US" dirty="0"/>
              <a:t>char </a:t>
            </a:r>
            <a:r>
              <a:rPr lang="en-US" dirty="0" err="1"/>
              <a:t>fname,lname,gender</a:t>
            </a:r>
            <a:r>
              <a:rPr lang="en-US" dirty="0"/>
              <a:t>;</a:t>
            </a:r>
          </a:p>
          <a:p>
            <a:r>
              <a:rPr lang="en-US" b="1" dirty="0"/>
              <a:t>protected data member </a:t>
            </a:r>
            <a:endParaRPr lang="en-US" dirty="0"/>
          </a:p>
          <a:p>
            <a:pPr lvl="1"/>
            <a:r>
              <a:rPr lang="en-US" b="1" dirty="0"/>
              <a:t>Age</a:t>
            </a:r>
          </a:p>
          <a:p>
            <a:r>
              <a:rPr lang="en-US" b="1" dirty="0"/>
              <a:t>Public data member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input_person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 void </a:t>
            </a:r>
            <a:r>
              <a:rPr lang="en-US" dirty="0" err="1"/>
              <a:t>display_person</a:t>
            </a:r>
            <a:r>
              <a:rPr lang="en-US" dirty="0"/>
              <a:t>()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b="1" dirty="0"/>
          </a:p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36FE893-DFD1-12BC-36DD-8D7F245E0C8E}"/>
              </a:ext>
            </a:extLst>
          </p:cNvPr>
          <p:cNvSpPr txBox="1">
            <a:spLocks/>
          </p:cNvSpPr>
          <p:nvPr/>
        </p:nvSpPr>
        <p:spPr>
          <a:xfrm>
            <a:off x="6202238" y="1910893"/>
            <a:ext cx="4242242" cy="3470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Students class has </a:t>
            </a:r>
          </a:p>
          <a:p>
            <a:r>
              <a:rPr lang="en-US" b="1" dirty="0"/>
              <a:t>private data member </a:t>
            </a:r>
          </a:p>
          <a:p>
            <a:pPr lvl="1"/>
            <a:r>
              <a:rPr lang="en-US" dirty="0" err="1"/>
              <a:t>college_name</a:t>
            </a:r>
            <a:endParaRPr lang="en-US" dirty="0"/>
          </a:p>
          <a:p>
            <a:pPr lvl="1"/>
            <a:r>
              <a:rPr lang="en-US" dirty="0"/>
              <a:t>level</a:t>
            </a:r>
          </a:p>
          <a:p>
            <a:r>
              <a:rPr lang="en-US" b="1" dirty="0"/>
              <a:t>Public data member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input_student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 void </a:t>
            </a:r>
            <a:r>
              <a:rPr lang="en-US" dirty="0" err="1"/>
              <a:t>display_student</a:t>
            </a:r>
            <a:r>
              <a:rPr lang="en-US" dirty="0"/>
              <a:t>()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b="1" dirty="0"/>
          </a:p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0794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34532" y="279484"/>
            <a:ext cx="8802410" cy="165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b="1" dirty="0"/>
              <a:t>Example: Single inheritance (main.cpp)</a:t>
            </a:r>
            <a:endParaRPr lang="en-US" sz="3600" dirty="0"/>
          </a:p>
          <a:p>
            <a:pPr>
              <a:lnSpc>
                <a:spcPct val="150000"/>
              </a:lnSpc>
            </a:pPr>
            <a:endParaRPr lang="en-US" sz="3600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Header.h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obj1;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obj1.input_person();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obj1.input_student();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obj1.display_person();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obj1.display_student();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system(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"pause"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5936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04714" y="309301"/>
            <a:ext cx="8725658" cy="165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b="1" dirty="0"/>
              <a:t>Example: Single inheritance (</a:t>
            </a:r>
            <a:r>
              <a:rPr lang="en-US" sz="3600" b="1" dirty="0" err="1"/>
              <a:t>Header.h</a:t>
            </a:r>
            <a:r>
              <a:rPr lang="en-US" sz="3600" b="1" dirty="0"/>
              <a:t>)</a:t>
            </a:r>
            <a:endParaRPr lang="en-US" sz="3600" dirty="0"/>
          </a:p>
          <a:p>
            <a:pPr>
              <a:lnSpc>
                <a:spcPct val="150000"/>
              </a:lnSpc>
            </a:pPr>
            <a:endParaRPr lang="en-US" sz="3600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9783" y="1253331"/>
            <a:ext cx="11506200" cy="5295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#pragma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once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f_name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l_name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gender;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input_person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display_person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5624A6D-AA87-D51C-FFAD-EC4E8737EF68}"/>
              </a:ext>
            </a:extLst>
          </p:cNvPr>
          <p:cNvSpPr txBox="1">
            <a:spLocks/>
          </p:cNvSpPr>
          <p:nvPr/>
        </p:nvSpPr>
        <p:spPr>
          <a:xfrm>
            <a:off x="4449418" y="1253331"/>
            <a:ext cx="11506200" cy="5295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college_name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level;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input_student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display_student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38681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46297" y="349058"/>
            <a:ext cx="9546203" cy="165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b="1" dirty="0"/>
              <a:t>Example: Single inheritance (Source1.cpp)</a:t>
            </a:r>
            <a:endParaRPr lang="en-US" sz="3600" dirty="0"/>
          </a:p>
          <a:p>
            <a:pPr>
              <a:lnSpc>
                <a:spcPct val="150000"/>
              </a:lnSpc>
            </a:pPr>
            <a:endParaRPr lang="en-US" sz="3600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1183" y="1253331"/>
            <a:ext cx="10515600" cy="551576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&lt;string&gt;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&lt;string.h&gt;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Header.h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input_person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f_name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[20];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Enter First name: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cin.getline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f_name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20);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l_name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[20];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Enter Last name: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cin.getline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l_name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20);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gender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[20];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Enter Your Gender: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cin.getline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(gender, 20);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Enter your age: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D860604-3EB4-220A-2595-1DECC8B8DC94}"/>
              </a:ext>
            </a:extLst>
          </p:cNvPr>
          <p:cNvSpPr txBox="1">
            <a:spLocks/>
          </p:cNvSpPr>
          <p:nvPr/>
        </p:nvSpPr>
        <p:spPr>
          <a:xfrm>
            <a:off x="2885109" y="986630"/>
            <a:ext cx="10515600" cy="578247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input_student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college_name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[20];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Enter Your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college_name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cin.ignore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cin.getline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college_name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20);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level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[20];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Enter Your level: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cin.getline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(level, 20);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display_person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Displaying Data: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First Name is: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f_name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Last Name is: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l_name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Gender is: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gender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Age is: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age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5D4CD-8155-8109-1699-6874A88843FC}"/>
              </a:ext>
            </a:extLst>
          </p:cNvPr>
          <p:cNvSpPr txBox="1">
            <a:spLocks/>
          </p:cNvSpPr>
          <p:nvPr/>
        </p:nvSpPr>
        <p:spPr>
          <a:xfrm>
            <a:off x="6354417" y="11382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display_student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 Your college is: 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college_name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 your level: 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level </a:t>
            </a:r>
            <a:r>
              <a:rPr lang="en-US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548958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481184" y="398753"/>
            <a:ext cx="8212505" cy="165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b="1" dirty="0"/>
              <a:t>Example: Single inheritance (output)</a:t>
            </a:r>
            <a:endParaRPr lang="en-US" sz="3600" dirty="0"/>
          </a:p>
          <a:p>
            <a:pPr>
              <a:lnSpc>
                <a:spcPct val="150000"/>
              </a:lnSpc>
            </a:pPr>
            <a:endParaRPr lang="en-US" sz="3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613AA6-4CC3-AB45-5A43-6EF2C7E17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710" y="1697331"/>
            <a:ext cx="5626579" cy="43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38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828800" y="1219200"/>
            <a:ext cx="8458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800" dirty="0"/>
              <a:t>A derived class with one base class and that base class is a derived class of another is called </a:t>
            </a:r>
            <a:r>
              <a:rPr lang="en-US" sz="2800" b="1" dirty="0"/>
              <a:t>multilevel inheritance</a:t>
            </a:r>
            <a:r>
              <a:rPr lang="en-US" sz="2800" dirty="0"/>
              <a:t>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52784" y="269545"/>
            <a:ext cx="526297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b="1" dirty="0"/>
              <a:t>2.Multilevel Inheritance</a:t>
            </a:r>
          </a:p>
        </p:txBody>
      </p:sp>
      <p:pic>
        <p:nvPicPr>
          <p:cNvPr id="2" name="Picture 1" descr="Multilevel inheritance">
            <a:extLst>
              <a:ext uri="{FF2B5EF4-FFF2-40B4-BE49-F238E27FC236}">
                <a16:creationId xmlns:a16="http://schemas.microsoft.com/office/drawing/2014/main" id="{299B4969-A652-3873-86FA-2DD4F8DEC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627" y="2630520"/>
            <a:ext cx="2933925" cy="3976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7059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Multilevel Inheritance Syntax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dirty="0">
                <a:solidFill>
                  <a:srgbClr val="292B2C"/>
                </a:solidFill>
                <a:latin typeface="Monaco"/>
              </a:rPr>
              <a:t>class A // base class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dirty="0">
                <a:solidFill>
                  <a:srgbClr val="292B2C"/>
                </a:solidFill>
                <a:latin typeface="Monaco"/>
              </a:rPr>
              <a:t>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dirty="0">
                <a:solidFill>
                  <a:srgbClr val="292B2C"/>
                </a:solidFill>
                <a:latin typeface="Monaco"/>
              </a:rPr>
              <a:t>...........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dirty="0">
                <a:solidFill>
                  <a:srgbClr val="292B2C"/>
                </a:solidFill>
                <a:latin typeface="Monaco"/>
              </a:rPr>
              <a:t> };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dirty="0">
                <a:solidFill>
                  <a:srgbClr val="292B2C"/>
                </a:solidFill>
                <a:latin typeface="Monaco"/>
              </a:rPr>
              <a:t>class B : </a:t>
            </a:r>
            <a:r>
              <a:rPr lang="en-US" altLang="en-US" dirty="0" err="1">
                <a:solidFill>
                  <a:srgbClr val="292B2C"/>
                </a:solidFill>
                <a:latin typeface="Monaco"/>
              </a:rPr>
              <a:t>acess_specifier</a:t>
            </a:r>
            <a:r>
              <a:rPr lang="en-US" altLang="en-US" dirty="0">
                <a:solidFill>
                  <a:srgbClr val="292B2C"/>
                </a:solidFill>
                <a:latin typeface="Monaco"/>
              </a:rPr>
              <a:t> A // derived class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dirty="0">
                <a:solidFill>
                  <a:srgbClr val="292B2C"/>
                </a:solidFill>
                <a:latin typeface="Monaco"/>
              </a:rPr>
              <a:t> 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dirty="0">
                <a:solidFill>
                  <a:srgbClr val="292B2C"/>
                </a:solidFill>
                <a:latin typeface="Monaco"/>
              </a:rPr>
              <a:t>...........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dirty="0">
                <a:solidFill>
                  <a:srgbClr val="292B2C"/>
                </a:solidFill>
                <a:latin typeface="Monaco"/>
              </a:rPr>
              <a:t> } 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dirty="0">
                <a:solidFill>
                  <a:srgbClr val="292B2C"/>
                </a:solidFill>
                <a:latin typeface="Monaco"/>
              </a:rPr>
              <a:t>class C : </a:t>
            </a:r>
            <a:r>
              <a:rPr lang="en-US" altLang="en-US" dirty="0" err="1">
                <a:solidFill>
                  <a:srgbClr val="292B2C"/>
                </a:solidFill>
                <a:latin typeface="Monaco"/>
              </a:rPr>
              <a:t>access_specifier</a:t>
            </a:r>
            <a:r>
              <a:rPr lang="en-US" altLang="en-US" dirty="0">
                <a:solidFill>
                  <a:srgbClr val="292B2C"/>
                </a:solidFill>
                <a:latin typeface="Monaco"/>
              </a:rPr>
              <a:t> B // derived from derived class B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dirty="0">
                <a:solidFill>
                  <a:srgbClr val="292B2C"/>
                </a:solidFill>
                <a:latin typeface="Monaco"/>
              </a:rPr>
              <a:t> 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dirty="0">
                <a:solidFill>
                  <a:srgbClr val="292B2C"/>
                </a:solidFill>
                <a:latin typeface="Monaco"/>
              </a:rPr>
              <a:t>...........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dirty="0">
                <a:solidFill>
                  <a:srgbClr val="292B2C"/>
                </a:solidFill>
                <a:latin typeface="Monaco"/>
              </a:rPr>
              <a:t>} ;</a:t>
            </a:r>
            <a:r>
              <a:rPr lang="en-US" altLang="en-US" sz="3600" dirty="0"/>
              <a:t> </a:t>
            </a:r>
            <a:endParaRPr lang="en-US" altLang="en-US" sz="5400" dirty="0"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542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27384" y="129845"/>
            <a:ext cx="3194016" cy="82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b="1" dirty="0"/>
              <a:t>Class Activity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947674"/>
            <a:ext cx="11074400" cy="5640781"/>
          </a:xfrm>
        </p:spPr>
        <p:txBody>
          <a:bodyPr>
            <a:normAutofit/>
          </a:bodyPr>
          <a:lstStyle/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Declare the base class student.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Define protected three data members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rollno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marks1 &amp; marks2.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Declare and define the function get() to get data members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rollno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marks1 &amp; marks2.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Declare the other class sports, derived from student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Define one protected data member sports marks.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Declare and define the function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getsm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to get the sports mark.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the class statement derived from sports.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Declare and define the function display() to find out the total and average.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Declare the derived class object &amp; call the functions get(),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getsm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and display().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146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79361" y="279484"/>
            <a:ext cx="9648795" cy="165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b="1" dirty="0"/>
              <a:t>Example: Multi level inheritance (main.cpp)</a:t>
            </a:r>
            <a:endParaRPr lang="en-US" sz="3600" dirty="0"/>
          </a:p>
          <a:p>
            <a:pPr>
              <a:lnSpc>
                <a:spcPct val="150000"/>
              </a:lnSpc>
            </a:pPr>
            <a:endParaRPr lang="en-US" sz="3600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Header.h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statement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obj1;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obj1.get(101, 77, 88);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obj1.getsm(67);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obj1.display();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system(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"pause"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3913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71602" y="233101"/>
            <a:ext cx="9572044" cy="165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b="1" dirty="0"/>
              <a:t>Example: Multi level inheritance (</a:t>
            </a:r>
            <a:r>
              <a:rPr lang="en-US" sz="3600" b="1" dirty="0" err="1"/>
              <a:t>Header.h</a:t>
            </a:r>
            <a:r>
              <a:rPr lang="en-US" sz="3600" b="1" dirty="0"/>
              <a:t>)</a:t>
            </a:r>
            <a:endParaRPr lang="en-US" sz="3600" dirty="0"/>
          </a:p>
          <a:p>
            <a:pPr>
              <a:lnSpc>
                <a:spcPct val="150000"/>
              </a:lnSpc>
            </a:pPr>
            <a:endParaRPr lang="en-US" sz="3600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9783" y="1253331"/>
            <a:ext cx="11506200" cy="52953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#pragma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once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base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roll_no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marks1;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marks2;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get(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M1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M2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sports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base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s_marks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SM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5624A6D-AA87-D51C-FFAD-EC4E8737EF68}"/>
              </a:ext>
            </a:extLst>
          </p:cNvPr>
          <p:cNvSpPr txBox="1">
            <a:spLocks/>
          </p:cNvSpPr>
          <p:nvPr/>
        </p:nvSpPr>
        <p:spPr>
          <a:xfrm>
            <a:off x="4449418" y="1253331"/>
            <a:ext cx="11506200" cy="5295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statement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sports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total;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avg;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display();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238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866900" y="1845365"/>
            <a:ext cx="8458200" cy="3675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800" dirty="0"/>
              <a:t>C++ supports six types of inheritance as follows: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Single Inheritance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Multilevel Inheritance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Multiple Inheritance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Hierarchical Inheritance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Hybrid Inheritance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62723" y="547840"/>
            <a:ext cx="463883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3600" b="1" dirty="0"/>
              <a:t>Types of Inheritance</a:t>
            </a:r>
          </a:p>
        </p:txBody>
      </p:sp>
    </p:spTree>
    <p:extLst>
      <p:ext uri="{BB962C8B-B14F-4D97-AF65-F5344CB8AC3E}">
        <p14:creationId xmlns:p14="http://schemas.microsoft.com/office/powerpoint/2010/main" val="3288154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25217" y="312401"/>
            <a:ext cx="10392589" cy="165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b="1" dirty="0"/>
              <a:t>Example: Multi level inheritance (Source1.cpp)</a:t>
            </a:r>
            <a:endParaRPr lang="en-US" sz="3600" dirty="0"/>
          </a:p>
          <a:p>
            <a:pPr>
              <a:lnSpc>
                <a:spcPct val="150000"/>
              </a:lnSpc>
            </a:pPr>
            <a:endParaRPr lang="en-US" sz="3600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1183" y="1253331"/>
            <a:ext cx="10515600" cy="55157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&lt;string&gt;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&lt;string.h&gt;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Header.h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std;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base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::get(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M1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M2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roll_no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marks1 = </a:t>
            </a:r>
            <a:r>
              <a:rPr lang="en-US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M1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marks2 = </a:t>
            </a:r>
            <a:r>
              <a:rPr lang="en-US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M2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sv-SE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sports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::getsm(</a:t>
            </a:r>
            <a:r>
              <a:rPr lang="sv-SE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SM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s_marks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SM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D860604-3EB4-220A-2595-1DECC8B8DC94}"/>
              </a:ext>
            </a:extLst>
          </p:cNvPr>
          <p:cNvSpPr txBox="1">
            <a:spLocks/>
          </p:cNvSpPr>
          <p:nvPr/>
        </p:nvSpPr>
        <p:spPr>
          <a:xfrm>
            <a:off x="5608983" y="2002694"/>
            <a:ext cx="10515600" cy="5782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statement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::display()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total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s_marks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marks1 + marks2;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avg = (total/300)*100 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Total Marks: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total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Average: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avg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4397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73613" y="464067"/>
            <a:ext cx="9187130" cy="165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b="1" dirty="0"/>
              <a:t>Example: Multi level inheritance (output)</a:t>
            </a:r>
            <a:endParaRPr lang="en-US" sz="3600" dirty="0"/>
          </a:p>
          <a:p>
            <a:pPr>
              <a:lnSpc>
                <a:spcPct val="150000"/>
              </a:lnSpc>
            </a:pPr>
            <a:endParaRPr lang="en-US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62641F-C9BD-FD95-0FEE-D2DD36AC4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931" y="2270974"/>
            <a:ext cx="7158734" cy="22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732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828800" y="1219200"/>
            <a:ext cx="84582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800" dirty="0"/>
              <a:t>A derived class with multiple base class is called </a:t>
            </a:r>
            <a:r>
              <a:rPr lang="en-US" sz="2800" b="1" dirty="0"/>
              <a:t>multiple inheritance</a:t>
            </a:r>
            <a:endParaRPr lang="en-US" sz="28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52784" y="269545"/>
            <a:ext cx="5032147" cy="82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b="1" dirty="0"/>
              <a:t>3. Multiple Inheritance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A6420C-8C47-D195-B6D9-8B264ECE7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80" y="2589986"/>
            <a:ext cx="7620993" cy="323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371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 Syntax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dirty="0">
                <a:solidFill>
                  <a:srgbClr val="292B2C"/>
                </a:solidFill>
                <a:latin typeface="Monaco"/>
              </a:rPr>
              <a:t>class A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dirty="0">
                <a:solidFill>
                  <a:srgbClr val="292B2C"/>
                </a:solidFill>
                <a:latin typeface="Monaco"/>
              </a:rPr>
              <a:t>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dirty="0">
                <a:solidFill>
                  <a:srgbClr val="292B2C"/>
                </a:solidFill>
                <a:latin typeface="Monaco"/>
              </a:rPr>
              <a:t>...........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dirty="0">
                <a:solidFill>
                  <a:srgbClr val="292B2C"/>
                </a:solidFill>
                <a:latin typeface="Monaco"/>
              </a:rPr>
              <a:t> };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dirty="0">
                <a:solidFill>
                  <a:srgbClr val="292B2C"/>
                </a:solidFill>
                <a:latin typeface="Monaco"/>
              </a:rPr>
              <a:t>class B 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dirty="0">
                <a:solidFill>
                  <a:srgbClr val="292B2C"/>
                </a:solidFill>
                <a:latin typeface="Monaco"/>
              </a:rPr>
              <a:t>...........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dirty="0">
                <a:solidFill>
                  <a:srgbClr val="292B2C"/>
                </a:solidFill>
                <a:latin typeface="Monaco"/>
              </a:rPr>
              <a:t> } 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dirty="0">
                <a:solidFill>
                  <a:srgbClr val="292B2C"/>
                </a:solidFill>
                <a:latin typeface="Monaco"/>
              </a:rPr>
              <a:t>class C : </a:t>
            </a:r>
            <a:r>
              <a:rPr lang="en-US" altLang="en-US" dirty="0" err="1">
                <a:solidFill>
                  <a:srgbClr val="292B2C"/>
                </a:solidFill>
                <a:latin typeface="Monaco"/>
              </a:rPr>
              <a:t>access_specifier</a:t>
            </a:r>
            <a:r>
              <a:rPr lang="en-US" altLang="en-US" dirty="0">
                <a:solidFill>
                  <a:srgbClr val="292B2C"/>
                </a:solidFill>
                <a:latin typeface="Monaco"/>
              </a:rPr>
              <a:t> A, </a:t>
            </a:r>
            <a:r>
              <a:rPr lang="en-US" altLang="en-US" dirty="0" err="1">
                <a:solidFill>
                  <a:srgbClr val="292B2C"/>
                </a:solidFill>
                <a:latin typeface="Monaco"/>
              </a:rPr>
              <a:t>access_specifier</a:t>
            </a:r>
            <a:r>
              <a:rPr lang="en-US" altLang="en-US" dirty="0">
                <a:solidFill>
                  <a:srgbClr val="292B2C"/>
                </a:solidFill>
                <a:latin typeface="Monaco"/>
              </a:rPr>
              <a:t> B, // derived from derived class A and B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dirty="0">
                <a:solidFill>
                  <a:srgbClr val="292B2C"/>
                </a:solidFill>
                <a:latin typeface="Monaco"/>
              </a:rPr>
              <a:t> 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dirty="0">
                <a:solidFill>
                  <a:srgbClr val="292B2C"/>
                </a:solidFill>
                <a:latin typeface="Monaco"/>
              </a:rPr>
              <a:t>...........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dirty="0">
                <a:solidFill>
                  <a:srgbClr val="292B2C"/>
                </a:solidFill>
                <a:latin typeface="Monaco"/>
              </a:rPr>
              <a:t>} ;</a:t>
            </a:r>
            <a:r>
              <a:rPr lang="en-US" altLang="en-US" sz="3600" dirty="0"/>
              <a:t> </a:t>
            </a:r>
            <a:endParaRPr lang="en-US" altLang="en-US" sz="5400" dirty="0"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40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27384" y="129845"/>
            <a:ext cx="3194016" cy="82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b="1" dirty="0"/>
              <a:t>Class Activity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947674"/>
            <a:ext cx="11074400" cy="5640781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Declare the base class </a:t>
            </a:r>
            <a:r>
              <a:rPr lang="en-US" sz="2400" dirty="0" err="1"/>
              <a:t>std_address</a:t>
            </a:r>
            <a:endParaRPr lang="en-US" sz="2400" dirty="0"/>
          </a:p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Define two data members *name &amp; *city</a:t>
            </a:r>
          </a:p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Declare the function </a:t>
            </a:r>
            <a:r>
              <a:rPr lang="en-US" sz="2400" dirty="0" err="1"/>
              <a:t>input_addr</a:t>
            </a:r>
            <a:r>
              <a:rPr lang="en-US" sz="2400" dirty="0"/>
              <a:t>() and </a:t>
            </a:r>
            <a:r>
              <a:rPr lang="en-US" sz="2400" dirty="0" err="1"/>
              <a:t>print_addr</a:t>
            </a:r>
            <a:r>
              <a:rPr lang="en-US" sz="2400" dirty="0"/>
              <a:t> to get input and print for data members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Declare the other class </a:t>
            </a:r>
            <a:r>
              <a:rPr lang="en-US" sz="2400" dirty="0" err="1"/>
              <a:t>std_marks</a:t>
            </a:r>
            <a:endParaRPr lang="en-US" sz="2400" dirty="0"/>
          </a:p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Define data members subj1, subj2, subj3, avg and total of </a:t>
            </a:r>
            <a:r>
              <a:rPr lang="en-US" sz="2400" dirty="0" err="1"/>
              <a:t>std_marks</a:t>
            </a:r>
            <a:endParaRPr lang="en-US" sz="2400" dirty="0"/>
          </a:p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Declare the function </a:t>
            </a:r>
            <a:r>
              <a:rPr lang="en-US" sz="2400" dirty="0" err="1"/>
              <a:t>input_marks</a:t>
            </a:r>
            <a:r>
              <a:rPr lang="en-US" sz="2400" dirty="0"/>
              <a:t>() and </a:t>
            </a:r>
            <a:r>
              <a:rPr lang="en-US" sz="2400" dirty="0" err="1"/>
              <a:t>show_marks</a:t>
            </a:r>
            <a:r>
              <a:rPr lang="en-US" sz="2400" dirty="0"/>
              <a:t>() to get input and print data members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Create the class </a:t>
            </a:r>
            <a:r>
              <a:rPr lang="en-US" sz="2400" dirty="0" err="1"/>
              <a:t>std_result</a:t>
            </a:r>
            <a:r>
              <a:rPr lang="en-US" sz="2400" dirty="0"/>
              <a:t> derived from </a:t>
            </a:r>
            <a:r>
              <a:rPr lang="en-US" sz="2400" dirty="0" err="1"/>
              <a:t>std_address</a:t>
            </a:r>
            <a:r>
              <a:rPr lang="en-US" sz="2400" dirty="0"/>
              <a:t> and </a:t>
            </a:r>
            <a:r>
              <a:rPr lang="en-US" sz="2400" dirty="0" err="1"/>
              <a:t>std_marks</a:t>
            </a:r>
            <a:endParaRPr lang="en-US" sz="2400" dirty="0"/>
          </a:p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Declare the function display() to find out the total and average</a:t>
            </a:r>
          </a:p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Declare the derived class object &amp; call the functions</a:t>
            </a:r>
          </a:p>
        </p:txBody>
      </p:sp>
    </p:spTree>
    <p:extLst>
      <p:ext uri="{BB962C8B-B14F-4D97-AF65-F5344CB8AC3E}">
        <p14:creationId xmlns:p14="http://schemas.microsoft.com/office/powerpoint/2010/main" val="629450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79361" y="279484"/>
            <a:ext cx="9161482" cy="165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b="1" dirty="0"/>
              <a:t>Example: Multiple inheritance (main.cpp)</a:t>
            </a:r>
            <a:endParaRPr lang="en-US" sz="3600" dirty="0"/>
          </a:p>
          <a:p>
            <a:pPr>
              <a:lnSpc>
                <a:spcPct val="150000"/>
              </a:lnSpc>
            </a:pPr>
            <a:endParaRPr lang="en-US" sz="3600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02302" y="1253331"/>
            <a:ext cx="10515600" cy="543533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Header.h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std_results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obj1;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obj1.input_addr(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Umer Arshad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Sialkot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obj1.print_name();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obj1.print_city();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obj1.input_marks();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obj1.show_marks();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obj1.display2();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system(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"pause"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1695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71602" y="233101"/>
            <a:ext cx="9084731" cy="165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b="1" dirty="0"/>
              <a:t>Example: Multiple inheritance (</a:t>
            </a:r>
            <a:r>
              <a:rPr lang="en-US" sz="3600" b="1" dirty="0" err="1"/>
              <a:t>Header.h</a:t>
            </a:r>
            <a:r>
              <a:rPr lang="en-US" sz="3600" b="1" dirty="0"/>
              <a:t>)</a:t>
            </a:r>
            <a:endParaRPr lang="en-US" sz="3600" dirty="0"/>
          </a:p>
          <a:p>
            <a:pPr>
              <a:lnSpc>
                <a:spcPct val="150000"/>
              </a:lnSpc>
            </a:pPr>
            <a:endParaRPr lang="en-US" sz="3600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9783" y="1253331"/>
            <a:ext cx="11506200" cy="52953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#pragma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once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base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roll_no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marks1;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marks2;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get(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M1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M2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sports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base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s_marks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SM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5624A6D-AA87-D51C-FFAD-EC4E8737EF68}"/>
              </a:ext>
            </a:extLst>
          </p:cNvPr>
          <p:cNvSpPr txBox="1">
            <a:spLocks/>
          </p:cNvSpPr>
          <p:nvPr/>
        </p:nvSpPr>
        <p:spPr>
          <a:xfrm>
            <a:off x="4449418" y="1253331"/>
            <a:ext cx="11506200" cy="5295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statement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sports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total;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avg;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display();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80500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25217" y="312401"/>
            <a:ext cx="9905276" cy="165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b="1" dirty="0"/>
              <a:t>Example: Multiple inheritance (Source1.cpp)</a:t>
            </a:r>
            <a:endParaRPr lang="en-US" sz="3600" dirty="0"/>
          </a:p>
          <a:p>
            <a:pPr>
              <a:lnSpc>
                <a:spcPct val="150000"/>
              </a:lnSpc>
            </a:pPr>
            <a:endParaRPr lang="en-US" sz="3600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1183" y="1253331"/>
            <a:ext cx="10515600" cy="551576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&lt;string&gt;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&lt;string.h&gt;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Header.h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std_address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input_addr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adr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CITY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length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strlen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adr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name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[length];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length;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name[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adr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name[length]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'\0'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length2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strlen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CITY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city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[length2];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length2;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city[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CITY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city[length2]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'\0'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4115-87B3-CBF1-3EF4-C787DF77964B}"/>
              </a:ext>
            </a:extLst>
          </p:cNvPr>
          <p:cNvSpPr txBox="1">
            <a:spLocks/>
          </p:cNvSpPr>
          <p:nvPr/>
        </p:nvSpPr>
        <p:spPr>
          <a:xfrm>
            <a:off x="4890526" y="1138236"/>
            <a:ext cx="10515600" cy="5515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0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std_address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print_name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 Name: 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"\t"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0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std_address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print_city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"\n"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 City: 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"\t"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city;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std_address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::display()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  Name is: 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print_name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en-US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  City: 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print_city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61AF019-AE9F-929C-8D2B-06419FDB929A}"/>
              </a:ext>
            </a:extLst>
          </p:cNvPr>
          <p:cNvSpPr txBox="1">
            <a:spLocks/>
          </p:cNvSpPr>
          <p:nvPr/>
        </p:nvSpPr>
        <p:spPr>
          <a:xfrm>
            <a:off x="8278225" y="1195783"/>
            <a:ext cx="10515600" cy="5515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std_marks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input_marks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"\n"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 Enter Subject Marks1: 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cin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&gt;&gt;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subj1;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 Enter Subject Marks2: 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cin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&gt;&gt;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subj2;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 Enter Subject Marks3: 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cin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&gt;&gt;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subj3;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57180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25217" y="312401"/>
            <a:ext cx="9905276" cy="165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b="1" dirty="0"/>
              <a:t>Example: Multiple inheritance (Source1.cpp)</a:t>
            </a:r>
            <a:endParaRPr lang="en-US" sz="3600" dirty="0"/>
          </a:p>
          <a:p>
            <a:pPr>
              <a:lnSpc>
                <a:spcPct val="150000"/>
              </a:lnSpc>
            </a:pPr>
            <a:endParaRPr lang="en-US" sz="3600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342231"/>
            <a:ext cx="10515600" cy="55157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std_marks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show_marks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Subject Marks1: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subj1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Subject Marks2: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subj2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Subject Marks3: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subj3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std_results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::display2()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total = subj1 + subj2 + subj3;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avg = ( total / 300 ) * 100;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Total Marks: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total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Average: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avg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66477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73613" y="464067"/>
            <a:ext cx="8571577" cy="165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b="1" dirty="0"/>
              <a:t>Example: Multiple inheritance (output)</a:t>
            </a:r>
            <a:endParaRPr lang="en-US" sz="3600" dirty="0"/>
          </a:p>
          <a:p>
            <a:pPr>
              <a:lnSpc>
                <a:spcPct val="150000"/>
              </a:lnSpc>
            </a:pPr>
            <a:endParaRPr lang="en-US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03B3D-EF08-542B-178B-B0EE1FB35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336" y="1383233"/>
            <a:ext cx="6740584" cy="501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406835" y="1430106"/>
            <a:ext cx="957138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800" dirty="0"/>
              <a:t>A derived class with only one base class is called </a:t>
            </a:r>
            <a:r>
              <a:rPr lang="en-US" sz="2800" b="1" dirty="0"/>
              <a:t>single inheritance.</a:t>
            </a:r>
            <a:endParaRPr lang="en-US" sz="28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52784" y="269545"/>
            <a:ext cx="4679486" cy="82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b="1" dirty="0"/>
              <a:t>Single Inheritance</a:t>
            </a:r>
          </a:p>
        </p:txBody>
      </p:sp>
      <p:pic>
        <p:nvPicPr>
          <p:cNvPr id="3" name="Picture 2" descr="Single inheritance">
            <a:extLst>
              <a:ext uri="{FF2B5EF4-FFF2-40B4-BE49-F238E27FC236}">
                <a16:creationId xmlns:a16="http://schemas.microsoft.com/office/drawing/2014/main" id="{C855595C-1654-106D-B093-419DE96DC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025" y="2724100"/>
            <a:ext cx="5433949" cy="31698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67282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828800" y="1219200"/>
            <a:ext cx="84582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800" dirty="0"/>
              <a:t>Multiple derived classes with same base class is called </a:t>
            </a:r>
            <a:r>
              <a:rPr lang="en-US" sz="2800" b="1" dirty="0"/>
              <a:t>hierarchical inheritance</a:t>
            </a:r>
            <a:r>
              <a:rPr lang="en-US" sz="2800" dirty="0"/>
              <a:t>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52784" y="269545"/>
            <a:ext cx="5929828" cy="82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b="1" dirty="0"/>
              <a:t>4. Hierarchical Inheritance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962" y="3071812"/>
            <a:ext cx="62198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22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805543" y="1219200"/>
            <a:ext cx="1087482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Hybrid inheritance is usually a combination of more than one type of inheritance. In the below representation, we have multiple inheritances (B, C, and D) and multilevel inheritance (A, B, and D) to get a hybrid inheritance.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52784" y="269545"/>
            <a:ext cx="4750018" cy="82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b="1" dirty="0"/>
              <a:t>5. Hybrid Inheritance</a:t>
            </a:r>
          </a:p>
        </p:txBody>
      </p:sp>
      <p:pic>
        <p:nvPicPr>
          <p:cNvPr id="3" name="Picture 2" descr="Hybrid inheritance">
            <a:extLst>
              <a:ext uri="{FF2B5EF4-FFF2-40B4-BE49-F238E27FC236}">
                <a16:creationId xmlns:a16="http://schemas.microsoft.com/office/drawing/2014/main" id="{81124E54-DFBE-EECB-CF8A-854CEA2E6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629" y="2576285"/>
            <a:ext cx="4150545" cy="37243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845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805543" y="1578429"/>
            <a:ext cx="1087482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 A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//class specific code;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 B 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accessspecifier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//class specific code;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 C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//class specific code;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 D 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accessspecifier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accessspecifier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//class specific code;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};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746365" y="398526"/>
            <a:ext cx="6699270" cy="82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b="1" dirty="0"/>
              <a:t>5. Hybrid Inheritance (Syntax)</a:t>
            </a:r>
          </a:p>
        </p:txBody>
      </p:sp>
    </p:spTree>
    <p:extLst>
      <p:ext uri="{BB962C8B-B14F-4D97-AF65-F5344CB8AC3E}">
        <p14:creationId xmlns:p14="http://schemas.microsoft.com/office/powerpoint/2010/main" val="2974883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27384" y="129845"/>
            <a:ext cx="3194016" cy="82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b="1" dirty="0"/>
              <a:t>Class Activity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947674"/>
            <a:ext cx="11074400" cy="5640781"/>
          </a:xfrm>
        </p:spPr>
        <p:txBody>
          <a:bodyPr>
            <a:normAutofit fontScale="92500" lnSpcReduction="10000"/>
          </a:bodyPr>
          <a:lstStyle/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Declare the base class student</a:t>
            </a:r>
          </a:p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Define two data members id &amp; name</a:t>
            </a:r>
          </a:p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Declare the function </a:t>
            </a:r>
            <a:r>
              <a:rPr lang="en-US" dirty="0" err="1"/>
              <a:t>getstudent</a:t>
            </a:r>
            <a:r>
              <a:rPr lang="en-US" dirty="0"/>
              <a:t>() to get input for data members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Declare the other class marks inherited from student</a:t>
            </a:r>
          </a:p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Define data members </a:t>
            </a:r>
            <a:r>
              <a:rPr lang="en-US" dirty="0" err="1"/>
              <a:t>marks_math,marks_phy</a:t>
            </a:r>
            <a:r>
              <a:rPr lang="en-US" dirty="0"/>
              <a:t>, and </a:t>
            </a:r>
            <a:r>
              <a:rPr lang="en-US" dirty="0" err="1"/>
              <a:t>marks_chem</a:t>
            </a:r>
            <a:endParaRPr lang="en-US" dirty="0"/>
          </a:p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Declare the function </a:t>
            </a:r>
            <a:r>
              <a:rPr lang="en-US" dirty="0" err="1"/>
              <a:t>get_marks</a:t>
            </a:r>
            <a:r>
              <a:rPr lang="en-US" dirty="0"/>
              <a:t>() to get input for data members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Declare the base class sports</a:t>
            </a:r>
          </a:p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Define data member of </a:t>
            </a:r>
            <a:r>
              <a:rPr lang="en-US" dirty="0" err="1"/>
              <a:t>spmarks</a:t>
            </a:r>
            <a:endParaRPr lang="en-US" dirty="0"/>
          </a:p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Declare the function </a:t>
            </a:r>
            <a:r>
              <a:rPr lang="en-US" dirty="0" err="1"/>
              <a:t>getsports</a:t>
            </a:r>
            <a:r>
              <a:rPr lang="en-US" dirty="0"/>
              <a:t>() to get input for data members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the class result derived from marks and sports</a:t>
            </a:r>
          </a:p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Declare the function display() to find out the total and average</a:t>
            </a:r>
          </a:p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Declare the derived class object &amp; call the functions</a:t>
            </a:r>
          </a:p>
        </p:txBody>
      </p:sp>
    </p:spTree>
    <p:extLst>
      <p:ext uri="{BB962C8B-B14F-4D97-AF65-F5344CB8AC3E}">
        <p14:creationId xmlns:p14="http://schemas.microsoft.com/office/powerpoint/2010/main" val="168812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52784" y="269545"/>
            <a:ext cx="634019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b="1" dirty="0"/>
              <a:t>Example: Single inheritance</a:t>
            </a:r>
            <a:endParaRPr lang="en-US" sz="3600" dirty="0"/>
          </a:p>
          <a:p>
            <a:pPr>
              <a:lnSpc>
                <a:spcPct val="150000"/>
              </a:lnSpc>
            </a:pPr>
            <a:endParaRPr lang="en-US" sz="3600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292B2C"/>
                </a:solidFill>
                <a:latin typeface="Monaco"/>
              </a:rPr>
              <a:t>Syntax: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92B2C"/>
                </a:solidFill>
                <a:latin typeface="Monaco"/>
              </a:rPr>
              <a:t>class A // base class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92B2C"/>
                </a:solidFill>
                <a:latin typeface="Monaco"/>
              </a:rPr>
              <a:t> { 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92B2C"/>
                </a:solidFill>
                <a:latin typeface="Monaco"/>
              </a:rPr>
              <a:t>	.......... 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92B2C"/>
                </a:solidFill>
                <a:latin typeface="Monaco"/>
              </a:rPr>
              <a:t>}; 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92B2C"/>
                </a:solidFill>
                <a:latin typeface="Monaco"/>
              </a:rPr>
              <a:t>class B : </a:t>
            </a:r>
            <a:r>
              <a:rPr lang="en-US" altLang="en-US" dirty="0" err="1">
                <a:solidFill>
                  <a:srgbClr val="292B2C"/>
                </a:solidFill>
                <a:latin typeface="Monaco"/>
              </a:rPr>
              <a:t>acess_specifier</a:t>
            </a:r>
            <a:r>
              <a:rPr lang="en-US" altLang="en-US" dirty="0">
                <a:solidFill>
                  <a:srgbClr val="292B2C"/>
                </a:solidFill>
                <a:latin typeface="Monaco"/>
              </a:rPr>
              <a:t> A // derived class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92B2C"/>
                </a:solidFill>
                <a:latin typeface="Monaco"/>
              </a:rPr>
              <a:t> {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92B2C"/>
                </a:solidFill>
                <a:latin typeface="Monaco"/>
              </a:rPr>
              <a:t>	 ........... 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92B2C"/>
                </a:solidFill>
                <a:latin typeface="Monaco"/>
              </a:rPr>
              <a:t>} ;</a:t>
            </a:r>
            <a:r>
              <a:rPr lang="en-US" altLang="en-US" sz="3600" dirty="0"/>
              <a:t> </a:t>
            </a:r>
            <a:endParaRPr lang="en-US" altLang="en-US" sz="5400" dirty="0">
              <a:latin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30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52784" y="269545"/>
            <a:ext cx="634019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b="1" dirty="0"/>
              <a:t>Example: Single inheritance</a:t>
            </a:r>
            <a:endParaRPr lang="en-US" sz="3600" dirty="0"/>
          </a:p>
          <a:p>
            <a:pPr>
              <a:lnSpc>
                <a:spcPct val="150000"/>
              </a:lnSpc>
            </a:pPr>
            <a:endParaRPr lang="en-US" sz="3600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Two classes </a:t>
            </a:r>
            <a:r>
              <a:rPr lang="en-US" b="1" dirty="0"/>
              <a:t>A </a:t>
            </a:r>
            <a:r>
              <a:rPr lang="en-US" dirty="0"/>
              <a:t>and </a:t>
            </a:r>
            <a:r>
              <a:rPr lang="en-US" b="1" dirty="0"/>
              <a:t> B.</a:t>
            </a:r>
          </a:p>
          <a:p>
            <a:r>
              <a:rPr lang="en-US" dirty="0"/>
              <a:t>A = base class</a:t>
            </a:r>
          </a:p>
          <a:p>
            <a:r>
              <a:rPr lang="en-US" dirty="0"/>
              <a:t>B = derived class</a:t>
            </a:r>
          </a:p>
          <a:p>
            <a:r>
              <a:rPr lang="en-US" dirty="0"/>
              <a:t>add value to two numbers a and b.</a:t>
            </a:r>
          </a:p>
          <a:p>
            <a:r>
              <a:rPr lang="en-US" dirty="0"/>
              <a:t>a is the data member of class A and b is the data member of class B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27302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34532" y="279484"/>
            <a:ext cx="8802410" cy="165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b="1" dirty="0"/>
              <a:t>Example: Single inheritance (main.cpp)</a:t>
            </a:r>
            <a:endParaRPr lang="en-US" sz="3600" dirty="0"/>
          </a:p>
          <a:p>
            <a:pPr>
              <a:lnSpc>
                <a:spcPct val="150000"/>
              </a:lnSpc>
            </a:pPr>
            <a:endParaRPr lang="en-US" sz="3600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Header.h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obj2;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obj2.set_data(10);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obj2.get_data();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obj2.set_data2(20);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obj2.get_data2();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obj2.sum();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3908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04714" y="309301"/>
            <a:ext cx="8725658" cy="165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b="1" dirty="0"/>
              <a:t>Example: Single inheritance (</a:t>
            </a:r>
            <a:r>
              <a:rPr lang="en-US" sz="3600" b="1" dirty="0" err="1"/>
              <a:t>Header.h</a:t>
            </a:r>
            <a:r>
              <a:rPr lang="en-US" sz="3600" b="1" dirty="0"/>
              <a:t>)</a:t>
            </a:r>
            <a:endParaRPr lang="en-US" sz="3600" dirty="0"/>
          </a:p>
          <a:p>
            <a:pPr>
              <a:lnSpc>
                <a:spcPct val="150000"/>
              </a:lnSpc>
            </a:pPr>
            <a:endParaRPr lang="en-US" sz="3600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9783" y="1253331"/>
            <a:ext cx="11506200" cy="52953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#pragma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once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set_data(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n-NO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aa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get_data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total;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set_data2(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n-NO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bb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get_data2();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sum();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940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46297" y="349058"/>
            <a:ext cx="9546203" cy="165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b="1" dirty="0"/>
              <a:t>Example: Single inheritance (Source1.cpp)</a:t>
            </a:r>
            <a:endParaRPr lang="en-US" sz="3600" dirty="0"/>
          </a:p>
          <a:p>
            <a:pPr>
              <a:lnSpc>
                <a:spcPct val="150000"/>
              </a:lnSpc>
            </a:pPr>
            <a:endParaRPr lang="en-US" sz="3600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9783" y="136842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Header.h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::set_data(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aa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a =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aa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::get_data()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n-NO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B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::set_data2(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n-NO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bb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b =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bb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b="1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D860604-3EB4-220A-2595-1DECC8B8DC94}"/>
              </a:ext>
            </a:extLst>
          </p:cNvPr>
          <p:cNvSpPr txBox="1">
            <a:spLocks/>
          </p:cNvSpPr>
          <p:nvPr/>
        </p:nvSpPr>
        <p:spPr>
          <a:xfrm>
            <a:off x="4091609" y="1368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::get_data2()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::sum()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total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get_data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+ b;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Sum of two classes is: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total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266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481184" y="398753"/>
            <a:ext cx="8212505" cy="165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b="1" dirty="0"/>
              <a:t>Example: Single inheritance (output)</a:t>
            </a:r>
            <a:endParaRPr lang="en-US" sz="3600" dirty="0"/>
          </a:p>
          <a:p>
            <a:pPr>
              <a:lnSpc>
                <a:spcPct val="150000"/>
              </a:lnSpc>
            </a:pPr>
            <a:endParaRPr lang="en-US" sz="3600" b="1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4A98B0E-6B6F-FCE2-A440-47E114A66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7278" y="2519077"/>
            <a:ext cx="8697444" cy="1819846"/>
          </a:xfrm>
        </p:spPr>
      </p:pic>
    </p:spTree>
    <p:extLst>
      <p:ext uri="{BB962C8B-B14F-4D97-AF65-F5344CB8AC3E}">
        <p14:creationId xmlns:p14="http://schemas.microsoft.com/office/powerpoint/2010/main" val="2797875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2419</Words>
  <Application>Microsoft Office PowerPoint</Application>
  <PresentationFormat>Widescreen</PresentationFormat>
  <Paragraphs>520</Paragraphs>
  <Slides>33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Cascadia Mono</vt:lpstr>
      <vt:lpstr>Monaco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Multilevel Inheritance Syntax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 Inheritance Syntax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saira</dc:creator>
  <cp:lastModifiedBy>Umer Arshad</cp:lastModifiedBy>
  <cp:revision>191</cp:revision>
  <dcterms:created xsi:type="dcterms:W3CDTF">2019-10-04T14:25:31Z</dcterms:created>
  <dcterms:modified xsi:type="dcterms:W3CDTF">2022-12-27T14:00:25Z</dcterms:modified>
</cp:coreProperties>
</file>