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38" r:id="rId2"/>
    <p:sldId id="535" r:id="rId3"/>
    <p:sldId id="566" r:id="rId4"/>
    <p:sldId id="567" r:id="rId5"/>
    <p:sldId id="557" r:id="rId6"/>
    <p:sldId id="562" r:id="rId7"/>
    <p:sldId id="563" r:id="rId8"/>
    <p:sldId id="564" r:id="rId9"/>
    <p:sldId id="565" r:id="rId10"/>
    <p:sldId id="553" r:id="rId11"/>
    <p:sldId id="578" r:id="rId12"/>
    <p:sldId id="577" r:id="rId13"/>
    <p:sldId id="579" r:id="rId14"/>
    <p:sldId id="576" r:id="rId15"/>
    <p:sldId id="574" r:id="rId16"/>
    <p:sldId id="575" r:id="rId17"/>
    <p:sldId id="580" r:id="rId18"/>
    <p:sldId id="545" r:id="rId19"/>
    <p:sldId id="582" r:id="rId20"/>
    <p:sldId id="549" r:id="rId21"/>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0066"/>
    <a:srgbClr val="0000FF"/>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86811" autoAdjust="0"/>
  </p:normalViewPr>
  <p:slideViewPr>
    <p:cSldViewPr>
      <p:cViewPr varScale="1">
        <p:scale>
          <a:sx n="87" d="100"/>
          <a:sy n="87" d="100"/>
        </p:scale>
        <p:origin x="518" y="82"/>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10/21/2020</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10/21/2020</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1261729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1149537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2202457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14</a:t>
            </a:fld>
            <a:endParaRPr lang="en-US"/>
          </a:p>
        </p:txBody>
      </p:sp>
    </p:spTree>
    <p:extLst>
      <p:ext uri="{BB962C8B-B14F-4D97-AF65-F5344CB8AC3E}">
        <p14:creationId xmlns:p14="http://schemas.microsoft.com/office/powerpoint/2010/main" val="1273834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3010096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2906095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17</a:t>
            </a:fld>
            <a:endParaRPr lang="en-US"/>
          </a:p>
        </p:txBody>
      </p:sp>
    </p:spTree>
    <p:extLst>
      <p:ext uri="{BB962C8B-B14F-4D97-AF65-F5344CB8AC3E}">
        <p14:creationId xmlns:p14="http://schemas.microsoft.com/office/powerpoint/2010/main" val="404615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3840368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85983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5: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 name="Google Shape;50;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 name="Google Shape;57;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 name="Google Shape;58;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7:notes"/>
          <p:cNvSpPr txBox="1">
            <a:spLocks noGrp="1"/>
          </p:cNvSpPr>
          <p:nvPr>
            <p:ph type="body" idx="1"/>
          </p:nvPr>
        </p:nvSpPr>
        <p:spPr>
          <a:xfrm>
            <a:off x="701848" y="4416426"/>
            <a:ext cx="5608279" cy="41829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7:notes"/>
          <p:cNvSpPr txBox="1">
            <a:spLocks noGrp="1"/>
          </p:cNvSpPr>
          <p:nvPr>
            <p:ph type="sldNum" idx="12"/>
          </p:nvPr>
        </p:nvSpPr>
        <p:spPr>
          <a:xfrm>
            <a:off x="3970135" y="8829675"/>
            <a:ext cx="3038501" cy="46518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128877839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0" y="152405"/>
            <a:ext cx="1930400" cy="1200329"/>
          </a:xfrm>
          <a:prstGeom prst="rect">
            <a:avLst/>
          </a:prstGeom>
          <a:solidFill>
            <a:schemeClr val="bg1"/>
          </a:solidFill>
        </p:spPr>
        <p:txBody>
          <a:bodyPr wrap="square" rtlCol="0">
            <a:spAutoFit/>
          </a:bodyPr>
          <a:lstStyle/>
          <a:p>
            <a:endParaRPr lang="en-US" dirty="0"/>
          </a:p>
          <a:p>
            <a:endParaRPr lang="en-US" dirty="0"/>
          </a:p>
          <a:p>
            <a:endParaRPr lang="en-US" dirty="0"/>
          </a:p>
          <a:p>
            <a:endParaRPr lang="en-IN" dirty="0"/>
          </a:p>
        </p:txBody>
      </p:sp>
      <p:pic>
        <p:nvPicPr>
          <p:cNvPr id="3" name="Picture 2" descr="https://lh4.googleusercontent.com/proxy/YA9Xoqs7jhpeuwrEjwhdi_EVSCDwUdpr72V-2YHZ2lz2y1FaqityK8c8RlZRTvUDEw3Y2TekyGNi07wcREil5Ez3ii80dA-DE8G6HAQjEmJVz8W32Wy2uaDAWwuZs6uPZtJp2zrUJ_Qps2T1CUmSpuPR8dk2XA=w128-h144-k-no"/>
          <p:cNvPicPr>
            <a:picLocks noChangeAspect="1" noChangeArrowheads="1"/>
          </p:cNvPicPr>
          <p:nvPr userDrawn="1"/>
        </p:nvPicPr>
        <p:blipFill>
          <a:blip r:embed="rId2" cstate="print"/>
          <a:srcRect/>
          <a:stretch>
            <a:fillRect/>
          </a:stretch>
        </p:blipFill>
        <p:spPr bwMode="auto">
          <a:xfrm>
            <a:off x="239595" y="138752"/>
            <a:ext cx="1158300" cy="972000"/>
          </a:xfrm>
          <a:prstGeom prst="rect">
            <a:avLst/>
          </a:prstGeom>
          <a:noFill/>
        </p:spPr>
      </p:pic>
      <p:grpSp>
        <p:nvGrpSpPr>
          <p:cNvPr id="4" name="Group 3"/>
          <p:cNvGrpSpPr/>
          <p:nvPr userDrawn="1"/>
        </p:nvGrpSpPr>
        <p:grpSpPr>
          <a:xfrm>
            <a:off x="1625600" y="102154"/>
            <a:ext cx="10566400" cy="1004990"/>
            <a:chOff x="1219200" y="102154"/>
            <a:chExt cx="7924800" cy="1004990"/>
          </a:xfrm>
        </p:grpSpPr>
        <p:pic>
          <p:nvPicPr>
            <p:cNvPr id="5" name="Picture 2"/>
            <p:cNvPicPr>
              <a:picLocks noChangeAspect="1" noChangeArrowheads="1"/>
            </p:cNvPicPr>
            <p:nvPr/>
          </p:nvPicPr>
          <p:blipFill>
            <a:blip r:embed="rId3" cstate="print"/>
            <a:srcRect/>
            <a:stretch>
              <a:fillRect/>
            </a:stretch>
          </p:blipFill>
          <p:spPr bwMode="auto">
            <a:xfrm>
              <a:off x="2702618" y="103496"/>
              <a:ext cx="1620982" cy="990600"/>
            </a:xfrm>
            <a:prstGeom prst="rect">
              <a:avLst/>
            </a:prstGeom>
            <a:noFill/>
            <a:ln w="9525">
              <a:noFill/>
              <a:miter lim="800000"/>
              <a:headEnd/>
              <a:tailEnd/>
            </a:ln>
          </p:spPr>
        </p:pic>
        <p:pic>
          <p:nvPicPr>
            <p:cNvPr id="6" name="Picture 3"/>
            <p:cNvPicPr>
              <a:picLocks noChangeArrowheads="1"/>
            </p:cNvPicPr>
            <p:nvPr/>
          </p:nvPicPr>
          <p:blipFill>
            <a:blip r:embed="rId4" cstate="print"/>
            <a:srcRect/>
            <a:stretch>
              <a:fillRect/>
            </a:stretch>
          </p:blipFill>
          <p:spPr bwMode="auto">
            <a:xfrm>
              <a:off x="4323600" y="106680"/>
              <a:ext cx="1620000" cy="988695"/>
            </a:xfrm>
            <a:prstGeom prst="rect">
              <a:avLst/>
            </a:prstGeom>
            <a:noFill/>
            <a:ln w="9525">
              <a:noFill/>
              <a:miter lim="800000"/>
              <a:headEnd/>
              <a:tailEnd/>
            </a:ln>
          </p:spPr>
        </p:pic>
        <p:pic>
          <p:nvPicPr>
            <p:cNvPr id="7" name="Picture 5"/>
            <p:cNvPicPr>
              <a:picLocks noChangeArrowheads="1"/>
            </p:cNvPicPr>
            <p:nvPr/>
          </p:nvPicPr>
          <p:blipFill>
            <a:blip r:embed="rId5" cstate="print"/>
            <a:srcRect/>
            <a:stretch>
              <a:fillRect/>
            </a:stretch>
          </p:blipFill>
          <p:spPr bwMode="auto">
            <a:xfrm>
              <a:off x="5923800" y="117144"/>
              <a:ext cx="1620000" cy="990000"/>
            </a:xfrm>
            <a:prstGeom prst="rect">
              <a:avLst/>
            </a:prstGeom>
            <a:noFill/>
            <a:ln w="9525">
              <a:noFill/>
              <a:miter lim="800000"/>
              <a:headEnd/>
              <a:tailEnd/>
            </a:ln>
          </p:spPr>
        </p:pic>
        <p:pic>
          <p:nvPicPr>
            <p:cNvPr id="8" name="Picture 6"/>
            <p:cNvPicPr>
              <a:picLocks noChangeArrowheads="1"/>
            </p:cNvPicPr>
            <p:nvPr/>
          </p:nvPicPr>
          <p:blipFill>
            <a:blip r:embed="rId6" cstate="print"/>
            <a:srcRect/>
            <a:stretch>
              <a:fillRect/>
            </a:stretch>
          </p:blipFill>
          <p:spPr bwMode="auto">
            <a:xfrm>
              <a:off x="7524000" y="112056"/>
              <a:ext cx="1620000" cy="990000"/>
            </a:xfrm>
            <a:prstGeom prst="rect">
              <a:avLst/>
            </a:prstGeom>
            <a:noFill/>
            <a:ln w="9525">
              <a:noFill/>
              <a:miter lim="800000"/>
              <a:headEnd/>
              <a:tailEnd/>
            </a:ln>
          </p:spPr>
        </p:pic>
        <p:pic>
          <p:nvPicPr>
            <p:cNvPr id="9" name="Picture 7"/>
            <p:cNvPicPr>
              <a:picLocks noChangeArrowheads="1"/>
            </p:cNvPicPr>
            <p:nvPr/>
          </p:nvPicPr>
          <p:blipFill>
            <a:blip r:embed="rId7" cstate="print"/>
            <a:srcRect/>
            <a:stretch>
              <a:fillRect/>
            </a:stretch>
          </p:blipFill>
          <p:spPr bwMode="auto">
            <a:xfrm>
              <a:off x="1219200" y="102154"/>
              <a:ext cx="1620000" cy="990000"/>
            </a:xfrm>
            <a:prstGeom prst="rect">
              <a:avLst/>
            </a:prstGeom>
            <a:noFill/>
            <a:ln w="9525">
              <a:noFill/>
              <a:miter lim="800000"/>
              <a:headEnd/>
              <a:tailEnd/>
            </a:ln>
          </p:spPr>
        </p:pic>
      </p:grpSp>
      <p:pic>
        <p:nvPicPr>
          <p:cNvPr id="1026" name="Picture 2"/>
          <p:cNvPicPr>
            <a:picLocks noChangeAspect="1" noChangeArrowheads="1"/>
          </p:cNvPicPr>
          <p:nvPr userDrawn="1"/>
        </p:nvPicPr>
        <p:blipFill>
          <a:blip r:embed="rId8" cstate="print"/>
          <a:srcRect/>
          <a:stretch>
            <a:fillRect/>
          </a:stretch>
        </p:blipFill>
        <p:spPr bwMode="auto">
          <a:xfrm>
            <a:off x="10040203" y="1600200"/>
            <a:ext cx="2133600" cy="512700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3" cstate="print"/>
          <a:srcRect/>
          <a:stretch>
            <a:fillRect/>
          </a:stretch>
        </p:blipFill>
        <p:spPr bwMode="auto">
          <a:xfrm>
            <a:off x="1" y="-35256"/>
            <a:ext cx="12192000" cy="6934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189" algn="ctr" rtl="0" fontAlgn="base">
        <a:spcBef>
          <a:spcPct val="0"/>
        </a:spcBef>
        <a:spcAft>
          <a:spcPct val="0"/>
        </a:spcAft>
        <a:defRPr sz="4400">
          <a:solidFill>
            <a:schemeClr val="tx2"/>
          </a:solidFill>
          <a:latin typeface="Arial" charset="0"/>
        </a:defRPr>
      </a:lvl6pPr>
      <a:lvl7pPr marL="914377" algn="ctr" rtl="0" fontAlgn="base">
        <a:spcBef>
          <a:spcPct val="0"/>
        </a:spcBef>
        <a:spcAft>
          <a:spcPct val="0"/>
        </a:spcAft>
        <a:defRPr sz="4400">
          <a:solidFill>
            <a:schemeClr val="tx2"/>
          </a:solidFill>
          <a:latin typeface="Arial" charset="0"/>
        </a:defRPr>
      </a:lvl7pPr>
      <a:lvl8pPr marL="1371566" algn="ctr" rtl="0" fontAlgn="base">
        <a:spcBef>
          <a:spcPct val="0"/>
        </a:spcBef>
        <a:spcAft>
          <a:spcPct val="0"/>
        </a:spcAft>
        <a:defRPr sz="4400">
          <a:solidFill>
            <a:schemeClr val="tx2"/>
          </a:solidFill>
          <a:latin typeface="Arial" charset="0"/>
        </a:defRPr>
      </a:lvl8pPr>
      <a:lvl9pPr marL="1828754" algn="ctr" rtl="0" fontAlgn="base">
        <a:spcBef>
          <a:spcPct val="0"/>
        </a:spcBef>
        <a:spcAft>
          <a:spcPct val="0"/>
        </a:spcAft>
        <a:defRPr sz="4400">
          <a:solidFill>
            <a:schemeClr val="tx2"/>
          </a:solidFill>
          <a:latin typeface="Arial" charset="0"/>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defRPr>
      </a:lvl2pPr>
      <a:lvl3pPr marL="1142971" indent="-228594" algn="l" rtl="0" eaLnBrk="0" fontAlgn="base" hangingPunct="0">
        <a:spcBef>
          <a:spcPct val="20000"/>
        </a:spcBef>
        <a:spcAft>
          <a:spcPct val="0"/>
        </a:spcAft>
        <a:buChar char="•"/>
        <a:defRPr sz="2400">
          <a:solidFill>
            <a:schemeClr val="tx1"/>
          </a:solidFill>
          <a:latin typeface="+mn-lt"/>
        </a:defRPr>
      </a:lvl3pPr>
      <a:lvl4pPr marL="1600160" indent="-228594" algn="l" rtl="0" eaLnBrk="0" fontAlgn="base" hangingPunct="0">
        <a:spcBef>
          <a:spcPct val="20000"/>
        </a:spcBef>
        <a:spcAft>
          <a:spcPct val="0"/>
        </a:spcAft>
        <a:buChar char="–"/>
        <a:defRPr sz="2000">
          <a:solidFill>
            <a:schemeClr val="tx1"/>
          </a:solidFill>
          <a:latin typeface="+mn-lt"/>
        </a:defRPr>
      </a:lvl4pPr>
      <a:lvl5pPr marL="2057349" indent="-228594" algn="l" rtl="0" eaLnBrk="0" fontAlgn="base" hangingPunct="0">
        <a:spcBef>
          <a:spcPct val="20000"/>
        </a:spcBef>
        <a:spcAft>
          <a:spcPct val="0"/>
        </a:spcAft>
        <a:buChar char="»"/>
        <a:defRPr sz="2000">
          <a:solidFill>
            <a:schemeClr val="tx1"/>
          </a:solidFill>
          <a:latin typeface="+mn-lt"/>
        </a:defRPr>
      </a:lvl5pPr>
      <a:lvl6pPr marL="2514537" indent="-228594" algn="l" rtl="0" fontAlgn="base">
        <a:spcBef>
          <a:spcPct val="20000"/>
        </a:spcBef>
        <a:spcAft>
          <a:spcPct val="0"/>
        </a:spcAft>
        <a:buChar char="»"/>
        <a:defRPr sz="2000">
          <a:solidFill>
            <a:schemeClr val="tx1"/>
          </a:solidFill>
          <a:latin typeface="+mn-lt"/>
        </a:defRPr>
      </a:lvl6pPr>
      <a:lvl7pPr marL="2971726" indent="-228594" algn="l" rtl="0" fontAlgn="base">
        <a:spcBef>
          <a:spcPct val="20000"/>
        </a:spcBef>
        <a:spcAft>
          <a:spcPct val="0"/>
        </a:spcAft>
        <a:buChar char="»"/>
        <a:defRPr sz="2000">
          <a:solidFill>
            <a:schemeClr val="tx1"/>
          </a:solidFill>
          <a:latin typeface="+mn-lt"/>
        </a:defRPr>
      </a:lvl7pPr>
      <a:lvl8pPr marL="3428914" indent="-228594" algn="l" rtl="0" fontAlgn="base">
        <a:spcBef>
          <a:spcPct val="20000"/>
        </a:spcBef>
        <a:spcAft>
          <a:spcPct val="0"/>
        </a:spcAft>
        <a:buChar char="»"/>
        <a:defRPr sz="2000">
          <a:solidFill>
            <a:schemeClr val="tx1"/>
          </a:solidFill>
          <a:latin typeface="+mn-lt"/>
        </a:defRPr>
      </a:lvl8pPr>
      <a:lvl9pPr marL="3886103" indent="-228594"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182231"/>
            <a:ext cx="7924800" cy="1569660"/>
          </a:xfrm>
          <a:prstGeom prst="rect">
            <a:avLst/>
          </a:prstGeom>
        </p:spPr>
        <p:txBody>
          <a:bodyPr wrap="square">
            <a:spAutoFit/>
          </a:bodyPr>
          <a:lstStyle/>
          <a:p>
            <a:pPr algn="ctr"/>
            <a:r>
              <a:rPr lang="en-US" sz="2400" dirty="0">
                <a:latin typeface="Trebuchet MS" pitchFamily="34" charset="0"/>
              </a:rPr>
              <a:t>UE17CS490A – Capstone Project Phase – 1 </a:t>
            </a:r>
          </a:p>
          <a:p>
            <a:pPr algn="ctr"/>
            <a:r>
              <a:rPr lang="en-US" sz="2400" dirty="0">
                <a:solidFill>
                  <a:srgbClr val="FF0000"/>
                </a:solidFill>
                <a:latin typeface="Trebuchet MS" pitchFamily="34" charset="0"/>
              </a:rPr>
              <a:t>Project Progress Review #2</a:t>
            </a:r>
          </a:p>
          <a:p>
            <a:pPr algn="ctr"/>
            <a:r>
              <a:rPr lang="en-US" sz="2400" dirty="0">
                <a:solidFill>
                  <a:srgbClr val="FF0000"/>
                </a:solidFill>
                <a:latin typeface="Trebuchet MS" pitchFamily="34" charset="0"/>
              </a:rPr>
              <a:t>(Project Requirements Specification and Literature Survey)</a:t>
            </a:r>
            <a:endParaRPr lang="en-US" sz="2000" dirty="0">
              <a:solidFill>
                <a:srgbClr val="FF0000"/>
              </a:solidFill>
              <a:latin typeface="Trebuchet MS" pitchFamily="34" charset="0"/>
            </a:endParaRPr>
          </a:p>
        </p:txBody>
      </p:sp>
      <p:sp>
        <p:nvSpPr>
          <p:cNvPr id="3" name="Google Shape;26;p3">
            <a:extLst>
              <a:ext uri="{FF2B5EF4-FFF2-40B4-BE49-F238E27FC236}">
                <a16:creationId xmlns:a16="http://schemas.microsoft.com/office/drawing/2014/main" id="{D88A66C0-E369-4B99-92AE-A138F231781C}"/>
              </a:ext>
            </a:extLst>
          </p:cNvPr>
          <p:cNvSpPr txBox="1"/>
          <p:nvPr/>
        </p:nvSpPr>
        <p:spPr>
          <a:xfrm>
            <a:off x="1371600" y="2751891"/>
            <a:ext cx="8305800" cy="3725109"/>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pPr>
            <a:r>
              <a:rPr lang="en-US" sz="2000" b="1" dirty="0">
                <a:solidFill>
                  <a:srgbClr val="0033CC"/>
                </a:solidFill>
                <a:latin typeface="Trebuchet MS"/>
                <a:ea typeface="Trebuchet MS"/>
                <a:cs typeface="Trebuchet MS"/>
                <a:sym typeface="Trebuchet MS"/>
              </a:rPr>
              <a:t>Project Title   :	</a:t>
            </a:r>
            <a:r>
              <a:rPr lang="en-US" sz="2000" dirty="0">
                <a:solidFill>
                  <a:srgbClr val="0033CC"/>
                </a:solidFill>
                <a:latin typeface="Trebuchet MS"/>
                <a:ea typeface="Trebuchet MS"/>
                <a:cs typeface="Trebuchet MS"/>
                <a:sym typeface="Trebuchet MS"/>
              </a:rPr>
              <a:t>	Extracting and Rendering 3D Structure 				</a:t>
            </a:r>
            <a:r>
              <a:rPr lang="en-US" sz="2000" dirty="0">
                <a:solidFill>
                  <a:srgbClr val="0033CC"/>
                </a:solidFill>
                <a:latin typeface="Trebuchet MS"/>
                <a:sym typeface="Trebuchet MS"/>
              </a:rPr>
              <a:t>and Orientation of Objects From 2D 				Images</a:t>
            </a:r>
          </a:p>
          <a:p>
            <a:pPr algn="just">
              <a:spcBef>
                <a:spcPts val="0"/>
              </a:spcBef>
              <a:spcAft>
                <a:spcPts val="0"/>
              </a:spcAft>
            </a:pPr>
            <a:endParaRPr sz="2000" dirty="0">
              <a:solidFill>
                <a:srgbClr val="0033CC"/>
              </a:solidFill>
              <a:latin typeface="Trebuchet MS"/>
              <a:sym typeface="Trebuchet MS"/>
            </a:endParaRPr>
          </a:p>
          <a:p>
            <a:pPr algn="just">
              <a:spcBef>
                <a:spcPts val="0"/>
              </a:spcBef>
              <a:spcAft>
                <a:spcPts val="0"/>
              </a:spcAft>
              <a:buClr>
                <a:schemeClr val="dk1"/>
              </a:buClr>
            </a:pPr>
            <a:r>
              <a:rPr lang="en-US" sz="2000" b="1" dirty="0">
                <a:solidFill>
                  <a:srgbClr val="0033CC"/>
                </a:solidFill>
                <a:latin typeface="Trebuchet MS"/>
                <a:sym typeface="Trebuchet MS"/>
              </a:rPr>
              <a:t>Project ID       :</a:t>
            </a:r>
            <a:r>
              <a:rPr lang="en-US" sz="2000" dirty="0">
                <a:solidFill>
                  <a:srgbClr val="0033CC"/>
                </a:solidFill>
                <a:latin typeface="Trebuchet MS"/>
                <a:sym typeface="Trebuchet MS"/>
              </a:rPr>
              <a:t>		</a:t>
            </a:r>
            <a:r>
              <a:rPr lang="en-US" sz="2000" dirty="0">
                <a:solidFill>
                  <a:srgbClr val="0033CC"/>
                </a:solidFill>
                <a:latin typeface="Trebuchet MS"/>
              </a:rPr>
              <a:t>PW21KS03	(3_129_276_1525)</a:t>
            </a:r>
          </a:p>
          <a:p>
            <a:pPr algn="just">
              <a:spcBef>
                <a:spcPts val="0"/>
              </a:spcBef>
              <a:spcAft>
                <a:spcPts val="0"/>
              </a:spcAft>
              <a:buClr>
                <a:schemeClr val="dk1"/>
              </a:buClr>
            </a:pPr>
            <a:endParaRPr sz="2000" dirty="0">
              <a:solidFill>
                <a:srgbClr val="0033CC"/>
              </a:solidFill>
              <a:latin typeface="Trebuchet MS"/>
              <a:sym typeface="Trebuchet MS"/>
            </a:endParaRPr>
          </a:p>
          <a:p>
            <a:pPr algn="just">
              <a:spcBef>
                <a:spcPts val="0"/>
              </a:spcBef>
              <a:spcAft>
                <a:spcPts val="0"/>
              </a:spcAft>
            </a:pPr>
            <a:r>
              <a:rPr lang="en-US" sz="2000" b="1" dirty="0">
                <a:solidFill>
                  <a:srgbClr val="0033CC"/>
                </a:solidFill>
                <a:latin typeface="Trebuchet MS"/>
                <a:sym typeface="Trebuchet MS"/>
              </a:rPr>
              <a:t>Project Guide :</a:t>
            </a:r>
            <a:r>
              <a:rPr lang="en-US" sz="2000" dirty="0">
                <a:solidFill>
                  <a:srgbClr val="0033CC"/>
                </a:solidFill>
                <a:latin typeface="Trebuchet MS"/>
                <a:sym typeface="Trebuchet MS"/>
              </a:rPr>
              <a:t>		Prof. K. S. Srinivas</a:t>
            </a:r>
          </a:p>
          <a:p>
            <a:pPr algn="just">
              <a:spcBef>
                <a:spcPts val="0"/>
              </a:spcBef>
              <a:spcAft>
                <a:spcPts val="0"/>
              </a:spcAft>
            </a:pPr>
            <a:endParaRPr sz="2000" dirty="0">
              <a:solidFill>
                <a:srgbClr val="0033CC"/>
              </a:solidFill>
              <a:latin typeface="Trebuchet MS"/>
              <a:sym typeface="Trebuchet MS"/>
            </a:endParaRPr>
          </a:p>
          <a:p>
            <a:pPr algn="just">
              <a:spcBef>
                <a:spcPts val="0"/>
              </a:spcBef>
              <a:spcAft>
                <a:spcPts val="0"/>
              </a:spcAft>
            </a:pPr>
            <a:r>
              <a:rPr lang="en-US" sz="2000" b="1" dirty="0">
                <a:solidFill>
                  <a:srgbClr val="0033CC"/>
                </a:solidFill>
                <a:latin typeface="Trebuchet MS"/>
                <a:ea typeface="Trebuchet MS"/>
                <a:cs typeface="Trebuchet MS"/>
                <a:sym typeface="Trebuchet MS"/>
              </a:rPr>
              <a:t>Project Team  :</a:t>
            </a:r>
            <a:r>
              <a:rPr lang="en-US" sz="2000" b="1">
                <a:solidFill>
                  <a:srgbClr val="0033CC"/>
                </a:solidFill>
                <a:latin typeface="Trebuchet MS"/>
                <a:ea typeface="Trebuchet MS"/>
                <a:cs typeface="Trebuchet MS"/>
                <a:sym typeface="Trebuchet MS"/>
              </a:rPr>
              <a:t>		</a:t>
            </a:r>
            <a:r>
              <a:rPr lang="en-US" sz="2000">
                <a:solidFill>
                  <a:srgbClr val="0033CC"/>
                </a:solidFill>
                <a:latin typeface="Trebuchet MS"/>
                <a:ea typeface="Trebuchet MS"/>
                <a:cs typeface="Trebuchet MS"/>
                <a:sym typeface="Trebuchet MS"/>
              </a:rPr>
              <a:t>Ashwin </a:t>
            </a:r>
            <a:r>
              <a:rPr lang="en-US" sz="2000" dirty="0">
                <a:solidFill>
                  <a:srgbClr val="0033CC"/>
                </a:solidFill>
                <a:latin typeface="Trebuchet MS"/>
                <a:ea typeface="Trebuchet MS"/>
                <a:cs typeface="Trebuchet MS"/>
                <a:sym typeface="Trebuchet MS"/>
              </a:rPr>
              <a:t>R Bharadwaj	PES1201700003</a:t>
            </a:r>
          </a:p>
          <a:p>
            <a:pPr algn="just">
              <a:spcBef>
                <a:spcPts val="0"/>
              </a:spcBef>
              <a:spcAft>
                <a:spcPts val="0"/>
              </a:spcAft>
            </a:pPr>
            <a:r>
              <a:rPr lang="en-US" sz="2000" dirty="0">
                <a:solidFill>
                  <a:srgbClr val="0033CC"/>
                </a:solidFill>
                <a:latin typeface="Trebuchet MS"/>
                <a:sym typeface="Trebuchet MS"/>
              </a:rPr>
              <a:t>			Hardik Gourisaria	PES1201700129</a:t>
            </a:r>
          </a:p>
          <a:p>
            <a:pPr algn="just">
              <a:spcBef>
                <a:spcPts val="0"/>
              </a:spcBef>
              <a:spcAft>
                <a:spcPts val="0"/>
              </a:spcAft>
            </a:pPr>
            <a:r>
              <a:rPr lang="en-US" sz="2000" dirty="0">
                <a:solidFill>
                  <a:srgbClr val="0033CC"/>
                </a:solidFill>
                <a:latin typeface="Trebuchet MS"/>
                <a:sym typeface="Trebuchet MS"/>
              </a:rPr>
              <a:t>			Hrishikesh V		PES1201700276</a:t>
            </a:r>
          </a:p>
          <a:p>
            <a:pPr algn="just">
              <a:spcBef>
                <a:spcPts val="0"/>
              </a:spcBef>
              <a:spcAft>
                <a:spcPts val="0"/>
              </a:spcAft>
            </a:pPr>
            <a:r>
              <a:rPr lang="en-US" sz="2000" dirty="0">
                <a:solidFill>
                  <a:srgbClr val="0033CC"/>
                </a:solidFill>
                <a:latin typeface="Trebuchet MS"/>
                <a:sym typeface="Trebuchet MS"/>
              </a:rPr>
              <a:t>			K. Shrinidhi Bhagavath	PES1201701525</a:t>
            </a:r>
            <a:endParaRPr dirty="0">
              <a:solidFill>
                <a:srgbClr val="0033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2DA0C773-3CCC-4E64-8064-2E2DC956A8EA}"/>
              </a:ext>
            </a:extLst>
          </p:cNvPr>
          <p:cNvSpPr txBox="1"/>
          <p:nvPr/>
        </p:nvSpPr>
        <p:spPr>
          <a:xfrm>
            <a:off x="1371600" y="2209800"/>
            <a:ext cx="8458200" cy="3773487"/>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a:pPr>
            <a:r>
              <a:rPr lang="en-IN" sz="2000" b="1" dirty="0">
                <a:solidFill>
                  <a:srgbClr val="0033CC"/>
                </a:solidFill>
                <a:latin typeface="Arial" panose="020B0604020202020204" pitchFamily="34" charset="0"/>
              </a:rPr>
              <a:t>Zhao, </a:t>
            </a:r>
            <a:r>
              <a:rPr lang="en-IN" sz="2000" b="1" dirty="0" err="1">
                <a:solidFill>
                  <a:srgbClr val="0033CC"/>
                </a:solidFill>
                <a:latin typeface="Arial" panose="020B0604020202020204" pitchFamily="34" charset="0"/>
              </a:rPr>
              <a:t>Chaoqiang</a:t>
            </a:r>
            <a:r>
              <a:rPr lang="en-IN" sz="2000" b="1" dirty="0">
                <a:solidFill>
                  <a:srgbClr val="0033CC"/>
                </a:solidFill>
                <a:latin typeface="Arial" panose="020B0604020202020204" pitchFamily="34" charset="0"/>
              </a:rPr>
              <a:t> &amp; Sun, </a:t>
            </a:r>
            <a:r>
              <a:rPr lang="en-IN" sz="2000" b="1" dirty="0" err="1">
                <a:solidFill>
                  <a:srgbClr val="0033CC"/>
                </a:solidFill>
                <a:latin typeface="Arial" panose="020B0604020202020204" pitchFamily="34" charset="0"/>
              </a:rPr>
              <a:t>Qiyu</a:t>
            </a:r>
            <a:r>
              <a:rPr lang="en-IN" sz="2000" b="1" dirty="0">
                <a:solidFill>
                  <a:srgbClr val="0033CC"/>
                </a:solidFill>
                <a:latin typeface="Arial" panose="020B0604020202020204" pitchFamily="34" charset="0"/>
              </a:rPr>
              <a:t> &amp; Zhang, </a:t>
            </a:r>
            <a:r>
              <a:rPr lang="en-IN" sz="2000" b="1" dirty="0" err="1">
                <a:solidFill>
                  <a:srgbClr val="0033CC"/>
                </a:solidFill>
                <a:latin typeface="Arial" panose="020B0604020202020204" pitchFamily="34" charset="0"/>
              </a:rPr>
              <a:t>Chongzhen</a:t>
            </a:r>
            <a:r>
              <a:rPr lang="en-IN" sz="2000" b="1" dirty="0">
                <a:solidFill>
                  <a:srgbClr val="0033CC"/>
                </a:solidFill>
                <a:latin typeface="Arial" panose="020B0604020202020204" pitchFamily="34" charset="0"/>
              </a:rPr>
              <a:t> &amp; Tang, Yang &amp; Qian, Feng. (2020). Monocular Depth Estimation Based On Deep Learning: An Overview. </a:t>
            </a:r>
          </a:p>
          <a:p>
            <a:pPr algn="just">
              <a:spcBef>
                <a:spcPts val="0"/>
              </a:spcBef>
              <a:spcAft>
                <a:spcPts val="0"/>
              </a:spcAft>
            </a:pPr>
            <a:endParaRPr lang="en-IN" sz="2000" b="1" dirty="0">
              <a:solidFill>
                <a:srgbClr val="0033CC"/>
              </a:solidFill>
              <a:latin typeface="Arial" panose="020B0604020202020204" pitchFamily="34" charset="0"/>
            </a:endParaRPr>
          </a:p>
          <a:p>
            <a:pPr lvl="1" algn="just">
              <a:spcBef>
                <a:spcPts val="0"/>
              </a:spcBef>
              <a:spcAft>
                <a:spcPts val="0"/>
              </a:spcAft>
            </a:pPr>
            <a:r>
              <a:rPr lang="en-IN" sz="2000" b="1" u="sng" dirty="0">
                <a:solidFill>
                  <a:srgbClr val="0033CC"/>
                </a:solidFill>
                <a:latin typeface="Arial" panose="020B0604020202020204" pitchFamily="34" charset="0"/>
              </a:rPr>
              <a:t>Main Idea:</a:t>
            </a:r>
            <a:endParaRPr lang="en-IN" sz="2400" b="1" u="sng" dirty="0">
              <a:solidFill>
                <a:srgbClr val="0033CC"/>
              </a:solidFill>
              <a:latin typeface="Arial" panose="020B0604020202020204" pitchFamily="34" charset="0"/>
            </a:endParaRPr>
          </a:p>
          <a:p>
            <a:pPr lvl="1" algn="just">
              <a:spcBef>
                <a:spcPts val="0"/>
              </a:spcBef>
              <a:spcAft>
                <a:spcPts val="0"/>
              </a:spcAft>
            </a:pPr>
            <a:r>
              <a:rPr lang="en-IN" sz="2000" dirty="0">
                <a:solidFill>
                  <a:srgbClr val="0033CC"/>
                </a:solidFill>
                <a:latin typeface="Arial" panose="020B0604020202020204" pitchFamily="34" charset="0"/>
              </a:rPr>
              <a:t>Analyses and compares various Monocular Depth Estimation Techniques</a:t>
            </a:r>
          </a:p>
          <a:p>
            <a:pPr lvl="1" algn="just">
              <a:spcBef>
                <a:spcPts val="0"/>
              </a:spcBef>
              <a:spcAft>
                <a:spcPts val="0"/>
              </a:spcAft>
            </a:pPr>
            <a:r>
              <a:rPr lang="en-IN" sz="2000" b="1" u="sng" dirty="0">
                <a:solidFill>
                  <a:srgbClr val="0033CC"/>
                </a:solidFill>
                <a:latin typeface="Arial" panose="020B0604020202020204" pitchFamily="34" charset="0"/>
              </a:rPr>
              <a:t>Pros:</a:t>
            </a:r>
          </a:p>
          <a:p>
            <a:pPr lvl="1" algn="just">
              <a:spcBef>
                <a:spcPts val="0"/>
              </a:spcBef>
              <a:spcAft>
                <a:spcPts val="0"/>
              </a:spcAft>
            </a:pPr>
            <a:r>
              <a:rPr lang="en-IN" sz="2000" dirty="0">
                <a:solidFill>
                  <a:srgbClr val="0033CC"/>
                </a:solidFill>
                <a:latin typeface="Arial" panose="020B0604020202020204" pitchFamily="34" charset="0"/>
              </a:rPr>
              <a:t>Introduction and summary to multiple techniques that can be explored</a:t>
            </a:r>
          </a:p>
        </p:txBody>
      </p:sp>
    </p:spTree>
    <p:extLst>
      <p:ext uri="{BB962C8B-B14F-4D97-AF65-F5344CB8AC3E}">
        <p14:creationId xmlns:p14="http://schemas.microsoft.com/office/powerpoint/2010/main" val="3029185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2DA0C773-3CCC-4E64-8064-2E2DC956A8EA}"/>
              </a:ext>
            </a:extLst>
          </p:cNvPr>
          <p:cNvSpPr txBox="1"/>
          <p:nvPr/>
        </p:nvSpPr>
        <p:spPr>
          <a:xfrm>
            <a:off x="1371600" y="2209800"/>
            <a:ext cx="8458200" cy="3773487"/>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startAt="2"/>
            </a:pPr>
            <a:r>
              <a:rPr lang="en-IN" sz="2000" b="1" dirty="0" err="1">
                <a:solidFill>
                  <a:srgbClr val="0033CC"/>
                </a:solidFill>
                <a:latin typeface="Arial" panose="020B0604020202020204" pitchFamily="34" charset="0"/>
              </a:rPr>
              <a:t>Wofk</a:t>
            </a:r>
            <a:r>
              <a:rPr lang="en-IN" sz="2000" b="1" dirty="0">
                <a:solidFill>
                  <a:srgbClr val="0033CC"/>
                </a:solidFill>
                <a:latin typeface="Arial" panose="020B0604020202020204" pitchFamily="34" charset="0"/>
              </a:rPr>
              <a:t>, Diana and Ma, </a:t>
            </a:r>
            <a:r>
              <a:rPr lang="en-IN" sz="2000" b="1" dirty="0" err="1">
                <a:solidFill>
                  <a:srgbClr val="0033CC"/>
                </a:solidFill>
                <a:latin typeface="Arial" panose="020B0604020202020204" pitchFamily="34" charset="0"/>
              </a:rPr>
              <a:t>Fangchang</a:t>
            </a:r>
            <a:r>
              <a:rPr lang="en-IN" sz="2000" b="1" dirty="0">
                <a:solidFill>
                  <a:srgbClr val="0033CC"/>
                </a:solidFill>
                <a:latin typeface="Arial" panose="020B0604020202020204" pitchFamily="34" charset="0"/>
              </a:rPr>
              <a:t> and Yang, Tien-Ju and </a:t>
            </a:r>
            <a:r>
              <a:rPr lang="en-IN" sz="2000" b="1" dirty="0" err="1">
                <a:solidFill>
                  <a:srgbClr val="0033CC"/>
                </a:solidFill>
                <a:latin typeface="Arial" panose="020B0604020202020204" pitchFamily="34" charset="0"/>
              </a:rPr>
              <a:t>Karaman</a:t>
            </a:r>
            <a:r>
              <a:rPr lang="en-IN" sz="2000" b="1" dirty="0">
                <a:solidFill>
                  <a:srgbClr val="0033CC"/>
                </a:solidFill>
                <a:latin typeface="Arial" panose="020B0604020202020204" pitchFamily="34" charset="0"/>
              </a:rPr>
              <a:t>, </a:t>
            </a:r>
            <a:r>
              <a:rPr lang="en-IN" sz="2000" b="1" dirty="0" err="1">
                <a:solidFill>
                  <a:srgbClr val="0033CC"/>
                </a:solidFill>
                <a:latin typeface="Arial" panose="020B0604020202020204" pitchFamily="34" charset="0"/>
              </a:rPr>
              <a:t>Sertac</a:t>
            </a:r>
            <a:r>
              <a:rPr lang="en-IN" sz="2000" b="1" dirty="0">
                <a:solidFill>
                  <a:srgbClr val="0033CC"/>
                </a:solidFill>
                <a:latin typeface="Arial" panose="020B0604020202020204" pitchFamily="34" charset="0"/>
              </a:rPr>
              <a:t> and Sze, Vivienne, “</a:t>
            </a:r>
            <a:r>
              <a:rPr lang="en-IN" sz="2000" b="1" dirty="0" err="1">
                <a:solidFill>
                  <a:srgbClr val="0033CC"/>
                </a:solidFill>
                <a:latin typeface="Arial" panose="020B0604020202020204" pitchFamily="34" charset="0"/>
              </a:rPr>
              <a:t>FastDepth</a:t>
            </a:r>
            <a:r>
              <a:rPr lang="en-IN" sz="2000" b="1" dirty="0">
                <a:solidFill>
                  <a:srgbClr val="0033CC"/>
                </a:solidFill>
                <a:latin typeface="Arial" panose="020B0604020202020204" pitchFamily="34" charset="0"/>
              </a:rPr>
              <a:t>: Fast Monocular Depth Estimation on Embedded Systems,” in IEEE International Conference on Robotics and Automation (ICRA), 2019</a:t>
            </a:r>
          </a:p>
          <a:p>
            <a:pPr marL="457200" indent="-457200" algn="just">
              <a:spcBef>
                <a:spcPts val="0"/>
              </a:spcBef>
              <a:spcAft>
                <a:spcPts val="0"/>
              </a:spcAft>
              <a:buFont typeface="+mj-lt"/>
              <a:buAutoNum type="arabicPeriod" startAt="2"/>
            </a:pPr>
            <a:endParaRPr lang="en-IN" sz="2000" b="1" u="sng" dirty="0">
              <a:solidFill>
                <a:srgbClr val="0033CC"/>
              </a:solidFill>
              <a:latin typeface="Arial" panose="020B0604020202020204" pitchFamily="34" charset="0"/>
              <a:sym typeface="Trebuchet MS"/>
            </a:endParaRPr>
          </a:p>
          <a:p>
            <a:pPr lvl="1" algn="just">
              <a:spcBef>
                <a:spcPts val="0"/>
              </a:spcBef>
              <a:spcAft>
                <a:spcPts val="0"/>
              </a:spcAft>
            </a:pPr>
            <a:r>
              <a:rPr lang="en-IN" sz="2000" b="1" u="sng" dirty="0">
                <a:solidFill>
                  <a:srgbClr val="0033CC"/>
                </a:solidFill>
                <a:latin typeface="Arial" panose="020B0604020202020204" pitchFamily="34" charset="0"/>
                <a:sym typeface="Trebuchet MS"/>
              </a:rPr>
              <a:t>Main Idea:</a:t>
            </a:r>
          </a:p>
          <a:p>
            <a:pPr lvl="1" algn="just">
              <a:spcBef>
                <a:spcPts val="0"/>
              </a:spcBef>
              <a:spcAft>
                <a:spcPts val="0"/>
              </a:spcAft>
            </a:pPr>
            <a:r>
              <a:rPr lang="en-IN" sz="2000" dirty="0">
                <a:solidFill>
                  <a:srgbClr val="0033CC"/>
                </a:solidFill>
                <a:latin typeface="Arial" panose="020B0604020202020204" pitchFamily="34" charset="0"/>
                <a:sym typeface="Trebuchet MS"/>
              </a:rPr>
              <a:t>Using Mobile Net as an encoder to build a lightweight efficient model to obtain depth map for 2D images.</a:t>
            </a:r>
          </a:p>
          <a:p>
            <a:pPr lvl="1" algn="just">
              <a:spcBef>
                <a:spcPts val="0"/>
              </a:spcBef>
              <a:spcAft>
                <a:spcPts val="0"/>
              </a:spcAft>
            </a:pPr>
            <a:r>
              <a:rPr lang="en-IN" sz="2000" b="1" u="sng" dirty="0">
                <a:solidFill>
                  <a:srgbClr val="0033CC"/>
                </a:solidFill>
                <a:latin typeface="Arial" panose="020B0604020202020204" pitchFamily="34" charset="0"/>
                <a:sym typeface="Trebuchet MS"/>
              </a:rPr>
              <a:t>Pros:</a:t>
            </a:r>
          </a:p>
          <a:p>
            <a:pPr lvl="1" algn="just">
              <a:spcBef>
                <a:spcPts val="0"/>
              </a:spcBef>
              <a:spcAft>
                <a:spcPts val="0"/>
              </a:spcAft>
            </a:pPr>
            <a:r>
              <a:rPr lang="en-IN" sz="2000" dirty="0">
                <a:solidFill>
                  <a:srgbClr val="0033CC"/>
                </a:solidFill>
                <a:latin typeface="Arial" panose="020B0604020202020204" pitchFamily="34" charset="0"/>
                <a:sym typeface="Trebuchet MS"/>
              </a:rPr>
              <a:t>Developed a lightweight model to generate depth map for 2D images</a:t>
            </a:r>
          </a:p>
          <a:p>
            <a:pPr lvl="1" algn="just">
              <a:spcBef>
                <a:spcPts val="0"/>
              </a:spcBef>
              <a:spcAft>
                <a:spcPts val="0"/>
              </a:spcAft>
            </a:pPr>
            <a:r>
              <a:rPr lang="en-IN" sz="2000" b="1" u="sng" dirty="0">
                <a:solidFill>
                  <a:srgbClr val="0033CC"/>
                </a:solidFill>
                <a:latin typeface="Arial" panose="020B0604020202020204" pitchFamily="34" charset="0"/>
                <a:sym typeface="Trebuchet MS"/>
              </a:rPr>
              <a:t>Cons:</a:t>
            </a:r>
          </a:p>
          <a:p>
            <a:pPr lvl="1" algn="just">
              <a:spcBef>
                <a:spcPts val="0"/>
              </a:spcBef>
              <a:spcAft>
                <a:spcPts val="0"/>
              </a:spcAft>
            </a:pPr>
            <a:r>
              <a:rPr lang="en-IN" sz="2000" dirty="0">
                <a:solidFill>
                  <a:srgbClr val="0033CC"/>
                </a:solidFill>
                <a:latin typeface="Arial" panose="020B0604020202020204" pitchFamily="34" charset="0"/>
                <a:sym typeface="Trebuchet MS"/>
              </a:rPr>
              <a:t>Accuracy of the model reduces (MSE increases)</a:t>
            </a:r>
          </a:p>
        </p:txBody>
      </p:sp>
    </p:spTree>
    <p:extLst>
      <p:ext uri="{BB962C8B-B14F-4D97-AF65-F5344CB8AC3E}">
        <p14:creationId xmlns:p14="http://schemas.microsoft.com/office/powerpoint/2010/main" val="373711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2DA0C773-3CCC-4E64-8064-2E2DC956A8EA}"/>
              </a:ext>
            </a:extLst>
          </p:cNvPr>
          <p:cNvSpPr txBox="1"/>
          <p:nvPr/>
        </p:nvSpPr>
        <p:spPr>
          <a:xfrm>
            <a:off x="1371600" y="2209800"/>
            <a:ext cx="8458200" cy="3773487"/>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startAt="3"/>
            </a:pPr>
            <a:r>
              <a:rPr lang="en-IN" sz="2000" b="1" dirty="0">
                <a:solidFill>
                  <a:srgbClr val="0033CC"/>
                </a:solidFill>
                <a:latin typeface="Arial" panose="020B0604020202020204" pitchFamily="34" charset="0"/>
              </a:rPr>
              <a:t>K. G. Lore, K. Reddy, M. </a:t>
            </a:r>
            <a:r>
              <a:rPr lang="en-IN" sz="2000" b="1" dirty="0" err="1">
                <a:solidFill>
                  <a:srgbClr val="0033CC"/>
                </a:solidFill>
                <a:latin typeface="Arial" panose="020B0604020202020204" pitchFamily="34" charset="0"/>
              </a:rPr>
              <a:t>Giering</a:t>
            </a:r>
            <a:r>
              <a:rPr lang="en-IN" sz="2000" b="1" dirty="0">
                <a:solidFill>
                  <a:srgbClr val="0033CC"/>
                </a:solidFill>
                <a:latin typeface="Arial" panose="020B0604020202020204" pitchFamily="34" charset="0"/>
              </a:rPr>
              <a:t>, and E. Bernal, “Generative adversarial networks for depth map estimation from RGB video,” pp. 1258–12588,06 2018</a:t>
            </a:r>
          </a:p>
          <a:p>
            <a:pPr algn="just">
              <a:spcBef>
                <a:spcPts val="0"/>
              </a:spcBef>
              <a:spcAft>
                <a:spcPts val="0"/>
              </a:spcAft>
            </a:pPr>
            <a:endParaRPr lang="en-IN" sz="2000" b="1" dirty="0">
              <a:solidFill>
                <a:srgbClr val="0033CC"/>
              </a:solidFill>
              <a:latin typeface="Arial" panose="020B0604020202020204" pitchFamily="34" charset="0"/>
            </a:endParaRPr>
          </a:p>
          <a:p>
            <a:pPr lvl="1" algn="just">
              <a:spcBef>
                <a:spcPts val="0"/>
              </a:spcBef>
              <a:spcAft>
                <a:spcPts val="0"/>
              </a:spcAft>
            </a:pPr>
            <a:r>
              <a:rPr lang="en-IN" sz="2000" b="1" u="sng" dirty="0">
                <a:solidFill>
                  <a:srgbClr val="0033CC"/>
                </a:solidFill>
                <a:latin typeface="Arial" panose="020B0604020202020204" pitchFamily="34" charset="0"/>
              </a:rPr>
              <a:t>Main Idea:</a:t>
            </a:r>
          </a:p>
          <a:p>
            <a:pPr lvl="1" algn="just">
              <a:spcBef>
                <a:spcPts val="0"/>
              </a:spcBef>
              <a:spcAft>
                <a:spcPts val="0"/>
              </a:spcAft>
            </a:pPr>
            <a:r>
              <a:rPr lang="en-IN" sz="2000" dirty="0">
                <a:solidFill>
                  <a:srgbClr val="0033CC"/>
                </a:solidFill>
                <a:latin typeface="Arial" panose="020B0604020202020204" pitchFamily="34" charset="0"/>
              </a:rPr>
              <a:t>Using Optical Flow of the images to generate a Depth Map using Conditional GAN.</a:t>
            </a:r>
          </a:p>
          <a:p>
            <a:pPr lvl="1" algn="just">
              <a:spcBef>
                <a:spcPts val="0"/>
              </a:spcBef>
              <a:spcAft>
                <a:spcPts val="0"/>
              </a:spcAft>
            </a:pPr>
            <a:r>
              <a:rPr lang="en-IN" sz="2000" b="1" u="sng" dirty="0">
                <a:solidFill>
                  <a:srgbClr val="0033CC"/>
                </a:solidFill>
                <a:latin typeface="Arial" panose="020B0604020202020204" pitchFamily="34" charset="0"/>
              </a:rPr>
              <a:t>Pros:</a:t>
            </a:r>
          </a:p>
          <a:p>
            <a:pPr lvl="1" algn="just">
              <a:spcBef>
                <a:spcPts val="0"/>
              </a:spcBef>
              <a:spcAft>
                <a:spcPts val="0"/>
              </a:spcAft>
            </a:pPr>
            <a:r>
              <a:rPr lang="en-IN" sz="2000" dirty="0">
                <a:solidFill>
                  <a:srgbClr val="0033CC"/>
                </a:solidFill>
                <a:latin typeface="Arial" panose="020B0604020202020204" pitchFamily="34" charset="0"/>
              </a:rPr>
              <a:t>Improved the accuracy on existing GAN based models</a:t>
            </a:r>
          </a:p>
          <a:p>
            <a:pPr lvl="1" algn="just">
              <a:spcBef>
                <a:spcPts val="0"/>
              </a:spcBef>
              <a:spcAft>
                <a:spcPts val="0"/>
              </a:spcAft>
            </a:pPr>
            <a:r>
              <a:rPr lang="en-IN" sz="2000" b="1" u="sng" dirty="0">
                <a:solidFill>
                  <a:srgbClr val="0033CC"/>
                </a:solidFill>
                <a:latin typeface="Arial" panose="020B0604020202020204" pitchFamily="34" charset="0"/>
              </a:rPr>
              <a:t>Cons:</a:t>
            </a:r>
          </a:p>
          <a:p>
            <a:pPr marL="800100" lvl="1" indent="-342900" algn="just">
              <a:spcBef>
                <a:spcPts val="0"/>
              </a:spcBef>
              <a:spcAft>
                <a:spcPts val="0"/>
              </a:spcAft>
              <a:buFont typeface="Arial" panose="020B0604020202020204" pitchFamily="34" charset="0"/>
              <a:buChar char="•"/>
            </a:pPr>
            <a:r>
              <a:rPr lang="en-IN" sz="2000" dirty="0">
                <a:solidFill>
                  <a:srgbClr val="0033CC"/>
                </a:solidFill>
                <a:latin typeface="Arial" panose="020B0604020202020204" pitchFamily="34" charset="0"/>
              </a:rPr>
              <a:t>Used very limited dataset and there is high chance of overfitting</a:t>
            </a:r>
          </a:p>
          <a:p>
            <a:pPr marL="800100" lvl="1" indent="-342900" algn="just">
              <a:spcBef>
                <a:spcPts val="0"/>
              </a:spcBef>
              <a:spcAft>
                <a:spcPts val="0"/>
              </a:spcAft>
              <a:buFont typeface="Arial" panose="020B0604020202020204" pitchFamily="34" charset="0"/>
              <a:buChar char="•"/>
            </a:pPr>
            <a:r>
              <a:rPr lang="en-IN" sz="2000" dirty="0">
                <a:solidFill>
                  <a:srgbClr val="0033CC"/>
                </a:solidFill>
                <a:latin typeface="Arial" panose="020B0604020202020204" pitchFamily="34" charset="0"/>
              </a:rPr>
              <a:t>No guarantee that the model will generalize well</a:t>
            </a:r>
          </a:p>
        </p:txBody>
      </p:sp>
    </p:spTree>
    <p:extLst>
      <p:ext uri="{BB962C8B-B14F-4D97-AF65-F5344CB8AC3E}">
        <p14:creationId xmlns:p14="http://schemas.microsoft.com/office/powerpoint/2010/main" val="258769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2DA0C773-3CCC-4E64-8064-2E2DC956A8EA}"/>
              </a:ext>
            </a:extLst>
          </p:cNvPr>
          <p:cNvSpPr txBox="1"/>
          <p:nvPr/>
        </p:nvSpPr>
        <p:spPr>
          <a:xfrm>
            <a:off x="1371600" y="2209800"/>
            <a:ext cx="8458200" cy="3773487"/>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startAt="4"/>
            </a:pPr>
            <a:r>
              <a:rPr lang="en-IN" sz="2000" b="1" dirty="0">
                <a:solidFill>
                  <a:srgbClr val="0033CC"/>
                </a:solidFill>
                <a:latin typeface="Arial" panose="020B0604020202020204" pitchFamily="34" charset="0"/>
              </a:rPr>
              <a:t>J. </a:t>
            </a:r>
            <a:r>
              <a:rPr lang="en-IN" sz="2000" b="1" dirty="0" err="1">
                <a:solidFill>
                  <a:srgbClr val="0033CC"/>
                </a:solidFill>
                <a:latin typeface="Arial" panose="020B0604020202020204" pitchFamily="34" charset="0"/>
              </a:rPr>
              <a:t>Facil</a:t>
            </a:r>
            <a:r>
              <a:rPr lang="en-IN" sz="2000" b="1" dirty="0">
                <a:solidFill>
                  <a:srgbClr val="0033CC"/>
                </a:solidFill>
                <a:latin typeface="Arial" panose="020B0604020202020204" pitchFamily="34" charset="0"/>
              </a:rPr>
              <a:t>, B. </a:t>
            </a:r>
            <a:r>
              <a:rPr lang="en-IN" sz="2000" b="1" dirty="0" err="1">
                <a:solidFill>
                  <a:srgbClr val="0033CC"/>
                </a:solidFill>
                <a:latin typeface="Arial" panose="020B0604020202020204" pitchFamily="34" charset="0"/>
              </a:rPr>
              <a:t>Ummenhofer</a:t>
            </a:r>
            <a:r>
              <a:rPr lang="en-IN" sz="2000" b="1" dirty="0">
                <a:solidFill>
                  <a:srgbClr val="0033CC"/>
                </a:solidFill>
                <a:latin typeface="Arial" panose="020B0604020202020204" pitchFamily="34" charset="0"/>
              </a:rPr>
              <a:t>, H. Zhou, L. Montesano, T. </a:t>
            </a:r>
            <a:r>
              <a:rPr lang="en-IN" sz="2000" b="1" dirty="0" err="1">
                <a:solidFill>
                  <a:srgbClr val="0033CC"/>
                </a:solidFill>
                <a:latin typeface="Arial" panose="020B0604020202020204" pitchFamily="34" charset="0"/>
              </a:rPr>
              <a:t>Brox</a:t>
            </a:r>
            <a:r>
              <a:rPr lang="en-IN" sz="2000" b="1" dirty="0">
                <a:solidFill>
                  <a:srgbClr val="0033CC"/>
                </a:solidFill>
                <a:latin typeface="Arial" panose="020B0604020202020204" pitchFamily="34" charset="0"/>
              </a:rPr>
              <a:t>, and J. </a:t>
            </a:r>
            <a:r>
              <a:rPr lang="en-IN" sz="2000" b="1" dirty="0" err="1">
                <a:solidFill>
                  <a:srgbClr val="0033CC"/>
                </a:solidFill>
                <a:latin typeface="Arial" panose="020B0604020202020204" pitchFamily="34" charset="0"/>
              </a:rPr>
              <a:t>Civera</a:t>
            </a:r>
            <a:r>
              <a:rPr lang="en-IN" sz="2000" b="1" dirty="0">
                <a:solidFill>
                  <a:srgbClr val="0033CC"/>
                </a:solidFill>
                <a:latin typeface="Arial" panose="020B0604020202020204" pitchFamily="34" charset="0"/>
              </a:rPr>
              <a:t>, “Cam-</a:t>
            </a:r>
            <a:r>
              <a:rPr lang="en-IN" sz="2000" b="1" dirty="0" err="1">
                <a:solidFill>
                  <a:srgbClr val="0033CC"/>
                </a:solidFill>
                <a:latin typeface="Arial" panose="020B0604020202020204" pitchFamily="34" charset="0"/>
              </a:rPr>
              <a:t>convs</a:t>
            </a:r>
            <a:r>
              <a:rPr lang="en-IN" sz="2000" b="1" dirty="0">
                <a:solidFill>
                  <a:srgbClr val="0033CC"/>
                </a:solidFill>
                <a:latin typeface="Arial" panose="020B0604020202020204" pitchFamily="34" charset="0"/>
              </a:rPr>
              <a:t>: Camera-aware multi-scale convolutions for single-view depth,” 04 201</a:t>
            </a:r>
          </a:p>
          <a:p>
            <a:pPr algn="just">
              <a:spcBef>
                <a:spcPts val="0"/>
              </a:spcBef>
              <a:spcAft>
                <a:spcPts val="0"/>
              </a:spcAft>
            </a:pPr>
            <a:endParaRPr lang="en-IN" sz="2000" b="1" dirty="0">
              <a:solidFill>
                <a:srgbClr val="0033CC"/>
              </a:solidFill>
              <a:latin typeface="Arial" panose="020B0604020202020204" pitchFamily="34" charset="0"/>
              <a:sym typeface="Trebuchet MS"/>
            </a:endParaRPr>
          </a:p>
          <a:p>
            <a:pPr lvl="1" algn="just">
              <a:spcBef>
                <a:spcPts val="0"/>
              </a:spcBef>
              <a:spcAft>
                <a:spcPts val="0"/>
              </a:spcAft>
            </a:pPr>
            <a:r>
              <a:rPr lang="en-IN" sz="2000" b="1" u="sng" dirty="0">
                <a:solidFill>
                  <a:srgbClr val="0033CC"/>
                </a:solidFill>
                <a:latin typeface="Arial" panose="020B0604020202020204" pitchFamily="34" charset="0"/>
                <a:sym typeface="Trebuchet MS"/>
              </a:rPr>
              <a:t>Main Idea:</a:t>
            </a:r>
          </a:p>
          <a:p>
            <a:pPr lvl="1" algn="just">
              <a:spcBef>
                <a:spcPts val="0"/>
              </a:spcBef>
              <a:spcAft>
                <a:spcPts val="0"/>
              </a:spcAft>
            </a:pPr>
            <a:r>
              <a:rPr lang="en-US" sz="2000" dirty="0">
                <a:solidFill>
                  <a:srgbClr val="0033CC"/>
                </a:solidFill>
                <a:latin typeface="Arial" panose="020B0604020202020204" pitchFamily="34" charset="0"/>
                <a:sym typeface="Trebuchet MS"/>
              </a:rPr>
              <a:t>Using Camera Parameters to improve the accuracy of the Depth Map generated by the Deep Learning Model</a:t>
            </a:r>
          </a:p>
          <a:p>
            <a:pPr lvl="1" algn="just">
              <a:spcBef>
                <a:spcPts val="0"/>
              </a:spcBef>
              <a:spcAft>
                <a:spcPts val="0"/>
              </a:spcAft>
            </a:pPr>
            <a:r>
              <a:rPr lang="en-US" sz="2000" b="1" u="sng" dirty="0">
                <a:solidFill>
                  <a:srgbClr val="0033CC"/>
                </a:solidFill>
                <a:latin typeface="Arial" panose="020B0604020202020204" pitchFamily="34" charset="0"/>
                <a:sym typeface="Trebuchet MS"/>
              </a:rPr>
              <a:t>Pros:</a:t>
            </a:r>
          </a:p>
          <a:p>
            <a:pPr lvl="1" algn="just">
              <a:spcBef>
                <a:spcPts val="0"/>
              </a:spcBef>
              <a:spcAft>
                <a:spcPts val="0"/>
              </a:spcAft>
            </a:pPr>
            <a:r>
              <a:rPr lang="en-US" sz="2000" dirty="0">
                <a:solidFill>
                  <a:srgbClr val="0033CC"/>
                </a:solidFill>
                <a:latin typeface="Arial" panose="020B0604020202020204" pitchFamily="34" charset="0"/>
                <a:sym typeface="Trebuchet MS"/>
              </a:rPr>
              <a:t>Model generalizes well across images captures using different cameras.</a:t>
            </a:r>
          </a:p>
        </p:txBody>
      </p:sp>
    </p:spTree>
    <p:extLst>
      <p:ext uri="{BB962C8B-B14F-4D97-AF65-F5344CB8AC3E}">
        <p14:creationId xmlns:p14="http://schemas.microsoft.com/office/powerpoint/2010/main" val="357010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2DA0C773-3CCC-4E64-8064-2E2DC956A8EA}"/>
              </a:ext>
            </a:extLst>
          </p:cNvPr>
          <p:cNvSpPr txBox="1"/>
          <p:nvPr/>
        </p:nvSpPr>
        <p:spPr>
          <a:xfrm>
            <a:off x="1371600" y="2209800"/>
            <a:ext cx="8458200" cy="3773487"/>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startAt="5"/>
            </a:pPr>
            <a:r>
              <a:rPr lang="en-US" sz="2400" b="1" dirty="0">
                <a:solidFill>
                  <a:srgbClr val="0033CC"/>
                </a:solidFill>
                <a:latin typeface="Trebuchet MS"/>
              </a:rPr>
              <a:t>S. </a:t>
            </a:r>
            <a:r>
              <a:rPr lang="en-US" sz="2400" b="1" dirty="0" err="1">
                <a:solidFill>
                  <a:srgbClr val="0033CC"/>
                </a:solidFill>
                <a:latin typeface="Trebuchet MS"/>
              </a:rPr>
              <a:t>Sabour</a:t>
            </a:r>
            <a:r>
              <a:rPr lang="en-US" sz="2400" b="1" dirty="0">
                <a:solidFill>
                  <a:srgbClr val="0033CC"/>
                </a:solidFill>
                <a:latin typeface="Trebuchet MS"/>
              </a:rPr>
              <a:t>, N. </a:t>
            </a:r>
            <a:r>
              <a:rPr lang="en-US" sz="2400" b="1" dirty="0" err="1">
                <a:solidFill>
                  <a:srgbClr val="0033CC"/>
                </a:solidFill>
                <a:latin typeface="Trebuchet MS"/>
              </a:rPr>
              <a:t>Frosst</a:t>
            </a:r>
            <a:r>
              <a:rPr lang="en-US" sz="2400" b="1" dirty="0">
                <a:solidFill>
                  <a:srgbClr val="0033CC"/>
                </a:solidFill>
                <a:latin typeface="Trebuchet MS"/>
              </a:rPr>
              <a:t>, and G. E. Hinton, “Dynamic routing between capsules,” 2017.</a:t>
            </a:r>
          </a:p>
          <a:p>
            <a:pPr marL="457200" indent="-457200" algn="just">
              <a:spcBef>
                <a:spcPts val="0"/>
              </a:spcBef>
              <a:spcAft>
                <a:spcPts val="0"/>
              </a:spcAft>
              <a:buFont typeface="+mj-lt"/>
              <a:buAutoNum type="arabicPeriod" startAt="5"/>
            </a:pPr>
            <a:endParaRPr lang="en-US" sz="2400" b="1" dirty="0">
              <a:solidFill>
                <a:srgbClr val="0033CC"/>
              </a:solidFill>
              <a:latin typeface="Trebuchet MS"/>
              <a:sym typeface="Trebuchet MS"/>
            </a:endParaRPr>
          </a:p>
          <a:p>
            <a:pPr marL="457200" indent="-457200" algn="just">
              <a:spcBef>
                <a:spcPts val="0"/>
              </a:spcBef>
              <a:spcAft>
                <a:spcPts val="0"/>
              </a:spcAft>
              <a:buFont typeface="+mj-lt"/>
              <a:buAutoNum type="arabicPeriod" startAt="5"/>
            </a:pPr>
            <a:r>
              <a:rPr lang="en-US" sz="2400" b="1" dirty="0">
                <a:solidFill>
                  <a:srgbClr val="0033CC"/>
                </a:solidFill>
                <a:latin typeface="Trebuchet MS"/>
              </a:rPr>
              <a:t>X. Luo, J.-B. Huang, R. </a:t>
            </a:r>
            <a:r>
              <a:rPr lang="en-US" sz="2400" b="1" dirty="0" err="1">
                <a:solidFill>
                  <a:srgbClr val="0033CC"/>
                </a:solidFill>
                <a:latin typeface="Trebuchet MS"/>
              </a:rPr>
              <a:t>Szeliski</a:t>
            </a:r>
            <a:r>
              <a:rPr lang="en-US" sz="2400" b="1" dirty="0">
                <a:solidFill>
                  <a:srgbClr val="0033CC"/>
                </a:solidFill>
                <a:latin typeface="Trebuchet MS"/>
              </a:rPr>
              <a:t>, K. </a:t>
            </a:r>
            <a:r>
              <a:rPr lang="en-US" sz="2400" b="1" dirty="0" err="1">
                <a:solidFill>
                  <a:srgbClr val="0033CC"/>
                </a:solidFill>
                <a:latin typeface="Trebuchet MS"/>
              </a:rPr>
              <a:t>Matzen</a:t>
            </a:r>
            <a:r>
              <a:rPr lang="en-US" sz="2400" b="1" dirty="0">
                <a:solidFill>
                  <a:srgbClr val="0033CC"/>
                </a:solidFill>
                <a:latin typeface="Trebuchet MS"/>
              </a:rPr>
              <a:t>, and J. Kopf, “Consistent video depth estimation,” 2020.</a:t>
            </a:r>
          </a:p>
          <a:p>
            <a:pPr marL="457200" indent="-457200" algn="just">
              <a:spcBef>
                <a:spcPts val="0"/>
              </a:spcBef>
              <a:spcAft>
                <a:spcPts val="0"/>
              </a:spcAft>
              <a:buFont typeface="+mj-lt"/>
              <a:buAutoNum type="arabicPeriod" startAt="5"/>
            </a:pPr>
            <a:endParaRPr lang="en-US" sz="2400" b="1" dirty="0">
              <a:solidFill>
                <a:srgbClr val="0033CC"/>
              </a:solidFill>
              <a:latin typeface="Trebuchet MS"/>
              <a:sym typeface="Trebuchet MS"/>
            </a:endParaRPr>
          </a:p>
          <a:p>
            <a:pPr marL="457200" indent="-457200" algn="just">
              <a:spcBef>
                <a:spcPts val="0"/>
              </a:spcBef>
              <a:spcAft>
                <a:spcPts val="0"/>
              </a:spcAft>
              <a:buFont typeface="+mj-lt"/>
              <a:buAutoNum type="arabicPeriod" startAt="5"/>
            </a:pPr>
            <a:r>
              <a:rPr lang="en-US" sz="2400" b="1" dirty="0">
                <a:solidFill>
                  <a:srgbClr val="0033CC"/>
                </a:solidFill>
                <a:latin typeface="Trebuchet MS"/>
              </a:rPr>
              <a:t>V. Harman, J. Flack, S. Fox, and M. </a:t>
            </a:r>
            <a:r>
              <a:rPr lang="en-US" sz="2400" b="1" dirty="0" err="1">
                <a:solidFill>
                  <a:srgbClr val="0033CC"/>
                </a:solidFill>
                <a:latin typeface="Trebuchet MS"/>
              </a:rPr>
              <a:t>Dowley</a:t>
            </a:r>
            <a:r>
              <a:rPr lang="en-US" sz="2400" b="1" dirty="0">
                <a:solidFill>
                  <a:srgbClr val="0033CC"/>
                </a:solidFill>
                <a:latin typeface="Trebuchet MS"/>
              </a:rPr>
              <a:t>, “Rapid 2d-to-3d conversion,” in Stereoscopic displays and virtual reality systems IX, vol. 4660, pp. 78–86, International Society for Optics and Photonics, 2002.</a:t>
            </a:r>
            <a:endParaRPr lang="en-US" sz="2400" b="1" dirty="0">
              <a:solidFill>
                <a:srgbClr val="0033CC"/>
              </a:solidFill>
              <a:latin typeface="Trebuchet MS"/>
              <a:sym typeface="Trebuchet MS"/>
            </a:endParaRPr>
          </a:p>
        </p:txBody>
      </p:sp>
    </p:spTree>
    <p:extLst>
      <p:ext uri="{BB962C8B-B14F-4D97-AF65-F5344CB8AC3E}">
        <p14:creationId xmlns:p14="http://schemas.microsoft.com/office/powerpoint/2010/main" val="1390976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80587792-02C2-474C-821C-BF4415CD5375}"/>
              </a:ext>
            </a:extLst>
          </p:cNvPr>
          <p:cNvSpPr txBox="1"/>
          <p:nvPr/>
        </p:nvSpPr>
        <p:spPr>
          <a:xfrm>
            <a:off x="1371600" y="1905000"/>
            <a:ext cx="8458200" cy="4535487"/>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startAt="8"/>
            </a:pPr>
            <a:r>
              <a:rPr lang="en-US" sz="2400" b="1" dirty="0">
                <a:solidFill>
                  <a:srgbClr val="0033CC"/>
                </a:solidFill>
                <a:latin typeface="Trebuchet MS"/>
              </a:rPr>
              <a:t>Y. Zhao, T. </a:t>
            </a:r>
            <a:r>
              <a:rPr lang="en-US" sz="2400" b="1" dirty="0" err="1">
                <a:solidFill>
                  <a:srgbClr val="0033CC"/>
                </a:solidFill>
                <a:latin typeface="Trebuchet MS"/>
              </a:rPr>
              <a:t>Birdal</a:t>
            </a:r>
            <a:r>
              <a:rPr lang="en-US" sz="2400" b="1" dirty="0">
                <a:solidFill>
                  <a:srgbClr val="0033CC"/>
                </a:solidFill>
                <a:latin typeface="Trebuchet MS"/>
              </a:rPr>
              <a:t>, H. Deng, and F. </a:t>
            </a:r>
            <a:r>
              <a:rPr lang="en-US" sz="2400" b="1" dirty="0" err="1">
                <a:solidFill>
                  <a:srgbClr val="0033CC"/>
                </a:solidFill>
                <a:latin typeface="Trebuchet MS"/>
              </a:rPr>
              <a:t>Tombari</a:t>
            </a:r>
            <a:r>
              <a:rPr lang="en-US" sz="2400" b="1" dirty="0">
                <a:solidFill>
                  <a:srgbClr val="0033CC"/>
                </a:solidFill>
                <a:latin typeface="Trebuchet MS"/>
              </a:rPr>
              <a:t>, “3d point capsule networks,” in Proceedings of the IEEE conference on computer vision and pattern recognition, pp. 1009–1018, 2019.</a:t>
            </a:r>
          </a:p>
          <a:p>
            <a:pPr marL="457200" indent="-457200" algn="just">
              <a:spcBef>
                <a:spcPts val="0"/>
              </a:spcBef>
              <a:spcAft>
                <a:spcPts val="0"/>
              </a:spcAft>
              <a:buFont typeface="+mj-lt"/>
              <a:buAutoNum type="arabicPeriod" startAt="8"/>
            </a:pPr>
            <a:endParaRPr lang="en-US" sz="2400" b="1" dirty="0">
              <a:solidFill>
                <a:srgbClr val="0033CC"/>
              </a:solidFill>
              <a:latin typeface="Trebuchet MS"/>
            </a:endParaRPr>
          </a:p>
          <a:p>
            <a:pPr marL="457200" indent="-457200" algn="just">
              <a:spcBef>
                <a:spcPts val="0"/>
              </a:spcBef>
              <a:spcAft>
                <a:spcPts val="0"/>
              </a:spcAft>
              <a:buFont typeface="+mj-lt"/>
              <a:buAutoNum type="arabicPeriod" startAt="8"/>
            </a:pPr>
            <a:r>
              <a:rPr lang="en-US" sz="2400" b="1" dirty="0">
                <a:solidFill>
                  <a:srgbClr val="0033CC"/>
                </a:solidFill>
                <a:latin typeface="Trebuchet MS"/>
              </a:rPr>
              <a:t>L. Zhang, M. </a:t>
            </a:r>
            <a:r>
              <a:rPr lang="en-US" sz="2400" b="1" dirty="0" err="1">
                <a:solidFill>
                  <a:srgbClr val="0033CC"/>
                </a:solidFill>
                <a:latin typeface="Trebuchet MS"/>
              </a:rPr>
              <a:t>Edraki</a:t>
            </a:r>
            <a:r>
              <a:rPr lang="en-US" sz="2400" b="1" dirty="0">
                <a:solidFill>
                  <a:srgbClr val="0033CC"/>
                </a:solidFill>
                <a:latin typeface="Trebuchet MS"/>
              </a:rPr>
              <a:t>, and G.-J. Qi, “</a:t>
            </a:r>
            <a:r>
              <a:rPr lang="en-US" sz="2400" b="1" dirty="0" err="1">
                <a:solidFill>
                  <a:srgbClr val="0033CC"/>
                </a:solidFill>
                <a:latin typeface="Trebuchet MS"/>
              </a:rPr>
              <a:t>Cappronet</a:t>
            </a:r>
            <a:r>
              <a:rPr lang="en-US" sz="2400" b="1" dirty="0">
                <a:solidFill>
                  <a:srgbClr val="0033CC"/>
                </a:solidFill>
                <a:latin typeface="Trebuchet MS"/>
              </a:rPr>
              <a:t>: Deep feature learning via orthogonal projections onto capsule subspaces,” in Advances in Neural Information Processing Systems, pp. 5814–5823, 2018.</a:t>
            </a:r>
          </a:p>
          <a:p>
            <a:pPr marL="457200" indent="-457200" algn="just">
              <a:spcBef>
                <a:spcPts val="0"/>
              </a:spcBef>
              <a:spcAft>
                <a:spcPts val="0"/>
              </a:spcAft>
              <a:buFont typeface="+mj-lt"/>
              <a:buAutoNum type="arabicPeriod" startAt="8"/>
            </a:pPr>
            <a:endParaRPr lang="en-US" sz="2400" b="1" dirty="0">
              <a:solidFill>
                <a:srgbClr val="0033CC"/>
              </a:solidFill>
              <a:latin typeface="Trebuchet MS"/>
            </a:endParaRPr>
          </a:p>
          <a:p>
            <a:pPr marL="457200" indent="-457200" algn="just">
              <a:spcBef>
                <a:spcPts val="0"/>
              </a:spcBef>
              <a:spcAft>
                <a:spcPts val="0"/>
              </a:spcAft>
              <a:buFont typeface="+mj-lt"/>
              <a:buAutoNum type="arabicPeriod" startAt="8"/>
            </a:pPr>
            <a:r>
              <a:rPr lang="en-US" sz="2400" b="1" dirty="0">
                <a:solidFill>
                  <a:srgbClr val="0033CC"/>
                </a:solidFill>
                <a:latin typeface="Trebuchet MS"/>
              </a:rPr>
              <a:t>R. </a:t>
            </a:r>
            <a:r>
              <a:rPr lang="en-US" sz="2400" b="1" dirty="0" err="1">
                <a:solidFill>
                  <a:srgbClr val="0033CC"/>
                </a:solidFill>
                <a:latin typeface="Trebuchet MS"/>
              </a:rPr>
              <a:t>Saqur</a:t>
            </a:r>
            <a:r>
              <a:rPr lang="en-US" sz="2400" b="1" dirty="0">
                <a:solidFill>
                  <a:srgbClr val="0033CC"/>
                </a:solidFill>
                <a:latin typeface="Trebuchet MS"/>
              </a:rPr>
              <a:t> and S. </a:t>
            </a:r>
            <a:r>
              <a:rPr lang="en-US" sz="2400" b="1" dirty="0" err="1">
                <a:solidFill>
                  <a:srgbClr val="0033CC"/>
                </a:solidFill>
                <a:latin typeface="Trebuchet MS"/>
              </a:rPr>
              <a:t>Vivona</a:t>
            </a:r>
            <a:r>
              <a:rPr lang="en-US" sz="2400" b="1" dirty="0">
                <a:solidFill>
                  <a:srgbClr val="0033CC"/>
                </a:solidFill>
                <a:latin typeface="Trebuchet MS"/>
              </a:rPr>
              <a:t>, “</a:t>
            </a:r>
            <a:r>
              <a:rPr lang="en-US" sz="2400" b="1" dirty="0" err="1">
                <a:solidFill>
                  <a:srgbClr val="0033CC"/>
                </a:solidFill>
                <a:latin typeface="Trebuchet MS"/>
              </a:rPr>
              <a:t>Capsgan</a:t>
            </a:r>
            <a:r>
              <a:rPr lang="en-US" sz="2400" b="1" dirty="0">
                <a:solidFill>
                  <a:srgbClr val="0033CC"/>
                </a:solidFill>
                <a:latin typeface="Trebuchet MS"/>
              </a:rPr>
              <a:t>: Using dynamic routing for generative adversarial networks,” 2018.</a:t>
            </a:r>
          </a:p>
        </p:txBody>
      </p:sp>
    </p:spTree>
    <p:extLst>
      <p:ext uri="{BB962C8B-B14F-4D97-AF65-F5344CB8AC3E}">
        <p14:creationId xmlns:p14="http://schemas.microsoft.com/office/powerpoint/2010/main" val="137818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439112F2-C75F-4076-B62E-65245006CF42}"/>
              </a:ext>
            </a:extLst>
          </p:cNvPr>
          <p:cNvSpPr txBox="1"/>
          <p:nvPr/>
        </p:nvSpPr>
        <p:spPr>
          <a:xfrm>
            <a:off x="1295400" y="1867225"/>
            <a:ext cx="8534400" cy="4116061"/>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startAt="6"/>
            </a:pPr>
            <a:endParaRPr lang="en-US" sz="2400" b="1" dirty="0">
              <a:solidFill>
                <a:srgbClr val="0033CC"/>
              </a:solidFill>
              <a:latin typeface="Trebuchet MS"/>
            </a:endParaRPr>
          </a:p>
          <a:p>
            <a:pPr marL="457200" indent="-457200" algn="just">
              <a:spcBef>
                <a:spcPts val="0"/>
              </a:spcBef>
              <a:spcAft>
                <a:spcPts val="0"/>
              </a:spcAft>
              <a:buFont typeface="+mj-lt"/>
              <a:buAutoNum type="arabicPeriod" startAt="11"/>
            </a:pPr>
            <a:r>
              <a:rPr lang="en-US" sz="2400" b="1" dirty="0">
                <a:solidFill>
                  <a:srgbClr val="0033CC"/>
                </a:solidFill>
                <a:latin typeface="Trebuchet MS"/>
              </a:rPr>
              <a:t>X.-F. Han*, H. </a:t>
            </a:r>
            <a:r>
              <a:rPr lang="en-US" sz="2400" b="1" dirty="0" err="1">
                <a:solidFill>
                  <a:srgbClr val="0033CC"/>
                </a:solidFill>
                <a:latin typeface="Trebuchet MS"/>
              </a:rPr>
              <a:t>Laga</a:t>
            </a:r>
            <a:r>
              <a:rPr lang="en-US" sz="2400" b="1" dirty="0">
                <a:solidFill>
                  <a:srgbClr val="0033CC"/>
                </a:solidFill>
                <a:latin typeface="Trebuchet MS"/>
              </a:rPr>
              <a:t>*, M. B. S. Member, and IEEE, “Image-based 3d object reconstruction: State-of-the-art and trends in the deep learning era,” </a:t>
            </a:r>
            <a:r>
              <a:rPr lang="en-US" sz="2400" b="1" dirty="0" err="1">
                <a:solidFill>
                  <a:srgbClr val="0033CC"/>
                </a:solidFill>
                <a:latin typeface="Trebuchet MS"/>
              </a:rPr>
              <a:t>arXiv</a:t>
            </a:r>
            <a:r>
              <a:rPr lang="en-US" sz="2400" b="1" dirty="0">
                <a:solidFill>
                  <a:srgbClr val="0033CC"/>
                </a:solidFill>
                <a:latin typeface="Trebuchet MS"/>
              </a:rPr>
              <a:t> preprint arXiv:1906.06543, 2019.</a:t>
            </a:r>
          </a:p>
          <a:p>
            <a:pPr marL="457200" indent="-457200" algn="just">
              <a:spcBef>
                <a:spcPts val="0"/>
              </a:spcBef>
              <a:spcAft>
                <a:spcPts val="0"/>
              </a:spcAft>
              <a:buFont typeface="+mj-lt"/>
              <a:buAutoNum type="arabicPeriod" startAt="11"/>
            </a:pPr>
            <a:endParaRPr lang="en-US" sz="2400" b="1" dirty="0">
              <a:solidFill>
                <a:srgbClr val="0033CC"/>
              </a:solidFill>
              <a:latin typeface="Trebuchet MS"/>
            </a:endParaRPr>
          </a:p>
          <a:p>
            <a:pPr marL="457200" indent="-457200" algn="just">
              <a:spcBef>
                <a:spcPts val="0"/>
              </a:spcBef>
              <a:spcAft>
                <a:spcPts val="0"/>
              </a:spcAft>
              <a:buFont typeface="+mj-lt"/>
              <a:buAutoNum type="arabicPeriod" startAt="11"/>
            </a:pPr>
            <a:r>
              <a:rPr lang="en-US" sz="2400" b="1" dirty="0">
                <a:solidFill>
                  <a:srgbClr val="0033CC"/>
                </a:solidFill>
                <a:latin typeface="Trebuchet MS"/>
              </a:rPr>
              <a:t>H. </a:t>
            </a:r>
            <a:r>
              <a:rPr lang="en-US" sz="2400" b="1" dirty="0" err="1">
                <a:solidFill>
                  <a:srgbClr val="0033CC"/>
                </a:solidFill>
                <a:latin typeface="Trebuchet MS"/>
              </a:rPr>
              <a:t>Xie</a:t>
            </a:r>
            <a:r>
              <a:rPr lang="en-US" sz="2400" b="1" dirty="0">
                <a:solidFill>
                  <a:srgbClr val="0033CC"/>
                </a:solidFill>
                <a:latin typeface="Trebuchet MS"/>
              </a:rPr>
              <a:t>, H. Yao, X. Sun, S. Zhou, S. Zhang, H. I. of Technology, S. Re-search, and P. C. Laboratory, “Pix2vox: Context-aware 3d reconstruction from single and multi-view images,” </a:t>
            </a:r>
            <a:r>
              <a:rPr lang="en-US" sz="2400" b="1" dirty="0" err="1">
                <a:solidFill>
                  <a:srgbClr val="0033CC"/>
                </a:solidFill>
                <a:latin typeface="Trebuchet MS"/>
              </a:rPr>
              <a:t>arXiv</a:t>
            </a:r>
            <a:r>
              <a:rPr lang="en-US" sz="2400" b="1" dirty="0">
                <a:solidFill>
                  <a:srgbClr val="0033CC"/>
                </a:solidFill>
                <a:latin typeface="Trebuchet MS"/>
              </a:rPr>
              <a:t> preprint arXiv:1901.11153v2, 2019.</a:t>
            </a:r>
            <a:endParaRPr lang="en-US" sz="2400" b="1" dirty="0">
              <a:solidFill>
                <a:srgbClr val="0033CC"/>
              </a:solidFill>
              <a:latin typeface="Trebuchet MS"/>
              <a:sym typeface="Trebuchet MS"/>
            </a:endParaRPr>
          </a:p>
        </p:txBody>
      </p:sp>
    </p:spTree>
    <p:extLst>
      <p:ext uri="{BB962C8B-B14F-4D97-AF65-F5344CB8AC3E}">
        <p14:creationId xmlns:p14="http://schemas.microsoft.com/office/powerpoint/2010/main" val="190811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2" name="Google Shape;26;p3">
            <a:extLst>
              <a:ext uri="{FF2B5EF4-FFF2-40B4-BE49-F238E27FC236}">
                <a16:creationId xmlns:a16="http://schemas.microsoft.com/office/drawing/2014/main" id="{439112F2-C75F-4076-B62E-65245006CF42}"/>
              </a:ext>
            </a:extLst>
          </p:cNvPr>
          <p:cNvSpPr txBox="1"/>
          <p:nvPr/>
        </p:nvSpPr>
        <p:spPr>
          <a:xfrm>
            <a:off x="1295400" y="1676400"/>
            <a:ext cx="8534400" cy="4879974"/>
          </a:xfrm>
          <a:prstGeom prst="rect">
            <a:avLst/>
          </a:prstGeom>
          <a:noFill/>
          <a:ln>
            <a:noFill/>
          </a:ln>
        </p:spPr>
        <p:txBody>
          <a:bodyPr spcFirstLastPara="1" wrap="square" lIns="91425" tIns="45700" rIns="91425" bIns="45700" anchor="t" anchorCtr="0">
            <a:noAutofit/>
          </a:bodyPr>
          <a:lstStyle/>
          <a:p>
            <a:pPr marL="457200" indent="-457200" algn="just">
              <a:spcBef>
                <a:spcPts val="0"/>
              </a:spcBef>
              <a:spcAft>
                <a:spcPts val="0"/>
              </a:spcAft>
              <a:buFont typeface="+mj-lt"/>
              <a:buAutoNum type="arabicPeriod" startAt="13"/>
            </a:pPr>
            <a:r>
              <a:rPr lang="en-IN" sz="2400" b="1" dirty="0">
                <a:solidFill>
                  <a:srgbClr val="0033CC"/>
                </a:solidFill>
                <a:latin typeface="Trebuchet MS"/>
              </a:rPr>
              <a:t>Z. Li and N. Snavely. </a:t>
            </a:r>
            <a:r>
              <a:rPr lang="en-IN" sz="2400" b="1" dirty="0" err="1">
                <a:solidFill>
                  <a:srgbClr val="0033CC"/>
                </a:solidFill>
                <a:latin typeface="Trebuchet MS"/>
              </a:rPr>
              <a:t>Megadepth</a:t>
            </a:r>
            <a:r>
              <a:rPr lang="en-IN" sz="2400" b="1" dirty="0">
                <a:solidFill>
                  <a:srgbClr val="0033CC"/>
                </a:solidFill>
                <a:latin typeface="Trebuchet MS"/>
              </a:rPr>
              <a:t>: Learning single-view depth prediction from internet photos. In Computer Vision and Pattern Recognition (CVPR), 2018</a:t>
            </a:r>
          </a:p>
          <a:p>
            <a:pPr marL="457200" indent="-457200" algn="just">
              <a:spcBef>
                <a:spcPts val="0"/>
              </a:spcBef>
              <a:spcAft>
                <a:spcPts val="0"/>
              </a:spcAft>
              <a:buFont typeface="+mj-lt"/>
              <a:buAutoNum type="arabicPeriod" startAt="13"/>
            </a:pPr>
            <a:endParaRPr lang="en-IN" sz="2400" b="1" dirty="0">
              <a:solidFill>
                <a:srgbClr val="0033CC"/>
              </a:solidFill>
              <a:latin typeface="Trebuchet MS"/>
            </a:endParaRPr>
          </a:p>
          <a:p>
            <a:pPr marL="457200" indent="-457200" algn="just">
              <a:spcBef>
                <a:spcPts val="0"/>
              </a:spcBef>
              <a:spcAft>
                <a:spcPts val="0"/>
              </a:spcAft>
              <a:buFont typeface="+mj-lt"/>
              <a:buAutoNum type="arabicPeriod" startAt="13"/>
            </a:pPr>
            <a:r>
              <a:rPr lang="en-IN" sz="2400" b="1" dirty="0">
                <a:solidFill>
                  <a:srgbClr val="0033CC"/>
                </a:solidFill>
                <a:latin typeface="Trebuchet MS"/>
              </a:rPr>
              <a:t>Y. </a:t>
            </a:r>
            <a:r>
              <a:rPr lang="en-IN" sz="2400" b="1" dirty="0" err="1">
                <a:solidFill>
                  <a:srgbClr val="0033CC"/>
                </a:solidFill>
                <a:latin typeface="Trebuchet MS"/>
              </a:rPr>
              <a:t>Kuznietsov</a:t>
            </a:r>
            <a:r>
              <a:rPr lang="en-IN" sz="2400" b="1" dirty="0">
                <a:solidFill>
                  <a:srgbClr val="0033CC"/>
                </a:solidFill>
                <a:latin typeface="Trebuchet MS"/>
              </a:rPr>
              <a:t>, J. St ̈</a:t>
            </a:r>
            <a:r>
              <a:rPr lang="en-IN" sz="2400" b="1" dirty="0" err="1">
                <a:solidFill>
                  <a:srgbClr val="0033CC"/>
                </a:solidFill>
                <a:latin typeface="Trebuchet MS"/>
              </a:rPr>
              <a:t>uckler</a:t>
            </a:r>
            <a:r>
              <a:rPr lang="en-IN" sz="2400" b="1" dirty="0">
                <a:solidFill>
                  <a:srgbClr val="0033CC"/>
                </a:solidFill>
                <a:latin typeface="Trebuchet MS"/>
              </a:rPr>
              <a:t>, and B. </a:t>
            </a:r>
            <a:r>
              <a:rPr lang="en-IN" sz="2400" b="1" dirty="0" err="1">
                <a:solidFill>
                  <a:srgbClr val="0033CC"/>
                </a:solidFill>
                <a:latin typeface="Trebuchet MS"/>
              </a:rPr>
              <a:t>Leibe</a:t>
            </a:r>
            <a:r>
              <a:rPr lang="en-IN" sz="2400" b="1" dirty="0">
                <a:solidFill>
                  <a:srgbClr val="0033CC"/>
                </a:solidFill>
                <a:latin typeface="Trebuchet MS"/>
              </a:rPr>
              <a:t>. Semi-supervised deep learning for monocular depth map prediction. In </a:t>
            </a:r>
            <a:r>
              <a:rPr lang="en-IN" sz="2400" b="1" dirty="0" err="1">
                <a:solidFill>
                  <a:srgbClr val="0033CC"/>
                </a:solidFill>
                <a:latin typeface="Trebuchet MS"/>
              </a:rPr>
              <a:t>Proc.of</a:t>
            </a:r>
            <a:r>
              <a:rPr lang="en-IN" sz="2400" b="1" dirty="0">
                <a:solidFill>
                  <a:srgbClr val="0033CC"/>
                </a:solidFill>
                <a:latin typeface="Trebuchet MS"/>
              </a:rPr>
              <a:t> the IEEE Conference on Computer Vision and Pattern Recognition, pages 6647–6655, 201</a:t>
            </a:r>
          </a:p>
          <a:p>
            <a:pPr marL="457200" indent="-457200" algn="just">
              <a:spcBef>
                <a:spcPts val="0"/>
              </a:spcBef>
              <a:spcAft>
                <a:spcPts val="0"/>
              </a:spcAft>
              <a:buFont typeface="+mj-lt"/>
              <a:buAutoNum type="arabicPeriod" startAt="13"/>
            </a:pPr>
            <a:endParaRPr lang="en-US" sz="2400" b="1" dirty="0">
              <a:solidFill>
                <a:srgbClr val="0033CC"/>
              </a:solidFill>
              <a:latin typeface="Trebuchet MS"/>
              <a:sym typeface="Trebuchet MS"/>
            </a:endParaRPr>
          </a:p>
          <a:p>
            <a:pPr marL="457200" indent="-457200" algn="just">
              <a:spcBef>
                <a:spcPts val="0"/>
              </a:spcBef>
              <a:spcAft>
                <a:spcPts val="0"/>
              </a:spcAft>
              <a:buFont typeface="+mj-lt"/>
              <a:buAutoNum type="arabicPeriod" startAt="13"/>
            </a:pPr>
            <a:r>
              <a:rPr lang="en-IN" sz="2400" b="1" dirty="0">
                <a:solidFill>
                  <a:srgbClr val="0033CC"/>
                </a:solidFill>
                <a:latin typeface="Trebuchet MS"/>
              </a:rPr>
              <a:t>C. Godard, O. Mac </a:t>
            </a:r>
            <a:r>
              <a:rPr lang="en-IN" sz="2400" b="1" dirty="0" err="1">
                <a:solidFill>
                  <a:srgbClr val="0033CC"/>
                </a:solidFill>
                <a:latin typeface="Trebuchet MS"/>
              </a:rPr>
              <a:t>Aodha</a:t>
            </a:r>
            <a:r>
              <a:rPr lang="en-IN" sz="2400" b="1" dirty="0">
                <a:solidFill>
                  <a:srgbClr val="0033CC"/>
                </a:solidFill>
                <a:latin typeface="Trebuchet MS"/>
              </a:rPr>
              <a:t>, and G. </a:t>
            </a:r>
            <a:r>
              <a:rPr lang="en-IN" sz="2400" b="1" dirty="0" err="1">
                <a:solidFill>
                  <a:srgbClr val="0033CC"/>
                </a:solidFill>
                <a:latin typeface="Trebuchet MS"/>
              </a:rPr>
              <a:t>Brostow</a:t>
            </a:r>
            <a:r>
              <a:rPr lang="en-IN" sz="2400" b="1" dirty="0">
                <a:solidFill>
                  <a:srgbClr val="0033CC"/>
                </a:solidFill>
                <a:latin typeface="Trebuchet MS"/>
              </a:rPr>
              <a:t>. Digging into self-supervised monocular depth estimation. </a:t>
            </a:r>
            <a:r>
              <a:rPr lang="en-IN" sz="2400" b="1" dirty="0" err="1">
                <a:solidFill>
                  <a:srgbClr val="0033CC"/>
                </a:solidFill>
                <a:latin typeface="Trebuchet MS"/>
              </a:rPr>
              <a:t>arXiv</a:t>
            </a:r>
            <a:r>
              <a:rPr lang="en-IN" sz="2400" b="1" dirty="0">
                <a:solidFill>
                  <a:srgbClr val="0033CC"/>
                </a:solidFill>
                <a:latin typeface="Trebuchet MS"/>
              </a:rPr>
              <a:t> preprintarXiv:1806.01260, 2018</a:t>
            </a:r>
            <a:endParaRPr lang="en-US" sz="2400" b="1" dirty="0">
              <a:solidFill>
                <a:srgbClr val="0033CC"/>
              </a:solidFill>
              <a:latin typeface="Trebuchet MS"/>
            </a:endParaRPr>
          </a:p>
        </p:txBody>
      </p:sp>
    </p:spTree>
    <p:extLst>
      <p:ext uri="{BB962C8B-B14F-4D97-AF65-F5344CB8AC3E}">
        <p14:creationId xmlns:p14="http://schemas.microsoft.com/office/powerpoint/2010/main" val="170488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Progress So Far</a:t>
            </a:r>
          </a:p>
        </p:txBody>
      </p:sp>
      <p:sp>
        <p:nvSpPr>
          <p:cNvPr id="6" name="Google Shape;26;p3">
            <a:extLst>
              <a:ext uri="{FF2B5EF4-FFF2-40B4-BE49-F238E27FC236}">
                <a16:creationId xmlns:a16="http://schemas.microsoft.com/office/drawing/2014/main" id="{A5B8D4D9-8416-43AE-A341-B045A3B2EA6F}"/>
              </a:ext>
            </a:extLst>
          </p:cNvPr>
          <p:cNvSpPr txBox="1"/>
          <p:nvPr/>
        </p:nvSpPr>
        <p:spPr>
          <a:xfrm>
            <a:off x="1447800" y="2173007"/>
            <a:ext cx="8534400" cy="4191000"/>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pPr>
            <a:r>
              <a:rPr lang="en-US" sz="2000" b="1" dirty="0">
                <a:solidFill>
                  <a:srgbClr val="0033CC"/>
                </a:solidFill>
                <a:latin typeface="Trebuchet MS"/>
              </a:rPr>
              <a:t>Model Structure:</a:t>
            </a:r>
          </a:p>
          <a:p>
            <a:pPr algn="just">
              <a:spcBef>
                <a:spcPts val="0"/>
              </a:spcBef>
              <a:spcAft>
                <a:spcPts val="0"/>
              </a:spcAft>
            </a:pPr>
            <a:r>
              <a:rPr lang="en-US" sz="2000" dirty="0">
                <a:solidFill>
                  <a:srgbClr val="0033CC"/>
                </a:solidFill>
                <a:latin typeface="Trebuchet MS"/>
              </a:rPr>
              <a:t>Auto Encoder-Decoder CNN with Skip Level Connections (U-Net) to preserve shape edges and features</a:t>
            </a:r>
          </a:p>
          <a:p>
            <a:pPr algn="just">
              <a:spcBef>
                <a:spcPts val="0"/>
              </a:spcBef>
              <a:spcAft>
                <a:spcPts val="0"/>
              </a:spcAft>
            </a:pPr>
            <a:endParaRPr lang="en-US" sz="2000" dirty="0">
              <a:solidFill>
                <a:srgbClr val="0033CC"/>
              </a:solidFill>
              <a:latin typeface="Trebuchet MS"/>
            </a:endParaRPr>
          </a:p>
          <a:p>
            <a:pPr algn="just">
              <a:spcBef>
                <a:spcPts val="0"/>
              </a:spcBef>
              <a:spcAft>
                <a:spcPts val="0"/>
              </a:spcAft>
            </a:pPr>
            <a:r>
              <a:rPr lang="en-US" sz="2000" b="1" dirty="0">
                <a:solidFill>
                  <a:srgbClr val="0033CC"/>
                </a:solidFill>
                <a:latin typeface="Trebuchet MS"/>
              </a:rPr>
              <a:t>Optimizer:</a:t>
            </a:r>
          </a:p>
          <a:p>
            <a:pPr algn="just">
              <a:spcBef>
                <a:spcPts val="0"/>
              </a:spcBef>
              <a:spcAft>
                <a:spcPts val="0"/>
              </a:spcAft>
            </a:pPr>
            <a:r>
              <a:rPr lang="en-US" sz="2000" dirty="0">
                <a:solidFill>
                  <a:srgbClr val="0033CC"/>
                </a:solidFill>
                <a:latin typeface="Trebuchet MS"/>
              </a:rPr>
              <a:t>Adam Optimizer</a:t>
            </a:r>
          </a:p>
          <a:p>
            <a:pPr algn="just">
              <a:spcBef>
                <a:spcPts val="0"/>
              </a:spcBef>
              <a:spcAft>
                <a:spcPts val="0"/>
              </a:spcAft>
            </a:pPr>
            <a:r>
              <a:rPr lang="en-US" sz="2000" dirty="0">
                <a:solidFill>
                  <a:srgbClr val="0033CC"/>
                </a:solidFill>
                <a:latin typeface="Trebuchet MS"/>
              </a:rPr>
              <a:t>Learning rate = 0.002	Alpha = 0.5</a:t>
            </a:r>
          </a:p>
          <a:p>
            <a:pPr algn="just">
              <a:spcBef>
                <a:spcPts val="0"/>
              </a:spcBef>
              <a:spcAft>
                <a:spcPts val="0"/>
              </a:spcAft>
            </a:pPr>
            <a:endParaRPr lang="en-US" sz="2000" dirty="0">
              <a:solidFill>
                <a:srgbClr val="0033CC"/>
              </a:solidFill>
              <a:latin typeface="Trebuchet MS"/>
            </a:endParaRPr>
          </a:p>
          <a:p>
            <a:pPr algn="just">
              <a:spcBef>
                <a:spcPts val="0"/>
              </a:spcBef>
              <a:spcAft>
                <a:spcPts val="0"/>
              </a:spcAft>
            </a:pPr>
            <a:r>
              <a:rPr lang="en-US" sz="2000" b="1" dirty="0">
                <a:solidFill>
                  <a:srgbClr val="0033CC"/>
                </a:solidFill>
                <a:latin typeface="Trebuchet MS"/>
              </a:rPr>
              <a:t>Loss Function Tries:</a:t>
            </a:r>
          </a:p>
          <a:p>
            <a:pPr algn="just">
              <a:spcBef>
                <a:spcPts val="0"/>
              </a:spcBef>
              <a:spcAft>
                <a:spcPts val="0"/>
              </a:spcAft>
            </a:pPr>
            <a:r>
              <a:rPr lang="en-US" sz="2000" dirty="0">
                <a:solidFill>
                  <a:srgbClr val="0033CC"/>
                </a:solidFill>
                <a:latin typeface="Trebuchet MS"/>
              </a:rPr>
              <a:t>MSE, MAE, </a:t>
            </a:r>
            <a:r>
              <a:rPr lang="en-US" sz="2000" dirty="0" err="1">
                <a:solidFill>
                  <a:srgbClr val="0033CC"/>
                </a:solidFill>
                <a:latin typeface="Trebuchet MS"/>
              </a:rPr>
              <a:t>Berhu</a:t>
            </a:r>
            <a:r>
              <a:rPr lang="en-US" sz="2000" dirty="0">
                <a:solidFill>
                  <a:srgbClr val="0033CC"/>
                </a:solidFill>
                <a:latin typeface="Trebuchet MS"/>
              </a:rPr>
              <a:t> Function</a:t>
            </a:r>
          </a:p>
          <a:p>
            <a:pPr algn="just">
              <a:spcBef>
                <a:spcPts val="0"/>
              </a:spcBef>
              <a:spcAft>
                <a:spcPts val="0"/>
              </a:spcAft>
            </a:pPr>
            <a:endParaRPr lang="en-US" sz="2000" dirty="0">
              <a:solidFill>
                <a:srgbClr val="0033CC"/>
              </a:solidFill>
              <a:latin typeface="Trebuchet MS"/>
            </a:endParaRPr>
          </a:p>
          <a:p>
            <a:pPr algn="just">
              <a:spcBef>
                <a:spcPts val="0"/>
              </a:spcBef>
              <a:spcAft>
                <a:spcPts val="0"/>
              </a:spcAft>
            </a:pPr>
            <a:r>
              <a:rPr lang="en-US" sz="2000" b="1" dirty="0">
                <a:solidFill>
                  <a:srgbClr val="0033CC"/>
                </a:solidFill>
                <a:latin typeface="Trebuchet MS"/>
              </a:rPr>
              <a:t>Input and Output:</a:t>
            </a:r>
          </a:p>
          <a:p>
            <a:pPr algn="just">
              <a:spcBef>
                <a:spcPts val="0"/>
              </a:spcBef>
              <a:spcAft>
                <a:spcPts val="0"/>
              </a:spcAft>
            </a:pPr>
            <a:r>
              <a:rPr lang="en-US" sz="2000" dirty="0">
                <a:solidFill>
                  <a:srgbClr val="0033CC"/>
                </a:solidFill>
                <a:latin typeface="Trebuchet MS"/>
              </a:rPr>
              <a:t>2D single channel grayscale image to Single channel depth map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Progress So Far</a:t>
            </a:r>
          </a:p>
        </p:txBody>
      </p:sp>
      <p:pic>
        <p:nvPicPr>
          <p:cNvPr id="6" name="Picture 5">
            <a:extLst>
              <a:ext uri="{FF2B5EF4-FFF2-40B4-BE49-F238E27FC236}">
                <a16:creationId xmlns:a16="http://schemas.microsoft.com/office/drawing/2014/main" id="{078D74C7-2B82-409E-BB7F-0FAA5859D0FD}"/>
              </a:ext>
            </a:extLst>
          </p:cNvPr>
          <p:cNvPicPr>
            <a:picLocks noChangeAspect="1"/>
          </p:cNvPicPr>
          <p:nvPr/>
        </p:nvPicPr>
        <p:blipFill rotWithShape="1">
          <a:blip r:embed="rId2">
            <a:extLst>
              <a:ext uri="{28A0092B-C50C-407E-A947-70E740481C1C}">
                <a14:useLocalDpi xmlns:a14="http://schemas.microsoft.com/office/drawing/2010/main" val="0"/>
              </a:ext>
            </a:extLst>
          </a:blip>
          <a:srcRect l="14698" t="4358" r="11773" b="8816"/>
          <a:stretch/>
        </p:blipFill>
        <p:spPr>
          <a:xfrm>
            <a:off x="2743200" y="1617668"/>
            <a:ext cx="6248401" cy="4918878"/>
          </a:xfrm>
          <a:prstGeom prst="rect">
            <a:avLst/>
          </a:prstGeom>
        </p:spPr>
      </p:pic>
    </p:spTree>
    <p:extLst>
      <p:ext uri="{BB962C8B-B14F-4D97-AF65-F5344CB8AC3E}">
        <p14:creationId xmlns:p14="http://schemas.microsoft.com/office/powerpoint/2010/main" val="273791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
        <p:nvSpPr>
          <p:cNvPr id="2" name="Google Shape;26;p3">
            <a:extLst>
              <a:ext uri="{FF2B5EF4-FFF2-40B4-BE49-F238E27FC236}">
                <a16:creationId xmlns:a16="http://schemas.microsoft.com/office/drawing/2014/main" id="{342FFC06-AF97-45FC-A534-589AC8B487F1}"/>
              </a:ext>
            </a:extLst>
          </p:cNvPr>
          <p:cNvSpPr txBox="1"/>
          <p:nvPr/>
        </p:nvSpPr>
        <p:spPr>
          <a:xfrm>
            <a:off x="1371600" y="2209800"/>
            <a:ext cx="8534400" cy="4191002"/>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pPr>
            <a:r>
              <a:rPr lang="en-US" sz="2400" b="1" dirty="0">
                <a:solidFill>
                  <a:srgbClr val="0033CC"/>
                </a:solidFill>
                <a:latin typeface="Trebuchet MS"/>
                <a:ea typeface="Trebuchet MS"/>
                <a:cs typeface="Trebuchet MS"/>
                <a:sym typeface="Trebuchet MS"/>
              </a:rPr>
              <a:t>Rendering 3D structure</a:t>
            </a:r>
            <a:r>
              <a:rPr lang="en-US" sz="2400" dirty="0">
                <a:solidFill>
                  <a:srgbClr val="0033CC"/>
                </a:solidFill>
                <a:latin typeface="Trebuchet MS"/>
                <a:ea typeface="Trebuchet MS"/>
                <a:cs typeface="Trebuchet MS"/>
                <a:sym typeface="Trebuchet MS"/>
              </a:rPr>
              <a:t> of real world objects </a:t>
            </a:r>
            <a:r>
              <a:rPr lang="en-US" sz="2400" b="1" dirty="0">
                <a:solidFill>
                  <a:srgbClr val="0033CC"/>
                </a:solidFill>
                <a:latin typeface="Trebuchet MS"/>
                <a:ea typeface="Trebuchet MS"/>
                <a:cs typeface="Trebuchet MS"/>
                <a:sym typeface="Trebuchet MS"/>
              </a:rPr>
              <a:t>using only 2D images</a:t>
            </a:r>
            <a:r>
              <a:rPr lang="en-US" sz="2400" dirty="0">
                <a:solidFill>
                  <a:srgbClr val="0033CC"/>
                </a:solidFill>
                <a:latin typeface="Trebuchet MS"/>
                <a:ea typeface="Trebuchet MS"/>
                <a:cs typeface="Trebuchet MS"/>
                <a:sym typeface="Trebuchet MS"/>
              </a:rPr>
              <a:t> of the object </a:t>
            </a:r>
            <a:r>
              <a:rPr lang="en-US" sz="2400" b="1" dirty="0">
                <a:solidFill>
                  <a:srgbClr val="0033CC"/>
                </a:solidFill>
                <a:latin typeface="Trebuchet MS"/>
                <a:ea typeface="Trebuchet MS"/>
                <a:cs typeface="Trebuchet MS"/>
                <a:sym typeface="Trebuchet MS"/>
              </a:rPr>
              <a:t>without the aid of any special sensors</a:t>
            </a:r>
            <a:r>
              <a:rPr lang="en-US" sz="2400" dirty="0">
                <a:solidFill>
                  <a:srgbClr val="0033CC"/>
                </a:solidFill>
                <a:latin typeface="Trebuchet MS"/>
                <a:ea typeface="Trebuchet MS"/>
                <a:cs typeface="Trebuchet MS"/>
                <a:sym typeface="Trebuchet MS"/>
              </a:rPr>
              <a:t> such as the Kinect sensor.</a:t>
            </a:r>
          </a:p>
          <a:p>
            <a:pPr algn="just">
              <a:spcBef>
                <a:spcPts val="0"/>
              </a:spcBef>
              <a:spcAft>
                <a:spcPts val="0"/>
              </a:spcAft>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r>
              <a:rPr lang="en-US" sz="2400" dirty="0">
                <a:solidFill>
                  <a:srgbClr val="0033CC"/>
                </a:solidFill>
                <a:latin typeface="Trebuchet MS"/>
                <a:ea typeface="Trebuchet MS"/>
                <a:cs typeface="Trebuchet MS"/>
                <a:sym typeface="Trebuchet MS"/>
              </a:rPr>
              <a:t>Applications include:</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3D printing real world objects based on images</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Landscape simulations for AR and VR.</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Improve human interaction of automation robots by helping them navigate and interact better with their surroundings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sp>
        <p:nvSpPr>
          <p:cNvPr id="3" name="Google Shape;26;p3">
            <a:extLst>
              <a:ext uri="{FF2B5EF4-FFF2-40B4-BE49-F238E27FC236}">
                <a16:creationId xmlns:a16="http://schemas.microsoft.com/office/drawing/2014/main" id="{B8D25B09-3C14-490E-BD18-D9EA17944F5F}"/>
              </a:ext>
            </a:extLst>
          </p:cNvPr>
          <p:cNvSpPr txBox="1"/>
          <p:nvPr/>
        </p:nvSpPr>
        <p:spPr>
          <a:xfrm>
            <a:off x="1828800" y="2514600"/>
            <a:ext cx="7048500" cy="2898778"/>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pPr>
            <a:r>
              <a:rPr lang="en-US" sz="2800" b="1" dirty="0">
                <a:solidFill>
                  <a:srgbClr val="0033CC"/>
                </a:solidFill>
                <a:latin typeface="Trebuchet MS"/>
                <a:ea typeface="Trebuchet MS"/>
                <a:cs typeface="Trebuchet MS"/>
                <a:sym typeface="Trebuchet MS"/>
              </a:rPr>
              <a:t>Abstract:</a:t>
            </a:r>
          </a:p>
          <a:p>
            <a:pPr algn="just">
              <a:spcBef>
                <a:spcPts val="0"/>
              </a:spcBef>
              <a:spcAft>
                <a:spcPts val="0"/>
              </a:spcAft>
            </a:pPr>
            <a:endParaRPr lang="en-US" sz="2400" b="1" dirty="0">
              <a:solidFill>
                <a:srgbClr val="0033CC"/>
              </a:solidFill>
              <a:latin typeface="Trebuchet MS"/>
              <a:ea typeface="Trebuchet MS"/>
              <a:cs typeface="Trebuchet MS"/>
              <a:sym typeface="Trebuchet MS"/>
            </a:endParaRPr>
          </a:p>
          <a:p>
            <a:pPr algn="just">
              <a:spcBef>
                <a:spcPts val="0"/>
              </a:spcBef>
              <a:spcAft>
                <a:spcPts val="0"/>
              </a:spcAft>
            </a:pPr>
            <a:r>
              <a:rPr lang="en-US" sz="2400" dirty="0">
                <a:solidFill>
                  <a:srgbClr val="0033CC"/>
                </a:solidFill>
                <a:latin typeface="Trebuchet MS"/>
                <a:ea typeface="Trebuchet MS"/>
                <a:cs typeface="Trebuchet MS"/>
                <a:sym typeface="Trebuchet MS"/>
              </a:rPr>
              <a:t>Extraction of spatial orientation and geometric structure of objects and landscapes from 2D images to render the structure in 3D space to aid in various application in the field of Virtual and Augmented Reality</a:t>
            </a:r>
          </a:p>
        </p:txBody>
      </p:sp>
    </p:spTree>
    <p:extLst>
      <p:ext uri="{BB962C8B-B14F-4D97-AF65-F5344CB8AC3E}">
        <p14:creationId xmlns:p14="http://schemas.microsoft.com/office/powerpoint/2010/main" val="223956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Abstract and Scope</a:t>
            </a:r>
          </a:p>
        </p:txBody>
      </p:sp>
      <p:grpSp>
        <p:nvGrpSpPr>
          <p:cNvPr id="9" name="Group 8">
            <a:extLst>
              <a:ext uri="{FF2B5EF4-FFF2-40B4-BE49-F238E27FC236}">
                <a16:creationId xmlns:a16="http://schemas.microsoft.com/office/drawing/2014/main" id="{EB2B614B-EE5B-40E2-A92B-69A9B3DEC204}"/>
              </a:ext>
            </a:extLst>
          </p:cNvPr>
          <p:cNvGrpSpPr/>
          <p:nvPr/>
        </p:nvGrpSpPr>
        <p:grpSpPr>
          <a:xfrm>
            <a:off x="6101862" y="4343400"/>
            <a:ext cx="2316489" cy="2153613"/>
            <a:chOff x="3581400" y="2719207"/>
            <a:chExt cx="3611889" cy="3224393"/>
          </a:xfrm>
        </p:grpSpPr>
        <p:pic>
          <p:nvPicPr>
            <p:cNvPr id="10" name="Picture 9">
              <a:extLst>
                <a:ext uri="{FF2B5EF4-FFF2-40B4-BE49-F238E27FC236}">
                  <a16:creationId xmlns:a16="http://schemas.microsoft.com/office/drawing/2014/main" id="{6148076B-6E58-46BD-9871-CFE464D0A2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80"/>
            <a:stretch/>
          </p:blipFill>
          <p:spPr>
            <a:xfrm>
              <a:off x="4009105" y="2719207"/>
              <a:ext cx="2780209" cy="2205124"/>
            </a:xfrm>
            <a:prstGeom prst="rect">
              <a:avLst/>
            </a:prstGeom>
          </p:spPr>
        </p:pic>
        <p:sp>
          <p:nvSpPr>
            <p:cNvPr id="11" name="Rectangle 10">
              <a:extLst>
                <a:ext uri="{FF2B5EF4-FFF2-40B4-BE49-F238E27FC236}">
                  <a16:creationId xmlns:a16="http://schemas.microsoft.com/office/drawing/2014/main" id="{46C0442C-1AB6-4058-A037-4034E6A887A7}"/>
                </a:ext>
              </a:extLst>
            </p:cNvPr>
            <p:cNvSpPr/>
            <p:nvPr/>
          </p:nvSpPr>
          <p:spPr>
            <a:xfrm>
              <a:off x="3581400" y="4924331"/>
              <a:ext cx="3611889" cy="10192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Generate Solid 3D Objects/Landscapes</a:t>
              </a:r>
            </a:p>
            <a:p>
              <a:pPr algn="ctr"/>
              <a:r>
                <a:rPr lang="en-US" sz="1200" b="1" dirty="0"/>
                <a:t>(Optimistic Goal)</a:t>
              </a:r>
            </a:p>
          </p:txBody>
        </p:sp>
      </p:grpSp>
      <p:sp>
        <p:nvSpPr>
          <p:cNvPr id="18" name="Rectangle 17">
            <a:extLst>
              <a:ext uri="{FF2B5EF4-FFF2-40B4-BE49-F238E27FC236}">
                <a16:creationId xmlns:a16="http://schemas.microsoft.com/office/drawing/2014/main" id="{F6A4C445-9A6A-42E5-8E5A-A957AF44F1FC}"/>
              </a:ext>
            </a:extLst>
          </p:cNvPr>
          <p:cNvSpPr/>
          <p:nvPr/>
        </p:nvSpPr>
        <p:spPr>
          <a:xfrm>
            <a:off x="6263644" y="3214964"/>
            <a:ext cx="1981200" cy="4222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Depth Map(s)</a:t>
            </a:r>
          </a:p>
        </p:txBody>
      </p:sp>
      <p:grpSp>
        <p:nvGrpSpPr>
          <p:cNvPr id="4" name="Group 3">
            <a:extLst>
              <a:ext uri="{FF2B5EF4-FFF2-40B4-BE49-F238E27FC236}">
                <a16:creationId xmlns:a16="http://schemas.microsoft.com/office/drawing/2014/main" id="{D860F79F-A90B-427A-9223-8222A95EA1FB}"/>
              </a:ext>
            </a:extLst>
          </p:cNvPr>
          <p:cNvGrpSpPr/>
          <p:nvPr/>
        </p:nvGrpSpPr>
        <p:grpSpPr>
          <a:xfrm>
            <a:off x="2924534" y="2116318"/>
            <a:ext cx="1981200" cy="1863342"/>
            <a:chOff x="2924534" y="1773622"/>
            <a:chExt cx="1981200" cy="1863342"/>
          </a:xfrm>
        </p:grpSpPr>
        <p:sp>
          <p:nvSpPr>
            <p:cNvPr id="15" name="Rectangle 14">
              <a:extLst>
                <a:ext uri="{FF2B5EF4-FFF2-40B4-BE49-F238E27FC236}">
                  <a16:creationId xmlns:a16="http://schemas.microsoft.com/office/drawing/2014/main" id="{D57CE7ED-4381-4C92-84B5-97935846C1CF}"/>
                </a:ext>
              </a:extLst>
            </p:cNvPr>
            <p:cNvSpPr/>
            <p:nvPr/>
          </p:nvSpPr>
          <p:spPr>
            <a:xfrm>
              <a:off x="2924534" y="3214752"/>
              <a:ext cx="1981200" cy="4222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Input Image(s)</a:t>
              </a:r>
            </a:p>
          </p:txBody>
        </p:sp>
        <p:pic>
          <p:nvPicPr>
            <p:cNvPr id="3" name="Picture 2">
              <a:extLst>
                <a:ext uri="{FF2B5EF4-FFF2-40B4-BE49-F238E27FC236}">
                  <a16:creationId xmlns:a16="http://schemas.microsoft.com/office/drawing/2014/main" id="{AB94047D-38F6-4E2C-A1E2-D0460CA116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210648" y="1535600"/>
              <a:ext cx="1428130" cy="1904173"/>
            </a:xfrm>
            <a:prstGeom prst="rect">
              <a:avLst/>
            </a:prstGeom>
          </p:spPr>
        </p:pic>
      </p:grpSp>
      <p:grpSp>
        <p:nvGrpSpPr>
          <p:cNvPr id="23" name="Group 22">
            <a:extLst>
              <a:ext uri="{FF2B5EF4-FFF2-40B4-BE49-F238E27FC236}">
                <a16:creationId xmlns:a16="http://schemas.microsoft.com/office/drawing/2014/main" id="{A27063A9-E892-45AE-8370-7ADA529AA1CD}"/>
              </a:ext>
            </a:extLst>
          </p:cNvPr>
          <p:cNvGrpSpPr/>
          <p:nvPr/>
        </p:nvGrpSpPr>
        <p:grpSpPr>
          <a:xfrm>
            <a:off x="6263644" y="2116318"/>
            <a:ext cx="1981200" cy="1851624"/>
            <a:chOff x="6263645" y="1785340"/>
            <a:chExt cx="1981200" cy="1851624"/>
          </a:xfrm>
        </p:grpSpPr>
        <p:sp>
          <p:nvSpPr>
            <p:cNvPr id="21" name="Rectangle 20">
              <a:extLst>
                <a:ext uri="{FF2B5EF4-FFF2-40B4-BE49-F238E27FC236}">
                  <a16:creationId xmlns:a16="http://schemas.microsoft.com/office/drawing/2014/main" id="{10ED88F9-10D4-46FF-BE16-E8CFCAE51B7D}"/>
                </a:ext>
              </a:extLst>
            </p:cNvPr>
            <p:cNvSpPr/>
            <p:nvPr/>
          </p:nvSpPr>
          <p:spPr>
            <a:xfrm>
              <a:off x="6263645" y="3214752"/>
              <a:ext cx="1981200" cy="4222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Depth Map(s)</a:t>
              </a:r>
            </a:p>
          </p:txBody>
        </p:sp>
        <p:pic>
          <p:nvPicPr>
            <p:cNvPr id="22" name="Picture 21">
              <a:extLst>
                <a:ext uri="{FF2B5EF4-FFF2-40B4-BE49-F238E27FC236}">
                  <a16:creationId xmlns:a16="http://schemas.microsoft.com/office/drawing/2014/main" id="{6B2A521D-AAA6-4291-86CC-DFA06DA55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6539645" y="1785340"/>
              <a:ext cx="1429200" cy="1429200"/>
            </a:xfrm>
            <a:prstGeom prst="rect">
              <a:avLst/>
            </a:prstGeom>
          </p:spPr>
        </p:pic>
      </p:grpSp>
      <p:grpSp>
        <p:nvGrpSpPr>
          <p:cNvPr id="25" name="Group 24">
            <a:extLst>
              <a:ext uri="{FF2B5EF4-FFF2-40B4-BE49-F238E27FC236}">
                <a16:creationId xmlns:a16="http://schemas.microsoft.com/office/drawing/2014/main" id="{21CBF4B8-2E49-49FB-A7ED-685FBD8AA3B0}"/>
              </a:ext>
            </a:extLst>
          </p:cNvPr>
          <p:cNvGrpSpPr/>
          <p:nvPr/>
        </p:nvGrpSpPr>
        <p:grpSpPr>
          <a:xfrm>
            <a:off x="2816421" y="4299798"/>
            <a:ext cx="2216583" cy="2001052"/>
            <a:chOff x="2816421" y="4299798"/>
            <a:chExt cx="2216583" cy="2001052"/>
          </a:xfrm>
        </p:grpSpPr>
        <p:sp>
          <p:nvSpPr>
            <p:cNvPr id="8" name="Rectangle 7">
              <a:extLst>
                <a:ext uri="{FF2B5EF4-FFF2-40B4-BE49-F238E27FC236}">
                  <a16:creationId xmlns:a16="http://schemas.microsoft.com/office/drawing/2014/main" id="{4974BCAF-D270-4D7A-82C5-2C870FB3F245}"/>
                </a:ext>
              </a:extLst>
            </p:cNvPr>
            <p:cNvSpPr/>
            <p:nvPr/>
          </p:nvSpPr>
          <p:spPr>
            <a:xfrm>
              <a:off x="3022076" y="5984280"/>
              <a:ext cx="1786116" cy="31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Generate Point Cloud</a:t>
              </a:r>
            </a:p>
          </p:txBody>
        </p:sp>
        <p:pic>
          <p:nvPicPr>
            <p:cNvPr id="24" name="Picture 23">
              <a:extLst>
                <a:ext uri="{FF2B5EF4-FFF2-40B4-BE49-F238E27FC236}">
                  <a16:creationId xmlns:a16="http://schemas.microsoft.com/office/drawing/2014/main" id="{E2094550-B78C-4DEB-AF64-F0CDD6234E65}"/>
                </a:ext>
              </a:extLst>
            </p:cNvPr>
            <p:cNvPicPr>
              <a:picLocks noChangeAspect="1"/>
            </p:cNvPicPr>
            <p:nvPr/>
          </p:nvPicPr>
          <p:blipFill>
            <a:blip r:embed="rId6"/>
            <a:stretch>
              <a:fillRect/>
            </a:stretch>
          </p:blipFill>
          <p:spPr>
            <a:xfrm>
              <a:off x="2816421" y="4299798"/>
              <a:ext cx="2216583" cy="1684482"/>
            </a:xfrm>
            <a:prstGeom prst="rect">
              <a:avLst/>
            </a:prstGeom>
          </p:spPr>
        </p:pic>
      </p:grpSp>
    </p:spTree>
    <p:extLst>
      <p:ext uri="{BB962C8B-B14F-4D97-AF65-F5344CB8AC3E}">
        <p14:creationId xmlns:p14="http://schemas.microsoft.com/office/powerpoint/2010/main" val="164548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solidFill>
                  <a:srgbClr val="FF0000"/>
                </a:solidFill>
                <a:latin typeface="Trebuchet MS" pitchFamily="34" charset="0"/>
              </a:rPr>
              <a:t>Suggestions from Review - 1</a:t>
            </a:r>
          </a:p>
        </p:txBody>
      </p:sp>
      <p:sp>
        <p:nvSpPr>
          <p:cNvPr id="2" name="Google Shape;26;p3">
            <a:extLst>
              <a:ext uri="{FF2B5EF4-FFF2-40B4-BE49-F238E27FC236}">
                <a16:creationId xmlns:a16="http://schemas.microsoft.com/office/drawing/2014/main" id="{75D9CE2C-4417-45A7-B9B5-8A5CE410D6CC}"/>
              </a:ext>
            </a:extLst>
          </p:cNvPr>
          <p:cNvSpPr txBox="1"/>
          <p:nvPr/>
        </p:nvSpPr>
        <p:spPr>
          <a:xfrm>
            <a:off x="2799369" y="1696339"/>
            <a:ext cx="5638800" cy="1008355"/>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pPr>
            <a:r>
              <a:rPr lang="en-US" sz="2000" b="1" dirty="0">
                <a:solidFill>
                  <a:srgbClr val="0033CC"/>
                </a:solidFill>
                <a:latin typeface="Trebuchet MS"/>
                <a:ea typeface="Trebuchet MS"/>
                <a:cs typeface="Trebuchet MS"/>
                <a:sym typeface="Trebuchet MS"/>
              </a:rPr>
              <a:t>Datasets were recommended in the Review 1</a:t>
            </a:r>
          </a:p>
          <a:p>
            <a:pPr marL="342900" indent="-342900" algn="just">
              <a:spcBef>
                <a:spcPts val="0"/>
              </a:spcBef>
              <a:spcAft>
                <a:spcPts val="0"/>
              </a:spcAft>
              <a:buFont typeface="Arial" panose="020B0604020202020204" pitchFamily="34" charset="0"/>
              <a:buChar char="•"/>
            </a:pPr>
            <a:r>
              <a:rPr lang="en-US" sz="2000" dirty="0">
                <a:solidFill>
                  <a:srgbClr val="0033CC"/>
                </a:solidFill>
                <a:latin typeface="Trebuchet MS"/>
                <a:sym typeface="Trebuchet MS"/>
              </a:rPr>
              <a:t>NYU Depth dataset v2</a:t>
            </a:r>
          </a:p>
          <a:p>
            <a:pPr marL="342900" indent="-342900" algn="just">
              <a:spcBef>
                <a:spcPts val="0"/>
              </a:spcBef>
              <a:spcAft>
                <a:spcPts val="0"/>
              </a:spcAft>
              <a:buFont typeface="Arial" panose="020B0604020202020204" pitchFamily="34" charset="0"/>
              <a:buChar char="•"/>
            </a:pPr>
            <a:r>
              <a:rPr lang="en-US" sz="2000" dirty="0">
                <a:solidFill>
                  <a:srgbClr val="0033CC"/>
                </a:solidFill>
                <a:latin typeface="Trebuchet MS"/>
              </a:rPr>
              <a:t>DIML RGB+D dataset</a:t>
            </a:r>
            <a:endParaRPr lang="en-US" sz="2000" dirty="0">
              <a:solidFill>
                <a:srgbClr val="0033CC"/>
              </a:solidFill>
              <a:latin typeface="Trebuchet MS"/>
              <a:sym typeface="Trebuchet MS"/>
            </a:endParaRPr>
          </a:p>
        </p:txBody>
      </p:sp>
      <p:pic>
        <p:nvPicPr>
          <p:cNvPr id="3" name="Picture 2">
            <a:extLst>
              <a:ext uri="{FF2B5EF4-FFF2-40B4-BE49-F238E27FC236}">
                <a16:creationId xmlns:a16="http://schemas.microsoft.com/office/drawing/2014/main" id="{7B283F02-927C-41D1-A29D-993B703E6478}"/>
              </a:ext>
            </a:extLst>
          </p:cNvPr>
          <p:cNvPicPr>
            <a:picLocks noChangeAspect="1"/>
          </p:cNvPicPr>
          <p:nvPr/>
        </p:nvPicPr>
        <p:blipFill>
          <a:blip r:embed="rId3"/>
          <a:stretch>
            <a:fillRect/>
          </a:stretch>
        </p:blipFill>
        <p:spPr>
          <a:xfrm>
            <a:off x="3886200" y="2743200"/>
            <a:ext cx="3465139" cy="38766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6"/>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46" name="Google Shape;46;p6"/>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User Classes and Characteristics</a:t>
            </a:r>
            <a:endParaRPr sz="1400" dirty="0">
              <a:solidFill>
                <a:srgbClr val="000000"/>
              </a:solidFill>
              <a:latin typeface="Arial"/>
              <a:ea typeface="Arial"/>
              <a:cs typeface="Arial"/>
              <a:sym typeface="Arial"/>
            </a:endParaRPr>
          </a:p>
        </p:txBody>
      </p:sp>
      <p:sp>
        <p:nvSpPr>
          <p:cNvPr id="2" name="Google Shape;26;p3">
            <a:extLst>
              <a:ext uri="{FF2B5EF4-FFF2-40B4-BE49-F238E27FC236}">
                <a16:creationId xmlns:a16="http://schemas.microsoft.com/office/drawing/2014/main" id="{E3E3011C-2CD3-4887-8611-2A46ABA70300}"/>
              </a:ext>
            </a:extLst>
          </p:cNvPr>
          <p:cNvSpPr txBox="1"/>
          <p:nvPr/>
        </p:nvSpPr>
        <p:spPr>
          <a:xfrm>
            <a:off x="1371600" y="1828800"/>
            <a:ext cx="8534400" cy="4575000"/>
          </a:xfrm>
          <a:prstGeom prst="rect">
            <a:avLst/>
          </a:prstGeom>
          <a:noFill/>
          <a:ln>
            <a:noFill/>
          </a:ln>
        </p:spPr>
        <p:txBody>
          <a:bodyPr spcFirstLastPara="1" wrap="square" lIns="91425" tIns="45700" rIns="91425" bIns="45700" anchor="t" anchorCtr="0">
            <a:noAutofit/>
          </a:bodyPr>
          <a:lstStyle/>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Architects may use the product to model a room in 3D space using only 2D images and make changes to the 3D model as desired</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3D print real world objects based on images</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Landscape simulations for AR and VR for devising military simulations and strategy</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Improve human interaction of automation robots by helping them navigate and interact better with their surroundings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53" name="Google Shape;53;p7"/>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Constraints / Dependencies / Assumptions</a:t>
            </a:r>
            <a:endParaRPr sz="1400" dirty="0">
              <a:solidFill>
                <a:srgbClr val="000000"/>
              </a:solidFill>
              <a:latin typeface="Arial"/>
              <a:ea typeface="Arial"/>
              <a:cs typeface="Arial"/>
              <a:sym typeface="Arial"/>
            </a:endParaRPr>
          </a:p>
        </p:txBody>
      </p:sp>
      <p:sp>
        <p:nvSpPr>
          <p:cNvPr id="2" name="Google Shape;26;p3">
            <a:extLst>
              <a:ext uri="{FF2B5EF4-FFF2-40B4-BE49-F238E27FC236}">
                <a16:creationId xmlns:a16="http://schemas.microsoft.com/office/drawing/2014/main" id="{49AD463E-E4E1-40D6-9E30-434F65018984}"/>
              </a:ext>
            </a:extLst>
          </p:cNvPr>
          <p:cNvSpPr txBox="1"/>
          <p:nvPr/>
        </p:nvSpPr>
        <p:spPr>
          <a:xfrm>
            <a:off x="1828800" y="2042819"/>
            <a:ext cx="7048500" cy="4132381"/>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pPr>
            <a:r>
              <a:rPr lang="en-US" sz="2400" b="1" dirty="0">
                <a:solidFill>
                  <a:srgbClr val="0033CC"/>
                </a:solidFill>
                <a:latin typeface="Trebuchet MS"/>
                <a:ea typeface="Trebuchet MS"/>
                <a:cs typeface="Trebuchet MS"/>
                <a:sym typeface="Trebuchet MS"/>
              </a:rPr>
              <a:t>Hardware Dependency:</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Machines with good Graphics Processing Unit (GPU)</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Good amount of RAM</a:t>
            </a: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ea typeface="Trebuchet MS"/>
                <a:cs typeface="Trebuchet MS"/>
                <a:sym typeface="Trebuchet MS"/>
              </a:rPr>
              <a:t>Rent cloud GPUs for the above hardware requirements</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algn="just">
              <a:spcBef>
                <a:spcPts val="0"/>
              </a:spcBef>
              <a:spcAft>
                <a:spcPts val="0"/>
              </a:spcAft>
            </a:pPr>
            <a:r>
              <a:rPr lang="en-US" sz="2400" b="1" dirty="0">
                <a:solidFill>
                  <a:srgbClr val="0033CC"/>
                </a:solidFill>
                <a:latin typeface="Trebuchet MS"/>
                <a:ea typeface="Trebuchet MS"/>
                <a:cs typeface="Trebuchet MS"/>
                <a:sym typeface="Trebuchet MS"/>
              </a:rPr>
              <a:t>Assumption:</a:t>
            </a:r>
          </a:p>
          <a:p>
            <a:pPr algn="just">
              <a:spcBef>
                <a:spcPts val="0"/>
              </a:spcBef>
              <a:spcAft>
                <a:spcPts val="0"/>
              </a:spcAft>
            </a:pPr>
            <a:r>
              <a:rPr lang="en-US" sz="2400" dirty="0">
                <a:solidFill>
                  <a:srgbClr val="0033CC"/>
                </a:solidFill>
                <a:latin typeface="Trebuchet MS"/>
                <a:sym typeface="Trebuchet MS"/>
              </a:rPr>
              <a:t>We assume that one of the Deep Learning methods being explored will provide us good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8"/>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1" name="Google Shape;61;p8"/>
          <p:cNvSpPr txBox="1"/>
          <p:nvPr/>
        </p:nvSpPr>
        <p:spPr>
          <a:xfrm>
            <a:off x="2895600" y="1143001"/>
            <a:ext cx="7772400" cy="461665"/>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Functional Requirements</a:t>
            </a:r>
            <a:endParaRPr sz="1400" dirty="0">
              <a:solidFill>
                <a:srgbClr val="000000"/>
              </a:solidFill>
              <a:latin typeface="Arial"/>
              <a:ea typeface="Arial"/>
              <a:cs typeface="Arial"/>
              <a:sym typeface="Arial"/>
            </a:endParaRPr>
          </a:p>
        </p:txBody>
      </p:sp>
      <p:sp>
        <p:nvSpPr>
          <p:cNvPr id="2" name="Google Shape;26;p3">
            <a:extLst>
              <a:ext uri="{FF2B5EF4-FFF2-40B4-BE49-F238E27FC236}">
                <a16:creationId xmlns:a16="http://schemas.microsoft.com/office/drawing/2014/main" id="{4A9C8928-600B-4488-B12A-9A76C8820C5A}"/>
              </a:ext>
            </a:extLst>
          </p:cNvPr>
          <p:cNvSpPr txBox="1"/>
          <p:nvPr/>
        </p:nvSpPr>
        <p:spPr>
          <a:xfrm>
            <a:off x="2571750" y="2590800"/>
            <a:ext cx="7048500" cy="3505200"/>
          </a:xfrm>
          <a:prstGeom prst="rect">
            <a:avLst/>
          </a:prstGeom>
          <a:noFill/>
          <a:ln>
            <a:noFill/>
          </a:ln>
        </p:spPr>
        <p:txBody>
          <a:bodyPr spcFirstLastPara="1" wrap="square" lIns="91425" tIns="45700" rIns="91425" bIns="45700" anchor="t" anchorCtr="0">
            <a:noAutofit/>
          </a:bodyPr>
          <a:lstStyle/>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sym typeface="Trebuchet MS"/>
              </a:rPr>
              <a:t>Takes 2D RGB images as inputs</a:t>
            </a:r>
          </a:p>
          <a:p>
            <a:pPr algn="just">
              <a:spcBef>
                <a:spcPts val="0"/>
              </a:spcBef>
              <a:spcAft>
                <a:spcPts val="0"/>
              </a:spcAft>
            </a:pPr>
            <a:endParaRPr lang="en-US" sz="2400" dirty="0">
              <a:solidFill>
                <a:srgbClr val="0033CC"/>
              </a:solidFill>
              <a:latin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sym typeface="Trebuchet MS"/>
              </a:rPr>
              <a:t>Convert 2D RGB image to 2D Grayscale image</a:t>
            </a:r>
          </a:p>
          <a:p>
            <a:pPr algn="just">
              <a:spcBef>
                <a:spcPts val="0"/>
              </a:spcBef>
              <a:spcAft>
                <a:spcPts val="0"/>
              </a:spcAft>
            </a:pPr>
            <a:endParaRPr lang="en-US" sz="2400" dirty="0">
              <a:solidFill>
                <a:srgbClr val="0033CC"/>
              </a:solidFill>
              <a:latin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sym typeface="Trebuchet MS"/>
              </a:rPr>
              <a:t>Generates the Depth Map for the 2D image input</a:t>
            </a:r>
          </a:p>
          <a:p>
            <a:pPr algn="just">
              <a:spcBef>
                <a:spcPts val="0"/>
              </a:spcBef>
              <a:spcAft>
                <a:spcPts val="0"/>
              </a:spcAft>
            </a:pPr>
            <a:endParaRPr lang="en-US" sz="2400" dirty="0">
              <a:solidFill>
                <a:srgbClr val="0033CC"/>
              </a:solidFill>
              <a:latin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sym typeface="Trebuchet MS"/>
              </a:rPr>
              <a:t>Uses the generated Depth Map for the 2D images to generate a 3D point 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spcBef>
                <a:spcPts val="0"/>
              </a:spcBef>
              <a:spcAft>
                <a:spcPts val="0"/>
              </a:spcAft>
              <a:buClr>
                <a:srgbClr val="000000"/>
              </a:buClr>
              <a:buSzPts val="1800"/>
            </a:pPr>
            <a:endParaRPr>
              <a:solidFill>
                <a:schemeClr val="dk1"/>
              </a:solidFill>
              <a:latin typeface="Arial"/>
              <a:ea typeface="Arial"/>
              <a:cs typeface="Arial"/>
              <a:sym typeface="Arial"/>
            </a:endParaRPr>
          </a:p>
        </p:txBody>
      </p:sp>
      <p:sp>
        <p:nvSpPr>
          <p:cNvPr id="69" name="Google Shape;69;p9"/>
          <p:cNvSpPr txBox="1"/>
          <p:nvPr/>
        </p:nvSpPr>
        <p:spPr>
          <a:xfrm>
            <a:off x="2895600" y="1143000"/>
            <a:ext cx="7772400" cy="461700"/>
          </a:xfrm>
          <a:prstGeom prst="rect">
            <a:avLst/>
          </a:prstGeom>
          <a:noFill/>
          <a:ln>
            <a:noFill/>
          </a:ln>
        </p:spPr>
        <p:txBody>
          <a:bodyPr spcFirstLastPara="1" wrap="square" lIns="91425" tIns="45700" rIns="91425" bIns="45700" anchor="t" anchorCtr="0">
            <a:noAutofit/>
          </a:bodyPr>
          <a:lstStyle/>
          <a:p>
            <a:pPr marL="342900" indent="-342900" algn="r">
              <a:spcBef>
                <a:spcPts val="0"/>
              </a:spcBef>
              <a:spcAft>
                <a:spcPts val="0"/>
              </a:spcAft>
              <a:buClr>
                <a:srgbClr val="000000"/>
              </a:buClr>
              <a:buSzPts val="2400"/>
            </a:pPr>
            <a:r>
              <a:rPr lang="en-US" sz="2400" dirty="0">
                <a:solidFill>
                  <a:srgbClr val="FF0000"/>
                </a:solidFill>
                <a:latin typeface="Trebuchet MS"/>
                <a:ea typeface="Trebuchet MS"/>
                <a:cs typeface="Trebuchet MS"/>
                <a:sym typeface="Trebuchet MS"/>
              </a:rPr>
              <a:t>Non - Functional Requirements</a:t>
            </a:r>
            <a:endParaRPr lang="en-US" sz="1400" dirty="0">
              <a:solidFill>
                <a:srgbClr val="000000"/>
              </a:solidFill>
              <a:latin typeface="Arial"/>
              <a:ea typeface="Arial"/>
              <a:cs typeface="Arial"/>
              <a:sym typeface="Arial"/>
            </a:endParaRPr>
          </a:p>
        </p:txBody>
      </p:sp>
      <p:sp>
        <p:nvSpPr>
          <p:cNvPr id="2" name="Google Shape;26;p3">
            <a:extLst>
              <a:ext uri="{FF2B5EF4-FFF2-40B4-BE49-F238E27FC236}">
                <a16:creationId xmlns:a16="http://schemas.microsoft.com/office/drawing/2014/main" id="{B7A71B13-B0B5-442A-91EE-49BC87E83F30}"/>
              </a:ext>
            </a:extLst>
          </p:cNvPr>
          <p:cNvSpPr txBox="1"/>
          <p:nvPr/>
        </p:nvSpPr>
        <p:spPr>
          <a:xfrm>
            <a:off x="2571750" y="2743200"/>
            <a:ext cx="7048500" cy="2971800"/>
          </a:xfrm>
          <a:prstGeom prst="rect">
            <a:avLst/>
          </a:prstGeom>
          <a:noFill/>
          <a:ln>
            <a:noFill/>
          </a:ln>
        </p:spPr>
        <p:txBody>
          <a:bodyPr spcFirstLastPara="1" wrap="square" lIns="91425" tIns="45700" rIns="91425" bIns="45700" anchor="t" anchorCtr="0">
            <a:noAutofit/>
          </a:bodyPr>
          <a:lstStyle/>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sym typeface="Trebuchet MS"/>
              </a:rPr>
              <a:t>Model developed should be light weight and have low latency</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sym typeface="Trebuchet MS"/>
              </a:rPr>
              <a:t>Model should not have any hardware dependency</a:t>
            </a:r>
          </a:p>
          <a:p>
            <a:pPr marL="342900" indent="-342900" algn="just">
              <a:spcBef>
                <a:spcPts val="0"/>
              </a:spcBef>
              <a:spcAft>
                <a:spcPts val="0"/>
              </a:spcAft>
              <a:buFont typeface="Arial" panose="020B0604020202020204" pitchFamily="34" charset="0"/>
              <a:buChar char="•"/>
            </a:pPr>
            <a:endParaRPr lang="en-US" sz="2400" dirty="0">
              <a:solidFill>
                <a:srgbClr val="0033CC"/>
              </a:solidFill>
              <a:latin typeface="Trebuchet MS"/>
              <a:sym typeface="Trebuchet MS"/>
            </a:endParaRPr>
          </a:p>
          <a:p>
            <a:pPr marL="342900" indent="-342900" algn="just">
              <a:spcBef>
                <a:spcPts val="0"/>
              </a:spcBef>
              <a:spcAft>
                <a:spcPts val="0"/>
              </a:spcAft>
              <a:buFont typeface="Arial" panose="020B0604020202020204" pitchFamily="34" charset="0"/>
              <a:buChar char="•"/>
            </a:pPr>
            <a:r>
              <a:rPr lang="en-US" sz="2400" dirty="0">
                <a:solidFill>
                  <a:srgbClr val="0033CC"/>
                </a:solidFill>
                <a:latin typeface="Trebuchet MS"/>
                <a:sym typeface="Trebuchet MS"/>
              </a:rPr>
              <a:t>Model developed should work across multiple platforms and should be portable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14494</TotalTime>
  <Words>1240</Words>
  <Application>Microsoft Office PowerPoint</Application>
  <PresentationFormat>Widescreen</PresentationFormat>
  <Paragraphs>150</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Profile PPT</dc:title>
  <dc:creator>Anant R Koppar</dc:creator>
  <cp:lastModifiedBy>Hardik Gourisaria</cp:lastModifiedBy>
  <cp:revision>912</cp:revision>
  <dcterms:created xsi:type="dcterms:W3CDTF">2009-01-21T07:44:06Z</dcterms:created>
  <dcterms:modified xsi:type="dcterms:W3CDTF">2020-10-21T08:02:28Z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