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927C03-AF4C-4CB0-BDBD-E16BC29373C5}">
  <a:tblStyle styleId="{87927C03-AF4C-4CB0-BDBD-E16BC29373C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67c542e6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67c542e6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67c542e6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67c542e6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67c542e6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67c542e6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67c542e6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67c542e6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67c542e6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67c542e6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67c542e65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67c542e65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67c542e6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67c542e6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67c542e65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67c542e6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67c542e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67c542e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67c542e6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67c542e6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67c542e6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67c542e6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67c542e6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67c542e6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67c542e6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67c542e6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67c542e6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67c542e6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67c542e6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67c542e6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67c542e6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67c542e6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Overview of Docker Swarm:</a:t>
            </a:r>
            <a:endParaRPr b="1" sz="1200">
              <a:solidFill>
                <a:srgbClr val="000000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Docker Swarm is an orchestration tool for managing and scaling Docker containers.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It extends Docker's capabilities to deploy and manage containerized applications across multiple nodes.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2. Key Concepts:</a:t>
            </a:r>
            <a:endParaRPr b="1" sz="1650">
              <a:solidFill>
                <a:srgbClr val="000000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Nodes: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Managers: Nodes responsible for orchestration tasks, including accepting commands and managing the state of the swarm.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Workers: Nodes that execute containerized tasks as directed by the managers.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Services: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Services in Docker Swarm define how a containerized application should behave in production. This includes details such as the number of replicas and how they scale.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Tasks: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Tasks represent the basic unit of work in Docker Swarm. Each task corresponds to a running container on a node.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Swarm: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A Swarm is a group of Docker nodes that are connected to each other, forming a unified cluster for managing containers.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E6EDF3"/>
              </a:solidFill>
              <a:highlight>
                <a:srgbClr val="0D1117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328800" y="187875"/>
            <a:ext cx="30000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Cleanup:</a:t>
            </a:r>
            <a:endParaRPr sz="1200">
              <a:solidFill>
                <a:schemeClr val="dk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None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Remove Service and Leave Swarm: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25" y="859875"/>
            <a:ext cx="774382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446225" y="2574375"/>
            <a:ext cx="79524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Docker Compose allows you to define and deploy multi-container applications using a single Compose file.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050">
                <a:solidFill>
                  <a:srgbClr val="D1D5DB"/>
                </a:solidFill>
                <a:highlight>
                  <a:srgbClr val="343541"/>
                </a:highlight>
                <a:latin typeface="Courier New"/>
                <a:ea typeface="Courier New"/>
                <a:cs typeface="Courier New"/>
                <a:sym typeface="Courier New"/>
              </a:rPr>
              <a:t>docker stack deploy</a:t>
            </a: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 command is used in a Docker Swarm environment to deploy an entire stack.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Stacks simplify the deployment and management of multi-service applications.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320" y="3368475"/>
            <a:ext cx="4782775" cy="17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Deploy the Stack using </a:t>
            </a:r>
            <a:r>
              <a:rPr lang="en" sz="1050">
                <a:solidFill>
                  <a:srgbClr val="188038"/>
                </a:solidFill>
                <a:highlight>
                  <a:srgbClr val="343541"/>
                </a:highlight>
                <a:latin typeface="Courier New"/>
                <a:ea typeface="Courier New"/>
                <a:cs typeface="Courier New"/>
                <a:sym typeface="Courier New"/>
              </a:rPr>
              <a:t>docker stack deploy</a:t>
            </a:r>
            <a:r>
              <a:rPr lang="en" sz="1200"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 command: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3" y="923500"/>
            <a:ext cx="795337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516700" y="2043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View Stack Services: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75" y="2571750"/>
            <a:ext cx="78676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258350" y="3758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Scale the Stack: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50" y="1120625"/>
            <a:ext cx="79248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63" y="2807350"/>
            <a:ext cx="783907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352300" y="23175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Verify Scaling: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Remove Stack and Leave Swarm: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1700"/>
            <a:ext cx="78105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328800" y="1879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CF7F7"/>
                </a:solidFill>
              </a:rPr>
              <a:t>docker swarm commands</a:t>
            </a:r>
            <a:endParaRPr b="1" sz="1200">
              <a:solidFill>
                <a:srgbClr val="FCF7F7"/>
              </a:solidFill>
            </a:endParaRPr>
          </a:p>
        </p:txBody>
      </p:sp>
      <p:graphicFrame>
        <p:nvGraphicFramePr>
          <p:cNvPr id="145" name="Google Shape;145;p26"/>
          <p:cNvGraphicFramePr/>
          <p:nvPr/>
        </p:nvGraphicFramePr>
        <p:xfrm>
          <a:off x="598625" y="7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{87927C03-AF4C-4CB0-BDBD-E16BC29373C5}</a:tableStyleId>
              </a:tblPr>
              <a:tblGrid>
                <a:gridCol w="3238500"/>
                <a:gridCol w="2181225"/>
              </a:tblGrid>
              <a:tr h="295275"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docker swarm init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Initialize a swarm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docker swarm join --toke­n&lt;m­ana­ger­-to­ken&gt; 10.1.0.2:2377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Join an existing swarm as manager node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3400"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docker swarm join --toke­n&lt;w­ork­er-­tok­en&gt; 10.1.0.2:2377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Join a swarm as a worker node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docker swarm leave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Leave the swarm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26"/>
          <p:cNvSpPr txBox="1"/>
          <p:nvPr/>
        </p:nvSpPr>
        <p:spPr>
          <a:xfrm>
            <a:off x="458000" y="28770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CF7F7"/>
                </a:solidFill>
              </a:rPr>
              <a:t>docker service commands</a:t>
            </a:r>
            <a:endParaRPr b="1" sz="1200">
              <a:solidFill>
                <a:srgbClr val="FCF7F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2" name="Google Shape;152;p27"/>
          <p:cNvGraphicFramePr/>
          <p:nvPr/>
        </p:nvGraphicFramePr>
        <p:xfrm>
          <a:off x="880475" y="136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{87927C03-AF4C-4CB0-BDBD-E16BC29373C5}</a:tableStyleId>
              </a:tblPr>
              <a:tblGrid>
                <a:gridCol w="2247900"/>
                <a:gridCol w="3162300"/>
              </a:tblGrid>
              <a:tr h="295275"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docker node ls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List nodes in the swarm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docker node ps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List tasks running on one or more nodes, defaults to current node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3400"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docker node rm [OPTIONS] NODE [NODE...]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Remove one or more nodes from the swarm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docker node demote NODE [NODE...]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Demote one or more nodes from manager in the swarm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3400"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docker node promote NODE [NODE...]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Promote one or more nodes to manager in the swarm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375800" y="4110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CF7F7"/>
                </a:solidFill>
              </a:rPr>
              <a:t>docker service commands</a:t>
            </a:r>
            <a:endParaRPr b="1" sz="1200">
              <a:solidFill>
                <a:srgbClr val="FCF7F7"/>
              </a:solidFill>
            </a:endParaRPr>
          </a:p>
        </p:txBody>
      </p:sp>
      <p:graphicFrame>
        <p:nvGraphicFramePr>
          <p:cNvPr id="158" name="Google Shape;158;p28"/>
          <p:cNvGraphicFramePr/>
          <p:nvPr/>
        </p:nvGraphicFramePr>
        <p:xfrm>
          <a:off x="375800" y="72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{87927C03-AF4C-4CB0-BDBD-E16BC29373C5}</a:tableStyleId>
              </a:tblPr>
              <a:tblGrid>
                <a:gridCol w="3842050"/>
                <a:gridCol w="4300800"/>
              </a:tblGrid>
              <a:tr h="533400"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docker service create --replicas 5 -p 80:80 --name web nginx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create docker service directly (similar to docker run command)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docker service logs [OPTIONS] SERVIC­E|TASK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Fetch the logs of a service or task, in option you can use -f,--d­etails etc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docker service ls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list all the services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docker service ps [OPTIONS] SERVICE [SERVI­CE...]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List the tasks of one or more services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3400"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docker service rm SERVICE [SERVI­CE...]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Remove one or more services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docker service scale SERVIC­E=R­EPLICAS [SERVI­CE=­REP­LIC­AS...]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Scale one or multiple replicated services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3400"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docker service update [OPTIONS] SERVICE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Update a service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29"/>
          <p:cNvGraphicFramePr/>
          <p:nvPr/>
        </p:nvGraphicFramePr>
        <p:xfrm>
          <a:off x="1361950" y="133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{87927C03-AF4C-4CB0-BDBD-E16BC29373C5}</a:tableStyleId>
              </a:tblPr>
              <a:tblGrid>
                <a:gridCol w="1714500"/>
                <a:gridCol w="3695700"/>
              </a:tblGrid>
              <a:tr h="1000125"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docker stack deploy nodeapp -c docker­­-c­o­m­po­­se.yml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deploy the stack using docker­­-c­o­mpose file , Swarm does not support the build option if defined in the Compose file(but docker compose up uses it).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docker stack ls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shows all stacks along with list of services in the stack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62000"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docker stack services &lt;st­ack­-na­me&gt;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list the services in the stack.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docker stack ps &lt;st­ack­-na­me&gt;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list all the tasks in the stack.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3400"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docker stack rm &lt;st­ack­-na­me&gt;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6200" marR="76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6473B"/>
                          </a:solidFill>
                        </a:rPr>
                        <a:t>removes the stack.</a:t>
                      </a:r>
                      <a:endParaRPr sz="1200">
                        <a:solidFill>
                          <a:srgbClr val="46473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C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90450" y="551925"/>
            <a:ext cx="81873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highlight>
                  <a:srgbClr val="343541"/>
                </a:highlight>
              </a:rPr>
              <a:t>3. Advantages of Docker Swarm:</a:t>
            </a:r>
            <a:endParaRPr b="1" sz="1650">
              <a:highlight>
                <a:srgbClr val="34354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</a:rPr>
              <a:t>Scalability:</a:t>
            </a:r>
            <a:endParaRPr sz="1200">
              <a:solidFill>
                <a:srgbClr val="D1D5DB"/>
              </a:solidFill>
              <a:highlight>
                <a:srgbClr val="343541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</a:rPr>
              <a:t>Docker Swarm allows for easy scaling of applications by adding or removing containers, helping meet changing demand effortlessly.</a:t>
            </a:r>
            <a:endParaRPr sz="1200">
              <a:solidFill>
                <a:srgbClr val="D1D5DB"/>
              </a:solidFill>
              <a:highlight>
                <a:srgbClr val="34354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</a:rPr>
              <a:t>Load Balancing:</a:t>
            </a:r>
            <a:endParaRPr sz="1200">
              <a:solidFill>
                <a:srgbClr val="D1D5DB"/>
              </a:solidFill>
              <a:highlight>
                <a:srgbClr val="343541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</a:rPr>
              <a:t>The built-in load balancing distributes incoming requests among the containers, ensuring optimal utilization of resources </a:t>
            </a:r>
            <a:endParaRPr sz="1200">
              <a:solidFill>
                <a:srgbClr val="D1D5DB"/>
              </a:solidFill>
              <a:highlight>
                <a:srgbClr val="34354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</a:rPr>
              <a:t>High Availability:</a:t>
            </a:r>
            <a:endParaRPr sz="1200">
              <a:solidFill>
                <a:srgbClr val="D1D5DB"/>
              </a:solidFill>
              <a:highlight>
                <a:srgbClr val="343541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</a:rPr>
              <a:t>Tasks are distributed across multiple nodes, ensuring that even if one node fails, the application remains available on other nodes.</a:t>
            </a:r>
            <a:endParaRPr sz="1200">
              <a:solidFill>
                <a:srgbClr val="D1D5DB"/>
              </a:solidFill>
              <a:highlight>
                <a:srgbClr val="34354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</a:rPr>
              <a:t>Rolling Updates:</a:t>
            </a:r>
            <a:endParaRPr sz="1200">
              <a:solidFill>
                <a:srgbClr val="D1D5DB"/>
              </a:solidFill>
              <a:highlight>
                <a:srgbClr val="343541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</a:rPr>
              <a:t>Docker Swarm supports rolling updates, enabling the updating of services without causing downtime, ensuring a seamless user experience.</a:t>
            </a:r>
            <a:endParaRPr sz="1200">
              <a:solidFill>
                <a:srgbClr val="D1D5DB"/>
              </a:solidFill>
              <a:highlight>
                <a:srgbClr val="343541"/>
              </a:highlight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785475" y="4654975"/>
            <a:ext cx="63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How to Set Up a Docker Swarm:</a:t>
            </a:r>
            <a:endParaRPr b="1" sz="1650">
              <a:solidFill>
                <a:srgbClr val="000000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Installing Docker: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Docker needs to be installed on each node in the Swarm.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Initializing a Swarm: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Use the </a:t>
            </a:r>
            <a:r>
              <a:rPr lang="en" sz="1050">
                <a:solidFill>
                  <a:srgbClr val="D1D5DB"/>
                </a:solidFill>
                <a:highlight>
                  <a:srgbClr val="343541"/>
                </a:highlight>
                <a:latin typeface="Courier New"/>
                <a:ea typeface="Courier New"/>
                <a:cs typeface="Courier New"/>
                <a:sym typeface="Courier New"/>
              </a:rPr>
              <a:t>docker swarm init</a:t>
            </a: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 command on a Manager node to initialize the Swarm.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Joining Nodes: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Worker nodes can join the Swarm by running the </a:t>
            </a:r>
            <a:r>
              <a:rPr lang="en" sz="1050">
                <a:solidFill>
                  <a:srgbClr val="D1D5DB"/>
                </a:solidFill>
                <a:highlight>
                  <a:srgbClr val="343541"/>
                </a:highlight>
                <a:latin typeface="Courier New"/>
                <a:ea typeface="Courier New"/>
                <a:cs typeface="Courier New"/>
                <a:sym typeface="Courier New"/>
              </a:rPr>
              <a:t>docker swarm join</a:t>
            </a: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 command with the token provided during initialization.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Verification: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Confirm the status of the Swarm with the </a:t>
            </a:r>
            <a:r>
              <a:rPr lang="en" sz="1050">
                <a:solidFill>
                  <a:srgbClr val="D1D5DB"/>
                </a:solidFill>
                <a:highlight>
                  <a:srgbClr val="343541"/>
                </a:highlight>
                <a:latin typeface="Courier New"/>
                <a:ea typeface="Courier New"/>
                <a:cs typeface="Courier New"/>
                <a:sym typeface="Courier New"/>
              </a:rPr>
              <a:t>docker node ls</a:t>
            </a: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 command.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Swarm Services and Stacks:</a:t>
            </a:r>
            <a:endParaRPr b="1" sz="1650">
              <a:solidFill>
                <a:srgbClr val="000000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Services: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Define and deploy services using Docker Compose or directly through the Docker CLI. Services encapsulate the details of running containers.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Stacks: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Stacks provide a way to manage multiple services, networks, and volumes in a single file. Deploy stacks using the </a:t>
            </a:r>
            <a:r>
              <a:rPr lang="en" sz="1050">
                <a:solidFill>
                  <a:srgbClr val="D1D5DB"/>
                </a:solidFill>
                <a:highlight>
                  <a:srgbClr val="343541"/>
                </a:highlight>
                <a:latin typeface="Courier New"/>
                <a:ea typeface="Courier New"/>
                <a:cs typeface="Courier New"/>
                <a:sym typeface="Courier New"/>
              </a:rPr>
              <a:t>docker stack deploy</a:t>
            </a: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 command.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Scaling and Load Balancing:</a:t>
            </a:r>
            <a:endParaRPr b="1" sz="1650">
              <a:solidFill>
                <a:srgbClr val="000000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Scaling Services: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Adjust the number of replicas for a service to scale horizontally.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Load Balancing: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Swarm provides built-in load balancing to distribute incoming traffic among the replicas of a service, ensuring efficient resource utilization.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327600"/>
            <a:ext cx="8520600" cy="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Initialize Swarm on Manager Node:</a:t>
            </a:r>
            <a:endParaRPr sz="1200">
              <a:solidFill>
                <a:srgbClr val="000000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75" y="816050"/>
            <a:ext cx="6614001" cy="15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469725" y="25221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Join Worker Node to the Swarm: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25" y="3161250"/>
            <a:ext cx="77628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44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Verify Swarm Status</a:t>
            </a:r>
            <a:endParaRPr sz="1200"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Deploying a Service:</a:t>
            </a:r>
            <a:endParaRPr sz="1200"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Create a Sample Service:</a:t>
            </a:r>
            <a:endParaRPr sz="1200"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38" y="829325"/>
            <a:ext cx="759142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124" y="3883874"/>
            <a:ext cx="6947924" cy="9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Check Service Status: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75" y="958750"/>
            <a:ext cx="6520050" cy="130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434500" y="25717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View Containers: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00" y="2893825"/>
            <a:ext cx="6983694" cy="18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563675" y="281850"/>
            <a:ext cx="30000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Scaling and Load Balancing:</a:t>
            </a:r>
            <a:endParaRPr sz="1200">
              <a:solidFill>
                <a:schemeClr val="dk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None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Scale the Service: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953850"/>
            <a:ext cx="786765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340550" y="23016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Verify Scaling: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38" y="2752875"/>
            <a:ext cx="78581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411000" y="305325"/>
            <a:ext cx="30000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Rolling Updates:</a:t>
            </a:r>
            <a:endParaRPr sz="1200">
              <a:solidFill>
                <a:schemeClr val="dk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None/>
            </a:pPr>
            <a:r>
              <a:rPr lang="en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Update Service Image: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63" y="1035775"/>
            <a:ext cx="791527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411000" y="22664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Verify Rolling Update: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275" y="2571750"/>
            <a:ext cx="6392493" cy="22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