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62" r:id="rId7"/>
    <p:sldId id="263" r:id="rId8"/>
    <p:sldId id="267" r:id="rId9"/>
    <p:sldId id="265" r:id="rId10"/>
    <p:sldId id="266" r:id="rId11"/>
    <p:sldId id="268" r:id="rId12"/>
    <p:sldId id="269" r:id="rId13"/>
    <p:sldId id="270" r:id="rId14"/>
    <p:sldId id="271" r:id="rId15"/>
    <p:sldId id="272" r:id="rId16"/>
    <p:sldId id="273" r:id="rId17"/>
    <p:sldId id="264"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11/6/2020</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11/6/2020</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11/6/2020</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11/6/2020</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2130425"/>
            <a:ext cx="7772400" cy="1470025"/>
          </a:xfrm>
        </p:spPr>
        <p:txBody>
          <a:bodyPr/>
          <a:lstStyle/>
          <a:p>
            <a:pPr eaLnBrk="1"/>
            <a:r>
              <a:rPr lang="en-US" sz="2400" b="1" dirty="0" smtClean="0">
                <a:solidFill>
                  <a:srgbClr val="46424D"/>
                </a:solidFill>
                <a:latin typeface="Arial" pitchFamily="34" charset="0"/>
                <a:cs typeface="Arial" pitchFamily="34" charset="0"/>
                <a:sym typeface="Arial" pitchFamily="34" charset="0"/>
              </a:rPr>
              <a:t>Chapter 2 – Requirements Engineering</a:t>
            </a:r>
            <a:endParaRPr lang="en-US" dirty="0" smtClean="0"/>
          </a:p>
        </p:txBody>
      </p:sp>
      <p:sp>
        <p:nvSpPr>
          <p:cNvPr id="3077" name="AutoShape 4"/>
          <p:cNvSpPr>
            <a:spLocks/>
          </p:cNvSpPr>
          <p:nvPr/>
        </p:nvSpPr>
        <p:spPr bwMode="auto">
          <a:xfrm>
            <a:off x="6553200" y="6356350"/>
            <a:ext cx="2133600" cy="365125"/>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nchor="ctr">
            <a:spAutoFit/>
          </a:bodyPr>
          <a:lstStyle/>
          <a:p>
            <a:pPr algn="r"/>
            <a:fld id="{C25ADB9B-4060-4E79-8B55-22A196E3C852}" type="slidenum">
              <a:rPr lang="en-US">
                <a:solidFill>
                  <a:srgbClr val="888888"/>
                </a:solidFill>
              </a:rPr>
              <a:pPr algn="r"/>
              <a:t>1</a:t>
            </a:fld>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a:normAutofit fontScale="90000"/>
          </a:bodyPr>
          <a:lstStyle/>
          <a:p>
            <a:r>
              <a:rPr lang="en-US" sz="4600" smtClean="0"/>
              <a:t>The Requirements Engineering Process</a:t>
            </a:r>
          </a:p>
        </p:txBody>
      </p:sp>
      <p:pic>
        <p:nvPicPr>
          <p:cNvPr id="44036" name="Picture 4"/>
          <p:cNvPicPr>
            <a:picLocks noChangeAspect="1" noChangeArrowheads="1"/>
          </p:cNvPicPr>
          <p:nvPr/>
        </p:nvPicPr>
        <p:blipFill>
          <a:blip r:embed="rId2"/>
          <a:srcRect/>
          <a:stretch>
            <a:fillRect/>
          </a:stretch>
        </p:blipFill>
        <p:spPr bwMode="auto">
          <a:xfrm>
            <a:off x="755650" y="1989138"/>
            <a:ext cx="7651750" cy="39909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304800"/>
            <a:ext cx="7467600" cy="655638"/>
          </a:xfrm>
        </p:spPr>
        <p:txBody>
          <a:bodyPr/>
          <a:lstStyle/>
          <a:p>
            <a:r>
              <a:rPr lang="en-GB" dirty="0">
                <a:solidFill>
                  <a:schemeClr val="tx1"/>
                </a:solidFill>
              </a:rPr>
              <a:t>Feasibility studies</a:t>
            </a:r>
          </a:p>
        </p:txBody>
      </p:sp>
      <p:sp>
        <p:nvSpPr>
          <p:cNvPr id="46083" name="Rectangle 3"/>
          <p:cNvSpPr>
            <a:spLocks noGrp="1" noChangeArrowheads="1"/>
          </p:cNvSpPr>
          <p:nvPr>
            <p:ph type="body" idx="1"/>
          </p:nvPr>
        </p:nvSpPr>
        <p:spPr>
          <a:xfrm>
            <a:off x="457200" y="1143000"/>
            <a:ext cx="8229600" cy="5715000"/>
          </a:xfrm>
        </p:spPr>
        <p:txBody>
          <a:bodyPr>
            <a:normAutofit/>
          </a:bodyPr>
          <a:lstStyle/>
          <a:p>
            <a:r>
              <a:rPr lang="en-GB" dirty="0"/>
              <a:t>A feasibility study decides whether or not the proposed system is </a:t>
            </a:r>
            <a:r>
              <a:rPr lang="en-GB" dirty="0" smtClean="0"/>
              <a:t>worthwhile</a:t>
            </a:r>
          </a:p>
          <a:p>
            <a:endParaRPr lang="en-GB" dirty="0"/>
          </a:p>
          <a:p>
            <a:pPr>
              <a:buNone/>
            </a:pPr>
            <a:r>
              <a:rPr lang="en-IN" sz="2000" b="1" dirty="0" smtClean="0"/>
              <a:t>Types of Feasibility:</a:t>
            </a:r>
            <a:endParaRPr lang="en-IN" sz="2000" dirty="0" smtClean="0"/>
          </a:p>
          <a:p>
            <a:pPr lvl="0"/>
            <a:r>
              <a:rPr lang="en-IN" sz="2000" b="1" dirty="0" smtClean="0"/>
              <a:t>Technical Feasibility</a:t>
            </a:r>
            <a:r>
              <a:rPr lang="en-IN" sz="2000" dirty="0" smtClean="0"/>
              <a:t> - Technical feasibility evaluates the current technologies, which are needed to accomplish customer requirements within the time and budget.</a:t>
            </a:r>
          </a:p>
          <a:p>
            <a:pPr lvl="0"/>
            <a:r>
              <a:rPr lang="en-IN" sz="2000" b="1" dirty="0" smtClean="0"/>
              <a:t>Operational Feasibility</a:t>
            </a:r>
            <a:r>
              <a:rPr lang="en-IN" sz="2000" dirty="0" smtClean="0"/>
              <a:t> - Operational feasibility assesses the range in which the required software performs a series of levels to solve business problems and customer requirements.</a:t>
            </a:r>
          </a:p>
          <a:p>
            <a:pPr lvl="0"/>
            <a:r>
              <a:rPr lang="en-IN" sz="2000" b="1" dirty="0" smtClean="0"/>
              <a:t>Economic Feasibility</a:t>
            </a:r>
            <a:r>
              <a:rPr lang="en-IN" sz="2000" dirty="0" smtClean="0"/>
              <a:t> - Economic feasibility decides whether the necessary software can generate financial profits for an organization.</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Feasibility study implementation</a:t>
            </a:r>
          </a:p>
        </p:txBody>
      </p:sp>
      <p:sp>
        <p:nvSpPr>
          <p:cNvPr id="73731" name="Rectangle 3"/>
          <p:cNvSpPr>
            <a:spLocks noGrp="1" noChangeArrowheads="1"/>
          </p:cNvSpPr>
          <p:nvPr>
            <p:ph type="body" idx="1"/>
          </p:nvPr>
        </p:nvSpPr>
        <p:spPr/>
        <p:txBody>
          <a:bodyPr/>
          <a:lstStyle/>
          <a:p>
            <a:r>
              <a:rPr lang="en-GB"/>
              <a:t>Based on information assessment (what is required), information collection and report writing</a:t>
            </a:r>
          </a:p>
          <a:p>
            <a:r>
              <a:rPr lang="en-GB"/>
              <a:t>Questions for people in the organisation</a:t>
            </a:r>
          </a:p>
          <a:p>
            <a:pPr lvl="1"/>
            <a:r>
              <a:rPr lang="en-GB"/>
              <a:t>What if the system wasn’t implemented?</a:t>
            </a:r>
          </a:p>
          <a:p>
            <a:pPr lvl="1"/>
            <a:r>
              <a:rPr lang="en-GB"/>
              <a:t>What are current process problems?</a:t>
            </a:r>
          </a:p>
          <a:p>
            <a:pPr lvl="1"/>
            <a:r>
              <a:rPr lang="en-GB"/>
              <a:t>How will the proposed system help?</a:t>
            </a:r>
          </a:p>
          <a:p>
            <a:pPr lvl="1"/>
            <a:r>
              <a:rPr lang="en-GB"/>
              <a:t>What will be the integration problems?</a:t>
            </a:r>
          </a:p>
          <a:p>
            <a:pPr lvl="1"/>
            <a:r>
              <a:rPr lang="en-GB"/>
              <a:t>Is new technology needed? What skills?</a:t>
            </a:r>
          </a:p>
          <a:p>
            <a:pPr lvl="1"/>
            <a:r>
              <a:rPr lang="en-GB"/>
              <a:t>What facilities must be supported by the proposed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7467600" cy="639762"/>
          </a:xfrm>
          <a:noFill/>
          <a:ln/>
        </p:spPr>
        <p:txBody>
          <a:bodyPr/>
          <a:lstStyle/>
          <a:p>
            <a:r>
              <a:rPr lang="en-GB" b="1" dirty="0"/>
              <a:t>Elicitation and analysis</a:t>
            </a:r>
          </a:p>
        </p:txBody>
      </p:sp>
      <p:sp>
        <p:nvSpPr>
          <p:cNvPr id="7171" name="Rectangle 3"/>
          <p:cNvSpPr>
            <a:spLocks noGrp="1" noChangeArrowheads="1"/>
          </p:cNvSpPr>
          <p:nvPr>
            <p:ph type="body" idx="1"/>
          </p:nvPr>
        </p:nvSpPr>
        <p:spPr>
          <a:xfrm>
            <a:off x="457200" y="1143000"/>
            <a:ext cx="8229600" cy="5715000"/>
          </a:xfrm>
          <a:noFill/>
          <a:ln/>
        </p:spPr>
        <p:txBody>
          <a:bodyPr>
            <a:normAutofit fontScale="92500" lnSpcReduction="20000"/>
          </a:bodyPr>
          <a:lstStyle/>
          <a:p>
            <a:pPr>
              <a:lnSpc>
                <a:spcPct val="150000"/>
              </a:lnSpc>
            </a:pPr>
            <a:r>
              <a:rPr lang="en-GB" sz="2000" dirty="0"/>
              <a:t>Sometimes called requirements elicitation or requirements discovery</a:t>
            </a:r>
          </a:p>
          <a:p>
            <a:pPr>
              <a:lnSpc>
                <a:spcPct val="150000"/>
              </a:lnSpc>
            </a:pPr>
            <a:r>
              <a:rPr lang="en-IN" sz="2000" dirty="0" smtClean="0"/>
              <a:t>This is also known as the </a:t>
            </a:r>
            <a:r>
              <a:rPr lang="en-IN" sz="2000" b="1" dirty="0" smtClean="0"/>
              <a:t>gathering of requirements</a:t>
            </a:r>
            <a:r>
              <a:rPr lang="en-IN" sz="2000" dirty="0" smtClean="0"/>
              <a:t>. Here, requirements are identified with the help of customers and existing systems processes, if available.</a:t>
            </a:r>
          </a:p>
          <a:p>
            <a:pPr>
              <a:lnSpc>
                <a:spcPct val="150000"/>
              </a:lnSpc>
            </a:pPr>
            <a:r>
              <a:rPr lang="en-IN" sz="2000" dirty="0" smtClean="0"/>
              <a:t>Analysis of requirements starts with requirement elicitation. </a:t>
            </a:r>
            <a:endParaRPr lang="en-GB" sz="2000" dirty="0" smtClean="0"/>
          </a:p>
          <a:p>
            <a:pPr>
              <a:lnSpc>
                <a:spcPct val="150000"/>
              </a:lnSpc>
            </a:pPr>
            <a:r>
              <a:rPr lang="en-GB" sz="2000" dirty="0" smtClean="0"/>
              <a:t>Involves </a:t>
            </a:r>
            <a:r>
              <a:rPr lang="en-GB" sz="2000" dirty="0"/>
              <a:t>technical staff working with customers to find out about the application domain, the services that the system should provide and the system’s operational constraints</a:t>
            </a:r>
          </a:p>
          <a:p>
            <a:pPr>
              <a:lnSpc>
                <a:spcPct val="150000"/>
              </a:lnSpc>
            </a:pPr>
            <a:r>
              <a:rPr lang="en-GB" sz="2000" dirty="0"/>
              <a:t>May involve end-users, managers, engineers involved in maintenance, domain experts, trade unions, etc. These are called </a:t>
            </a:r>
            <a:r>
              <a:rPr lang="en-GB" sz="2000" i="1" dirty="0" smtClean="0"/>
              <a:t>stakeholders</a:t>
            </a:r>
          </a:p>
          <a:p>
            <a:pPr>
              <a:lnSpc>
                <a:spcPct val="150000"/>
              </a:lnSpc>
            </a:pPr>
            <a:r>
              <a:rPr lang="en-US" sz="2000" dirty="0" smtClean="0"/>
              <a:t>Requirements Analysis, determining whether the stated requirements are clear, complete, consistent and unambiguous.</a:t>
            </a:r>
          </a:p>
          <a:p>
            <a:pPr>
              <a:lnSpc>
                <a:spcPct val="150000"/>
              </a:lnSpc>
            </a:pPr>
            <a:endParaRPr lang="en-GB" sz="2000" i="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610600" cy="800100"/>
          </a:xfrm>
          <a:noFill/>
          <a:ln/>
        </p:spPr>
        <p:txBody>
          <a:bodyPr/>
          <a:lstStyle/>
          <a:p>
            <a:r>
              <a:rPr lang="en-GB" b="1" dirty="0"/>
              <a:t>Problems of requirements analysis</a:t>
            </a:r>
          </a:p>
        </p:txBody>
      </p:sp>
      <p:sp>
        <p:nvSpPr>
          <p:cNvPr id="8195" name="Rectangle 3"/>
          <p:cNvSpPr>
            <a:spLocks noGrp="1" noChangeArrowheads="1"/>
          </p:cNvSpPr>
          <p:nvPr>
            <p:ph type="body" idx="1"/>
          </p:nvPr>
        </p:nvSpPr>
        <p:spPr>
          <a:xfrm>
            <a:off x="457200" y="1600200"/>
            <a:ext cx="7924800" cy="4953000"/>
          </a:xfrm>
          <a:noFill/>
          <a:ln/>
        </p:spPr>
        <p:txBody>
          <a:bodyPr/>
          <a:lstStyle/>
          <a:p>
            <a:r>
              <a:rPr lang="en-GB" dirty="0"/>
              <a:t>Stakeholders don’t know what they really want</a:t>
            </a:r>
          </a:p>
          <a:p>
            <a:r>
              <a:rPr lang="en-GB" dirty="0"/>
              <a:t>Stakeholders express requirements in their own terms</a:t>
            </a:r>
          </a:p>
          <a:p>
            <a:r>
              <a:rPr lang="en-GB" dirty="0"/>
              <a:t>Different stakeholders may have conflicting requirements</a:t>
            </a:r>
          </a:p>
          <a:p>
            <a:r>
              <a:rPr lang="en-GB" dirty="0"/>
              <a:t>Organisational and political factors may influence the system requirements</a:t>
            </a:r>
          </a:p>
          <a:p>
            <a:r>
              <a:rPr lang="en-GB" dirty="0"/>
              <a:t>The requirements change during the analysis process. New stakeholders may emerge and the business environment change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7467600" cy="639762"/>
          </a:xfrm>
          <a:noFill/>
          <a:ln/>
        </p:spPr>
        <p:txBody>
          <a:bodyPr/>
          <a:lstStyle/>
          <a:p>
            <a:r>
              <a:rPr lang="en-GB" b="1" dirty="0"/>
              <a:t>The requirements analysis process</a:t>
            </a:r>
          </a:p>
        </p:txBody>
      </p:sp>
      <p:graphicFrame>
        <p:nvGraphicFramePr>
          <p:cNvPr id="9221" name="Object 5"/>
          <p:cNvGraphicFramePr>
            <a:graphicFrameLocks noChangeAspect="1"/>
          </p:cNvGraphicFramePr>
          <p:nvPr/>
        </p:nvGraphicFramePr>
        <p:xfrm>
          <a:off x="304800" y="1524000"/>
          <a:ext cx="8382000" cy="4692650"/>
        </p:xfrm>
        <a:graphic>
          <a:graphicData uri="http://schemas.openxmlformats.org/presentationml/2006/ole">
            <p:oleObj spid="_x0000_s1026" name="Bitmap Image" r:id="rId3" imgW="7419048" imgH="4153480" progId="PBrush">
              <p:embed/>
            </p:oleObj>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7467600" cy="715962"/>
          </a:xfrm>
          <a:noFill/>
          <a:ln/>
        </p:spPr>
        <p:txBody>
          <a:bodyPr/>
          <a:lstStyle/>
          <a:p>
            <a:r>
              <a:rPr lang="en-GB" b="1" dirty="0"/>
              <a:t>Process activities</a:t>
            </a:r>
          </a:p>
        </p:txBody>
      </p:sp>
      <p:sp>
        <p:nvSpPr>
          <p:cNvPr id="10243" name="Rectangle 3"/>
          <p:cNvSpPr>
            <a:spLocks noGrp="1" noChangeArrowheads="1"/>
          </p:cNvSpPr>
          <p:nvPr>
            <p:ph type="body" idx="1"/>
          </p:nvPr>
        </p:nvSpPr>
        <p:spPr>
          <a:noFill/>
          <a:ln/>
        </p:spPr>
        <p:txBody>
          <a:bodyPr/>
          <a:lstStyle/>
          <a:p>
            <a:r>
              <a:rPr lang="en-GB"/>
              <a:t>Domain understanding</a:t>
            </a:r>
          </a:p>
          <a:p>
            <a:r>
              <a:rPr lang="en-GB"/>
              <a:t>Requirements collection</a:t>
            </a:r>
          </a:p>
          <a:p>
            <a:r>
              <a:rPr lang="en-GB"/>
              <a:t>Classification</a:t>
            </a:r>
          </a:p>
          <a:p>
            <a:r>
              <a:rPr lang="en-GB"/>
              <a:t>Conflict resolution</a:t>
            </a:r>
          </a:p>
          <a:p>
            <a:r>
              <a:rPr lang="en-GB"/>
              <a:t>Prioritisation</a:t>
            </a:r>
          </a:p>
          <a:p>
            <a:r>
              <a:rPr lang="en-GB"/>
              <a:t>Requirements checking</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IN" dirty="0" smtClean="0"/>
              <a:t>Software Requirement Specification:</a:t>
            </a:r>
            <a:endParaRPr lang="en-IN" dirty="0"/>
          </a:p>
        </p:txBody>
      </p:sp>
      <p:sp>
        <p:nvSpPr>
          <p:cNvPr id="3" name="Content Placeholder 2"/>
          <p:cNvSpPr>
            <a:spLocks noGrp="1"/>
          </p:cNvSpPr>
          <p:nvPr>
            <p:ph sz="quarter" idx="1"/>
          </p:nvPr>
        </p:nvSpPr>
        <p:spPr>
          <a:xfrm>
            <a:off x="457200" y="1371600"/>
            <a:ext cx="8382000" cy="5486400"/>
          </a:xfrm>
        </p:spPr>
        <p:txBody>
          <a:bodyPr/>
          <a:lstStyle/>
          <a:p>
            <a:r>
              <a:rPr lang="en-IN" dirty="0" smtClean="0"/>
              <a:t>Software requirement specification is a kind of document which is created by a software analyst after the requirements collected from the various sources - the requirement received by the customer written in ordinary language. </a:t>
            </a:r>
          </a:p>
          <a:p>
            <a:r>
              <a:rPr lang="en-IN" dirty="0" smtClean="0"/>
              <a:t>It is the job of the analyst to write the requirement in technical language so that they can be understood and beneficial by the development team.</a:t>
            </a:r>
          </a:p>
          <a:p>
            <a:r>
              <a:rPr lang="en-IN" dirty="0" smtClean="0"/>
              <a:t>The models used at this stage include ER diagrams, data flow diagrams (DFDs), function decomposition diagrams (FDDs), data dictionaries, etc.</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IN" dirty="0" smtClean="0">
                <a:solidFill>
                  <a:schemeClr val="tx1"/>
                </a:solidFill>
              </a:rPr>
              <a:t>Software Requirements verification and validation:</a:t>
            </a:r>
            <a:endParaRPr lang="en-IN" dirty="0">
              <a:solidFill>
                <a:schemeClr val="tx1"/>
              </a:solidFill>
            </a:endParaRPr>
          </a:p>
        </p:txBody>
      </p:sp>
      <p:sp>
        <p:nvSpPr>
          <p:cNvPr id="3" name="Content Placeholder 2"/>
          <p:cNvSpPr>
            <a:spLocks noGrp="1"/>
          </p:cNvSpPr>
          <p:nvPr>
            <p:ph sz="quarter" idx="1"/>
          </p:nvPr>
        </p:nvSpPr>
        <p:spPr>
          <a:xfrm>
            <a:off x="457200" y="1447800"/>
            <a:ext cx="8229600" cy="5410200"/>
          </a:xfrm>
        </p:spPr>
        <p:txBody>
          <a:bodyPr>
            <a:normAutofit fontScale="92500" lnSpcReduction="20000"/>
          </a:bodyPr>
          <a:lstStyle/>
          <a:p>
            <a:pPr fontAlgn="base">
              <a:lnSpc>
                <a:spcPct val="150000"/>
              </a:lnSpc>
            </a:pPr>
            <a:r>
              <a:rPr lang="en-IN" sz="1900" b="1" dirty="0" smtClean="0"/>
              <a:t>Verification:</a:t>
            </a:r>
            <a:r>
              <a:rPr lang="en-IN" sz="1900" dirty="0" smtClean="0"/>
              <a:t> It refers to the set of tasks that ensures that the software correctly implements a specific function.</a:t>
            </a:r>
            <a:br>
              <a:rPr lang="en-IN" sz="1900" dirty="0" smtClean="0"/>
            </a:br>
            <a:r>
              <a:rPr lang="en-IN" sz="1900" b="1" dirty="0" smtClean="0"/>
              <a:t>Validation:</a:t>
            </a:r>
            <a:r>
              <a:rPr lang="en-IN" sz="1900" dirty="0" smtClean="0"/>
              <a:t> It refers to a different set of tasks that ensures that the software that has been built is traceable to customer requirements.</a:t>
            </a:r>
            <a:br>
              <a:rPr lang="en-IN" sz="1900" dirty="0" smtClean="0"/>
            </a:br>
            <a:r>
              <a:rPr lang="en-IN" sz="1900" dirty="0" smtClean="0"/>
              <a:t>If requirements are not validated, errors in the requirement definitions would propagate to the successive stages resulting in a lot of modification and rework.</a:t>
            </a:r>
            <a:br>
              <a:rPr lang="en-IN" sz="1900" dirty="0" smtClean="0"/>
            </a:br>
            <a:r>
              <a:rPr lang="en-IN" sz="1900" b="1" dirty="0" smtClean="0"/>
              <a:t>The main steps for this process include:</a:t>
            </a:r>
          </a:p>
          <a:p>
            <a:pPr fontAlgn="base">
              <a:lnSpc>
                <a:spcPct val="150000"/>
              </a:lnSpc>
            </a:pPr>
            <a:r>
              <a:rPr lang="en-IN" sz="1900" dirty="0" smtClean="0"/>
              <a:t>The requirements should be consistent with all the other requirements </a:t>
            </a:r>
            <a:r>
              <a:rPr lang="en-IN" sz="1900" dirty="0" err="1" smtClean="0"/>
              <a:t>i.e</a:t>
            </a:r>
            <a:r>
              <a:rPr lang="en-IN" sz="1900" dirty="0" smtClean="0"/>
              <a:t> no two requirements should conflict with each other.</a:t>
            </a:r>
          </a:p>
          <a:p>
            <a:pPr fontAlgn="base">
              <a:lnSpc>
                <a:spcPct val="150000"/>
              </a:lnSpc>
            </a:pPr>
            <a:r>
              <a:rPr lang="en-IN" sz="1900" dirty="0" smtClean="0"/>
              <a:t>The requirements should be complete in every sense.</a:t>
            </a:r>
          </a:p>
          <a:p>
            <a:pPr fontAlgn="base">
              <a:lnSpc>
                <a:spcPct val="150000"/>
              </a:lnSpc>
            </a:pPr>
            <a:r>
              <a:rPr lang="en-IN" sz="1900" dirty="0" smtClean="0"/>
              <a:t>The requirements should be practically achievable.</a:t>
            </a:r>
          </a:p>
          <a:p>
            <a:pPr fontAlgn="base">
              <a:lnSpc>
                <a:spcPct val="150000"/>
              </a:lnSpc>
            </a:pPr>
            <a:r>
              <a:rPr lang="en-IN" sz="1900" dirty="0" smtClean="0"/>
              <a:t>Reviews, buddy checks, making test cases, etc. are some of the methods used for this.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 Management:</a:t>
            </a:r>
            <a:r>
              <a:rPr lang="en-IN" b="1" dirty="0" smtClean="0"/>
              <a:t/>
            </a:r>
            <a:br>
              <a:rPr lang="en-IN" b="1" dirty="0" smtClean="0"/>
            </a:br>
            <a:endParaRPr lang="en-IN" dirty="0"/>
          </a:p>
        </p:txBody>
      </p:sp>
      <p:sp>
        <p:nvSpPr>
          <p:cNvPr id="3" name="Content Placeholder 2"/>
          <p:cNvSpPr>
            <a:spLocks noGrp="1"/>
          </p:cNvSpPr>
          <p:nvPr>
            <p:ph sz="quarter" idx="1"/>
          </p:nvPr>
        </p:nvSpPr>
        <p:spPr>
          <a:xfrm>
            <a:off x="457200" y="1371600"/>
            <a:ext cx="8229600" cy="5486400"/>
          </a:xfrm>
        </p:spPr>
        <p:txBody>
          <a:bodyPr/>
          <a:lstStyle/>
          <a:p>
            <a:pPr>
              <a:lnSpc>
                <a:spcPct val="150000"/>
              </a:lnSpc>
            </a:pPr>
            <a:r>
              <a:rPr lang="en-IN" sz="2000" dirty="0" smtClean="0"/>
              <a:t>Requirement management is the process of managing changing requirements during the requirements engineering process and system development.</a:t>
            </a:r>
          </a:p>
          <a:p>
            <a:pPr>
              <a:lnSpc>
                <a:spcPct val="150000"/>
              </a:lnSpc>
            </a:pPr>
            <a:r>
              <a:rPr lang="en-IN" sz="2000" dirty="0" smtClean="0"/>
              <a:t>New requirements emerge during the process as business needs a change, and a better understanding of the system is developed.</a:t>
            </a:r>
          </a:p>
          <a:p>
            <a:pPr>
              <a:lnSpc>
                <a:spcPct val="150000"/>
              </a:lnSpc>
            </a:pPr>
            <a:r>
              <a:rPr lang="en-IN" sz="2000" dirty="0" smtClean="0"/>
              <a:t>The priority of requirements from different viewpoints changes during development process.</a:t>
            </a:r>
          </a:p>
          <a:p>
            <a:pPr>
              <a:lnSpc>
                <a:spcPct val="150000"/>
              </a:lnSpc>
            </a:pPr>
            <a:r>
              <a:rPr lang="en-IN" sz="2000" dirty="0" smtClean="0"/>
              <a:t>The business and technical environment of the system changes during the development.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74638"/>
            <a:ext cx="7292975" cy="1143000"/>
          </a:xfrm>
        </p:spPr>
        <p:txBody>
          <a:bodyPr/>
          <a:lstStyle/>
          <a:p>
            <a:pPr eaLnBrk="1"/>
            <a:r>
              <a:rPr lang="en-US" sz="2400" b="1" smtClean="0">
                <a:solidFill>
                  <a:srgbClr val="46424D"/>
                </a:solidFill>
                <a:latin typeface="Arial" pitchFamily="34" charset="0"/>
                <a:cs typeface="Arial" pitchFamily="34" charset="0"/>
                <a:sym typeface="Arial" pitchFamily="34" charset="0"/>
              </a:rPr>
              <a:t>Requirements Engineering</a:t>
            </a:r>
            <a:endParaRPr lang="en-US" smtClean="0"/>
          </a:p>
        </p:txBody>
      </p:sp>
      <p:sp>
        <p:nvSpPr>
          <p:cNvPr id="5124" name="Rectangle 3"/>
          <p:cNvSpPr>
            <a:spLocks noGrp="1"/>
          </p:cNvSpPr>
          <p:nvPr>
            <p:ph sz="quarter" idx="1"/>
          </p:nvPr>
        </p:nvSpPr>
        <p:spPr bwMode="auto">
          <a:xfrm>
            <a:off x="457200" y="1598613"/>
            <a:ext cx="8229600" cy="4527550"/>
          </a:xfrm>
          <a:noFill/>
          <a:ln w="12700">
            <a:miter lim="0"/>
            <a:headEnd/>
            <a:tailEnd/>
          </a:ln>
        </p:spPr>
        <p:txBody>
          <a:bodyPr vert="horz" wrap="square" lIns="50800" tIns="50800" rIns="50800" bIns="50800" numCol="1" anchor="t" anchorCtr="0" compatLnSpc="1">
            <a:prstTxWarp prst="textNoShape">
              <a:avLst/>
            </a:prstTxWarp>
            <a:normAutofit/>
          </a:bodyPr>
          <a:lstStyle/>
          <a:p>
            <a:pPr>
              <a:spcBef>
                <a:spcPts val="600"/>
              </a:spcBef>
            </a:pPr>
            <a:r>
              <a:rPr lang="en-US" b="0" dirty="0" smtClean="0"/>
              <a:t>The process of </a:t>
            </a:r>
            <a:r>
              <a:rPr lang="en-US" dirty="0" smtClean="0"/>
              <a:t>establishing the services </a:t>
            </a:r>
            <a:r>
              <a:rPr lang="en-US" b="0" dirty="0" smtClean="0"/>
              <a:t>that the customer requires from a system </a:t>
            </a:r>
            <a:r>
              <a:rPr lang="en-US" sz="3000" dirty="0" smtClean="0"/>
              <a:t>and</a:t>
            </a:r>
            <a:r>
              <a:rPr lang="en-US" b="0" dirty="0" smtClean="0"/>
              <a:t> the </a:t>
            </a:r>
            <a:r>
              <a:rPr lang="en-US" dirty="0" smtClean="0"/>
              <a:t>constraints</a:t>
            </a:r>
            <a:r>
              <a:rPr lang="en-US" b="0" dirty="0" smtClean="0"/>
              <a:t> under which it operates and is developed.</a:t>
            </a:r>
          </a:p>
          <a:p>
            <a:pPr>
              <a:spcBef>
                <a:spcPts val="600"/>
              </a:spcBef>
            </a:pPr>
            <a:endParaRPr lang="en-US" b="0" dirty="0" smtClean="0"/>
          </a:p>
          <a:p>
            <a:pPr>
              <a:spcBef>
                <a:spcPts val="600"/>
              </a:spcBef>
            </a:pPr>
            <a:r>
              <a:rPr lang="en-US" b="0" dirty="0" smtClean="0"/>
              <a:t>The requirements themselves are the </a:t>
            </a:r>
            <a:r>
              <a:rPr lang="en-US" dirty="0" smtClean="0"/>
              <a:t>descriptions of the system services and constraints</a:t>
            </a:r>
            <a:r>
              <a:rPr lang="en-US" b="0" dirty="0" smtClean="0"/>
              <a:t> that are generated during the requirements engineering process.</a:t>
            </a:r>
            <a:endParaRPr lang="en-US" dirty="0" smtClean="0"/>
          </a:p>
        </p:txBody>
      </p:sp>
      <p:sp>
        <p:nvSpPr>
          <p:cNvPr id="5125" name="AutoShape 4"/>
          <p:cNvSpPr>
            <a:spLocks/>
          </p:cNvSpPr>
          <p:nvPr/>
        </p:nvSpPr>
        <p:spPr bwMode="auto">
          <a:xfrm>
            <a:off x="6553200" y="6356350"/>
            <a:ext cx="2133600" cy="365125"/>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nchor="ctr">
            <a:spAutoFit/>
          </a:bodyPr>
          <a:lstStyle/>
          <a:p>
            <a:pPr algn="r"/>
            <a:fld id="{C13DDB31-B04D-462F-A82F-C79BF250CACA}" type="slidenum">
              <a:rPr lang="en-US">
                <a:solidFill>
                  <a:srgbClr val="888888"/>
                </a:solidFill>
              </a:rPr>
              <a:pPr algn="r"/>
              <a:t>2</a:t>
            </a:fld>
            <a:endParaRPr 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IN" dirty="0" smtClean="0"/>
              <a:t>Requirements Engineering Tasks</a:t>
            </a:r>
            <a:endParaRPr lang="en-IN" dirty="0"/>
          </a:p>
        </p:txBody>
      </p:sp>
      <p:sp>
        <p:nvSpPr>
          <p:cNvPr id="3" name="Content Placeholder 2"/>
          <p:cNvSpPr>
            <a:spLocks noGrp="1"/>
          </p:cNvSpPr>
          <p:nvPr>
            <p:ph sz="quarter" idx="1"/>
          </p:nvPr>
        </p:nvSpPr>
        <p:spPr>
          <a:xfrm>
            <a:off x="457200" y="990600"/>
            <a:ext cx="8153400" cy="5867400"/>
          </a:xfrm>
        </p:spPr>
        <p:txBody>
          <a:bodyPr>
            <a:normAutofit/>
          </a:bodyPr>
          <a:lstStyle/>
          <a:p>
            <a:pPr>
              <a:buNone/>
            </a:pPr>
            <a:r>
              <a:rPr lang="en-IN" dirty="0" smtClean="0"/>
              <a:t>• </a:t>
            </a:r>
            <a:r>
              <a:rPr lang="en-IN" dirty="0" smtClean="0"/>
              <a:t>Seven distinct tasks </a:t>
            </a:r>
            <a:endParaRPr lang="en-IN" dirty="0" smtClean="0"/>
          </a:p>
          <a:p>
            <a:pPr lvl="1">
              <a:buNone/>
            </a:pPr>
            <a:r>
              <a:rPr lang="en-IN" dirty="0" smtClean="0"/>
              <a:t> – Inception</a:t>
            </a:r>
          </a:p>
          <a:p>
            <a:pPr lvl="1">
              <a:buNone/>
            </a:pPr>
            <a:r>
              <a:rPr lang="en-IN" dirty="0" smtClean="0"/>
              <a:t> </a:t>
            </a:r>
            <a:r>
              <a:rPr lang="en-IN" dirty="0" smtClean="0"/>
              <a:t>– </a:t>
            </a:r>
            <a:r>
              <a:rPr lang="en-IN" dirty="0" smtClean="0"/>
              <a:t>Elicitation</a:t>
            </a:r>
          </a:p>
          <a:p>
            <a:pPr lvl="1">
              <a:buNone/>
            </a:pPr>
            <a:r>
              <a:rPr lang="en-IN" dirty="0" smtClean="0"/>
              <a:t> </a:t>
            </a:r>
            <a:r>
              <a:rPr lang="en-IN" dirty="0" smtClean="0"/>
              <a:t>– Elaboration </a:t>
            </a:r>
            <a:endParaRPr lang="en-IN" dirty="0" smtClean="0"/>
          </a:p>
          <a:p>
            <a:pPr lvl="1">
              <a:buNone/>
            </a:pPr>
            <a:r>
              <a:rPr lang="en-IN" dirty="0" smtClean="0"/>
              <a:t> – </a:t>
            </a:r>
            <a:r>
              <a:rPr lang="en-IN" dirty="0" smtClean="0"/>
              <a:t>Negotiation </a:t>
            </a:r>
            <a:endParaRPr lang="en-IN" dirty="0" smtClean="0"/>
          </a:p>
          <a:p>
            <a:pPr lvl="1">
              <a:buNone/>
            </a:pPr>
            <a:r>
              <a:rPr lang="en-IN" dirty="0" smtClean="0"/>
              <a:t> – </a:t>
            </a:r>
            <a:r>
              <a:rPr lang="en-IN" dirty="0" smtClean="0"/>
              <a:t>Specification </a:t>
            </a:r>
            <a:endParaRPr lang="en-IN" dirty="0" smtClean="0"/>
          </a:p>
          <a:p>
            <a:pPr lvl="1">
              <a:buNone/>
            </a:pPr>
            <a:r>
              <a:rPr lang="en-IN" dirty="0" smtClean="0"/>
              <a:t> – Validation</a:t>
            </a:r>
          </a:p>
          <a:p>
            <a:pPr lvl="1">
              <a:buNone/>
            </a:pPr>
            <a:r>
              <a:rPr lang="en-IN" dirty="0" smtClean="0"/>
              <a:t> </a:t>
            </a:r>
            <a:r>
              <a:rPr lang="en-IN" dirty="0" smtClean="0"/>
              <a:t>– </a:t>
            </a:r>
            <a:r>
              <a:rPr lang="en-IN" dirty="0" smtClean="0"/>
              <a:t>Requirements Management</a:t>
            </a:r>
          </a:p>
          <a:p>
            <a:pPr>
              <a:buNone/>
            </a:pPr>
            <a:r>
              <a:rPr lang="en-IN" dirty="0" smtClean="0"/>
              <a:t> </a:t>
            </a:r>
            <a:r>
              <a:rPr lang="en-IN" dirty="0" smtClean="0"/>
              <a:t>• Some of these tasks may occur in parallel and all are adapted to the needs of the </a:t>
            </a:r>
            <a:r>
              <a:rPr lang="en-IN" dirty="0" smtClean="0"/>
              <a:t>project</a:t>
            </a:r>
          </a:p>
          <a:p>
            <a:pPr>
              <a:buNone/>
            </a:pPr>
            <a:r>
              <a:rPr lang="en-IN" dirty="0" smtClean="0"/>
              <a:t> </a:t>
            </a:r>
            <a:r>
              <a:rPr lang="en-IN" dirty="0" smtClean="0"/>
              <a:t>• All strive to define what the customer wants </a:t>
            </a:r>
            <a:endParaRPr lang="en-IN" dirty="0" smtClean="0"/>
          </a:p>
          <a:p>
            <a:pPr>
              <a:buNone/>
            </a:pPr>
            <a:r>
              <a:rPr lang="en-IN" dirty="0" smtClean="0"/>
              <a:t> • </a:t>
            </a:r>
            <a:r>
              <a:rPr lang="en-IN" dirty="0" smtClean="0"/>
              <a:t>All serve to establish a solid foundation for the </a:t>
            </a:r>
            <a:r>
              <a:rPr lang="en-IN" dirty="0" smtClean="0"/>
              <a:t>  design </a:t>
            </a:r>
            <a:r>
              <a:rPr lang="en-IN" dirty="0" smtClean="0"/>
              <a:t>and construction of the software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pic>
        <p:nvPicPr>
          <p:cNvPr id="28674" name="Picture 2" descr="17 &#10;The First Set of Questions &#10;These questions focus on the customer, other stakeholders, the &#10;overall goals, and the ben..."/>
          <p:cNvPicPr>
            <a:picLocks noChangeAspect="1" noChangeArrowheads="1"/>
          </p:cNvPicPr>
          <p:nvPr/>
        </p:nvPicPr>
        <p:blipFill>
          <a:blip r:embed="rId2"/>
          <a:srcRect r="10972" b="13152"/>
          <a:stretch>
            <a:fillRect/>
          </a:stretch>
        </p:blipFill>
        <p:spPr bwMode="auto">
          <a:xfrm>
            <a:off x="120161" y="228600"/>
            <a:ext cx="8947639" cy="6553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IN" dirty="0" smtClean="0"/>
              <a:t>Inception Task</a:t>
            </a:r>
            <a:endParaRPr lang="en-IN" dirty="0"/>
          </a:p>
        </p:txBody>
      </p:sp>
      <p:sp>
        <p:nvSpPr>
          <p:cNvPr id="3" name="Content Placeholder 2"/>
          <p:cNvSpPr>
            <a:spLocks noGrp="1"/>
          </p:cNvSpPr>
          <p:nvPr>
            <p:ph sz="quarter" idx="1"/>
          </p:nvPr>
        </p:nvSpPr>
        <p:spPr>
          <a:xfrm>
            <a:off x="457200" y="1295400"/>
            <a:ext cx="8229600" cy="5562600"/>
          </a:xfrm>
        </p:spPr>
        <p:txBody>
          <a:bodyPr>
            <a:normAutofit/>
          </a:bodyPr>
          <a:lstStyle/>
          <a:p>
            <a:pPr>
              <a:buNone/>
            </a:pPr>
            <a:r>
              <a:rPr lang="en-IN" dirty="0" smtClean="0"/>
              <a:t>During inception, the requirements engineer asks a set of questions to establish… </a:t>
            </a:r>
            <a:endParaRPr lang="en-IN" dirty="0" smtClean="0"/>
          </a:p>
          <a:p>
            <a:pPr lvl="1">
              <a:buNone/>
            </a:pPr>
            <a:r>
              <a:rPr lang="en-IN" dirty="0" smtClean="0"/>
              <a:t>– </a:t>
            </a:r>
            <a:r>
              <a:rPr lang="en-IN" dirty="0" smtClean="0"/>
              <a:t>A basic understanding of the </a:t>
            </a:r>
            <a:r>
              <a:rPr lang="en-IN" dirty="0" smtClean="0"/>
              <a:t>problem</a:t>
            </a:r>
          </a:p>
          <a:p>
            <a:pPr lvl="1">
              <a:buNone/>
            </a:pPr>
            <a:r>
              <a:rPr lang="en-IN" dirty="0" smtClean="0"/>
              <a:t>– </a:t>
            </a:r>
            <a:r>
              <a:rPr lang="en-IN" dirty="0" smtClean="0"/>
              <a:t>The people who want a solution </a:t>
            </a:r>
            <a:endParaRPr lang="en-IN" dirty="0" smtClean="0"/>
          </a:p>
          <a:p>
            <a:pPr lvl="1">
              <a:buNone/>
            </a:pPr>
            <a:r>
              <a:rPr lang="en-IN" dirty="0" smtClean="0"/>
              <a:t>– </a:t>
            </a:r>
            <a:r>
              <a:rPr lang="en-IN" dirty="0" smtClean="0"/>
              <a:t>The nature of the solution that is desired </a:t>
            </a:r>
            <a:endParaRPr lang="en-IN" dirty="0" smtClean="0"/>
          </a:p>
          <a:p>
            <a:pPr lvl="1">
              <a:buNone/>
            </a:pPr>
            <a:r>
              <a:rPr lang="en-IN" dirty="0" smtClean="0"/>
              <a:t>– </a:t>
            </a:r>
            <a:r>
              <a:rPr lang="en-IN" dirty="0" smtClean="0"/>
              <a:t>The effectiveness of preliminary communication and collaboration between the customer and the developer </a:t>
            </a:r>
            <a:endParaRPr lang="en-IN" dirty="0" smtClean="0"/>
          </a:p>
          <a:p>
            <a:pPr>
              <a:buNone/>
            </a:pPr>
            <a:r>
              <a:rPr lang="en-IN" dirty="0" smtClean="0"/>
              <a:t>Through </a:t>
            </a:r>
            <a:r>
              <a:rPr lang="en-IN" dirty="0" smtClean="0"/>
              <a:t>these questions, the requirements engineer needs to… </a:t>
            </a:r>
            <a:endParaRPr lang="en-IN" dirty="0" smtClean="0"/>
          </a:p>
          <a:p>
            <a:pPr lvl="1">
              <a:buNone/>
            </a:pPr>
            <a:r>
              <a:rPr lang="en-IN" dirty="0" smtClean="0"/>
              <a:t>– </a:t>
            </a:r>
            <a:r>
              <a:rPr lang="en-IN" dirty="0" smtClean="0"/>
              <a:t>Identify the stakeholders </a:t>
            </a:r>
            <a:endParaRPr lang="en-IN" dirty="0" smtClean="0"/>
          </a:p>
          <a:p>
            <a:pPr lvl="1">
              <a:buNone/>
            </a:pPr>
            <a:r>
              <a:rPr lang="en-IN" dirty="0" smtClean="0"/>
              <a:t>– </a:t>
            </a:r>
            <a:r>
              <a:rPr lang="en-IN" dirty="0" smtClean="0"/>
              <a:t>Recognize multiple viewpoints </a:t>
            </a:r>
            <a:endParaRPr lang="en-IN" dirty="0" smtClean="0"/>
          </a:p>
          <a:p>
            <a:pPr lvl="1">
              <a:buNone/>
            </a:pPr>
            <a:r>
              <a:rPr lang="en-IN" dirty="0" smtClean="0"/>
              <a:t>– </a:t>
            </a:r>
            <a:r>
              <a:rPr lang="en-IN" dirty="0" smtClean="0"/>
              <a:t>Work toward collaboration </a:t>
            </a:r>
            <a:endParaRPr lang="en-IN" dirty="0" smtClean="0"/>
          </a:p>
          <a:p>
            <a:pPr lvl="1">
              <a:buNone/>
            </a:pPr>
            <a:r>
              <a:rPr lang="en-IN" dirty="0" smtClean="0"/>
              <a:t>– </a:t>
            </a:r>
            <a:r>
              <a:rPr lang="en-IN" dirty="0" smtClean="0"/>
              <a:t>Break the ice and initiate the communication</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IN" b="1" dirty="0" smtClean="0"/>
              <a:t>Requirement Engineering Tasks</a:t>
            </a:r>
            <a:endParaRPr lang="en-IN" dirty="0"/>
          </a:p>
        </p:txBody>
      </p:sp>
      <p:sp>
        <p:nvSpPr>
          <p:cNvPr id="3" name="Content Placeholder 2"/>
          <p:cNvSpPr>
            <a:spLocks noGrp="1"/>
          </p:cNvSpPr>
          <p:nvPr>
            <p:ph sz="quarter" idx="1"/>
          </p:nvPr>
        </p:nvSpPr>
        <p:spPr>
          <a:xfrm>
            <a:off x="457200" y="1600200"/>
            <a:ext cx="8001000" cy="5029200"/>
          </a:xfrm>
        </p:spPr>
        <p:txBody>
          <a:bodyPr>
            <a:normAutofit fontScale="77500" lnSpcReduction="20000"/>
          </a:bodyPr>
          <a:lstStyle/>
          <a:p>
            <a:pPr>
              <a:buNone/>
            </a:pPr>
            <a:r>
              <a:rPr lang="en-IN" b="1" dirty="0" smtClean="0"/>
              <a:t>Inception—Establish a basic understanding of the problem and</a:t>
            </a:r>
          </a:p>
          <a:p>
            <a:pPr>
              <a:buNone/>
            </a:pPr>
            <a:r>
              <a:rPr lang="en-IN" dirty="0" smtClean="0"/>
              <a:t>the nature of the solution.</a:t>
            </a:r>
          </a:p>
          <a:p>
            <a:pPr>
              <a:buNone/>
            </a:pPr>
            <a:r>
              <a:rPr lang="en-IN" dirty="0" smtClean="0"/>
              <a:t>• </a:t>
            </a:r>
            <a:r>
              <a:rPr lang="en-IN" b="1" dirty="0" smtClean="0"/>
              <a:t>Elicitation—Draw out the requirements from stakeholders.</a:t>
            </a:r>
          </a:p>
          <a:p>
            <a:pPr>
              <a:buNone/>
            </a:pPr>
            <a:r>
              <a:rPr lang="en-IN" dirty="0" smtClean="0"/>
              <a:t>• </a:t>
            </a:r>
            <a:r>
              <a:rPr lang="en-IN" b="1" dirty="0" smtClean="0"/>
              <a:t>Elaboration—Create an analysis model that represents</a:t>
            </a:r>
          </a:p>
          <a:p>
            <a:pPr>
              <a:buNone/>
            </a:pPr>
            <a:r>
              <a:rPr lang="en-IN" dirty="0" smtClean="0"/>
              <a:t>information, functional, and </a:t>
            </a:r>
            <a:r>
              <a:rPr lang="en-IN" dirty="0" err="1" smtClean="0"/>
              <a:t>behavioral</a:t>
            </a:r>
            <a:r>
              <a:rPr lang="en-IN" dirty="0" smtClean="0"/>
              <a:t> aspects of the</a:t>
            </a:r>
          </a:p>
          <a:p>
            <a:pPr>
              <a:buNone/>
            </a:pPr>
            <a:r>
              <a:rPr lang="en-IN" dirty="0" smtClean="0"/>
              <a:t>requirements.</a:t>
            </a:r>
          </a:p>
          <a:p>
            <a:pPr>
              <a:buNone/>
            </a:pPr>
            <a:r>
              <a:rPr lang="en-IN" dirty="0" smtClean="0"/>
              <a:t>• </a:t>
            </a:r>
            <a:r>
              <a:rPr lang="en-IN" b="1" dirty="0" smtClean="0"/>
              <a:t>Negotiation—Agree on a deliverable system that is realistic for</a:t>
            </a:r>
          </a:p>
          <a:p>
            <a:pPr>
              <a:buNone/>
            </a:pPr>
            <a:r>
              <a:rPr lang="en-IN" dirty="0" smtClean="0"/>
              <a:t>developers and customers.</a:t>
            </a:r>
          </a:p>
          <a:p>
            <a:pPr>
              <a:buNone/>
            </a:pPr>
            <a:r>
              <a:rPr lang="en-IN" dirty="0" smtClean="0"/>
              <a:t>• </a:t>
            </a:r>
            <a:r>
              <a:rPr lang="en-IN" b="1" dirty="0" smtClean="0"/>
              <a:t>Specification—Describe the requirements formally or informally.</a:t>
            </a:r>
          </a:p>
          <a:p>
            <a:pPr>
              <a:buNone/>
            </a:pPr>
            <a:r>
              <a:rPr lang="en-IN" dirty="0" smtClean="0"/>
              <a:t>• </a:t>
            </a:r>
            <a:r>
              <a:rPr lang="en-IN" b="1" dirty="0" smtClean="0"/>
              <a:t>Validation—Review the requirement specification for errors,</a:t>
            </a:r>
          </a:p>
          <a:p>
            <a:pPr>
              <a:buNone/>
            </a:pPr>
            <a:r>
              <a:rPr lang="en-IN" dirty="0" smtClean="0"/>
              <a:t>ambiguities, omissions, and conflicts.</a:t>
            </a:r>
          </a:p>
          <a:p>
            <a:pPr>
              <a:buNone/>
            </a:pPr>
            <a:r>
              <a:rPr lang="en-IN" dirty="0" smtClean="0"/>
              <a:t>• </a:t>
            </a:r>
            <a:r>
              <a:rPr lang="en-IN" b="1" dirty="0" smtClean="0"/>
              <a:t>Requirements management—Manage changing requirements.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IN" dirty="0" smtClean="0"/>
              <a:t>Elicitation Task</a:t>
            </a:r>
            <a:endParaRPr lang="en-IN" dirty="0"/>
          </a:p>
        </p:txBody>
      </p:sp>
      <p:sp>
        <p:nvSpPr>
          <p:cNvPr id="3" name="Content Placeholder 2"/>
          <p:cNvSpPr>
            <a:spLocks noGrp="1"/>
          </p:cNvSpPr>
          <p:nvPr>
            <p:ph sz="quarter" idx="1"/>
          </p:nvPr>
        </p:nvSpPr>
        <p:spPr>
          <a:xfrm>
            <a:off x="457200" y="1143000"/>
            <a:ext cx="8153400" cy="5562600"/>
          </a:xfrm>
        </p:spPr>
        <p:txBody>
          <a:bodyPr/>
          <a:lstStyle/>
          <a:p>
            <a:r>
              <a:rPr lang="en-IN" dirty="0" smtClean="0"/>
              <a:t>Eliciting requirements is difficult because of </a:t>
            </a:r>
            <a:endParaRPr lang="en-IN" dirty="0" smtClean="0"/>
          </a:p>
          <a:p>
            <a:pPr lvl="2">
              <a:buNone/>
            </a:pPr>
            <a:r>
              <a:rPr lang="en-IN" dirty="0" smtClean="0"/>
              <a:t>– </a:t>
            </a:r>
            <a:r>
              <a:rPr lang="en-IN" dirty="0" smtClean="0"/>
              <a:t>Problems of scope in identifying the boundaries of the system or specifying too much technical detail rather than overall system objectives </a:t>
            </a:r>
            <a:endParaRPr lang="en-IN" dirty="0" smtClean="0"/>
          </a:p>
          <a:p>
            <a:pPr lvl="2">
              <a:buNone/>
            </a:pPr>
            <a:r>
              <a:rPr lang="en-IN" dirty="0" smtClean="0"/>
              <a:t>– </a:t>
            </a:r>
            <a:r>
              <a:rPr lang="en-IN" dirty="0" smtClean="0"/>
              <a:t>Problems of understanding what is wanted, what the problem domain is, and what the computing environment can handle (Information that is believed to be "obvious" is often omitted</a:t>
            </a:r>
            <a:r>
              <a:rPr lang="en-IN" dirty="0" smtClean="0"/>
              <a:t>)</a:t>
            </a:r>
          </a:p>
          <a:p>
            <a:pPr lvl="2">
              <a:buNone/>
            </a:pPr>
            <a:r>
              <a:rPr lang="en-IN" dirty="0" smtClean="0"/>
              <a:t>– </a:t>
            </a:r>
            <a:r>
              <a:rPr lang="en-IN" dirty="0" smtClean="0"/>
              <a:t>Problems of volatility because the requirements change over time </a:t>
            </a:r>
            <a:endParaRPr lang="en-IN" dirty="0" smtClean="0"/>
          </a:p>
          <a:p>
            <a:pPr lvl="2">
              <a:buNone/>
            </a:pPr>
            <a:endParaRPr lang="en-IN" dirty="0" smtClean="0"/>
          </a:p>
          <a:p>
            <a:r>
              <a:rPr lang="en-IN" dirty="0" smtClean="0"/>
              <a:t> </a:t>
            </a:r>
            <a:r>
              <a:rPr lang="en-IN" dirty="0" smtClean="0"/>
              <a:t>Elicitation may be accomplished through two activities </a:t>
            </a:r>
            <a:endParaRPr lang="en-IN" dirty="0" smtClean="0"/>
          </a:p>
          <a:p>
            <a:pPr lvl="2">
              <a:buNone/>
            </a:pPr>
            <a:r>
              <a:rPr lang="en-IN" dirty="0" smtClean="0"/>
              <a:t>– </a:t>
            </a:r>
            <a:r>
              <a:rPr lang="en-IN" dirty="0" smtClean="0"/>
              <a:t>Collaborative requirements gathering </a:t>
            </a:r>
            <a:endParaRPr lang="en-IN" dirty="0" smtClean="0"/>
          </a:p>
          <a:p>
            <a:pPr lvl="2">
              <a:buNone/>
            </a:pPr>
            <a:r>
              <a:rPr lang="en-IN" dirty="0" smtClean="0"/>
              <a:t>– </a:t>
            </a:r>
            <a:r>
              <a:rPr lang="en-IN" dirty="0" smtClean="0"/>
              <a:t>Quality function deployment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IN" dirty="0" smtClean="0"/>
              <a:t>Basic Guidelines of Collaborative Requirements Gathering</a:t>
            </a:r>
            <a:endParaRPr lang="en-IN" dirty="0"/>
          </a:p>
        </p:txBody>
      </p:sp>
      <p:sp>
        <p:nvSpPr>
          <p:cNvPr id="3" name="Content Placeholder 2"/>
          <p:cNvSpPr>
            <a:spLocks noGrp="1"/>
          </p:cNvSpPr>
          <p:nvPr>
            <p:ph sz="quarter" idx="1"/>
          </p:nvPr>
        </p:nvSpPr>
        <p:spPr>
          <a:xfrm>
            <a:off x="457200" y="1447800"/>
            <a:ext cx="8001000" cy="5410200"/>
          </a:xfrm>
        </p:spPr>
        <p:txBody>
          <a:bodyPr>
            <a:normAutofit fontScale="92500"/>
          </a:bodyPr>
          <a:lstStyle/>
          <a:p>
            <a:r>
              <a:rPr lang="en-IN" dirty="0" smtClean="0"/>
              <a:t>Meetings are conducted and attended by both software engineers, customers, and other interested stakeholders </a:t>
            </a:r>
            <a:endParaRPr lang="en-IN" dirty="0" smtClean="0"/>
          </a:p>
          <a:p>
            <a:r>
              <a:rPr lang="en-IN" dirty="0" smtClean="0"/>
              <a:t>Rules </a:t>
            </a:r>
            <a:r>
              <a:rPr lang="en-IN" dirty="0" smtClean="0"/>
              <a:t>for preparation and participation are established </a:t>
            </a:r>
            <a:endParaRPr lang="en-IN" dirty="0" smtClean="0"/>
          </a:p>
          <a:p>
            <a:r>
              <a:rPr lang="en-IN" dirty="0" smtClean="0"/>
              <a:t>An </a:t>
            </a:r>
            <a:r>
              <a:rPr lang="en-IN" dirty="0" smtClean="0"/>
              <a:t>agenda is suggested that is formal enough to cover all important points but informal enough to encourage the free flow of ideas </a:t>
            </a:r>
            <a:endParaRPr lang="en-IN" dirty="0" smtClean="0"/>
          </a:p>
          <a:p>
            <a:r>
              <a:rPr lang="en-IN" dirty="0" smtClean="0"/>
              <a:t>A </a:t>
            </a:r>
            <a:r>
              <a:rPr lang="en-IN" dirty="0" smtClean="0"/>
              <a:t>"facilitator" (customer, developer, or outsider) controls the meeting </a:t>
            </a:r>
            <a:endParaRPr lang="en-IN" dirty="0" smtClean="0"/>
          </a:p>
          <a:p>
            <a:r>
              <a:rPr lang="en-IN" dirty="0" smtClean="0"/>
              <a:t>A </a:t>
            </a:r>
            <a:r>
              <a:rPr lang="en-IN" dirty="0" smtClean="0"/>
              <a:t>"definition mechanism" is used such as work sheets, flip charts, wall stickers, electronic bulletin board, chat room, or some other virtual forum </a:t>
            </a:r>
            <a:endParaRPr lang="en-IN" dirty="0" smtClean="0"/>
          </a:p>
          <a:p>
            <a:r>
              <a:rPr lang="en-IN" dirty="0" smtClean="0"/>
              <a:t>The </a:t>
            </a:r>
            <a:r>
              <a:rPr lang="en-IN" dirty="0" smtClean="0"/>
              <a:t>goal is to identify the problem, propose elements of the solution, negotiate different approaches, and specify a preliminary set of solution requirements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IN" dirty="0" smtClean="0"/>
              <a:t>Quality Function Deployment</a:t>
            </a:r>
            <a:endParaRPr lang="en-IN" dirty="0"/>
          </a:p>
        </p:txBody>
      </p:sp>
      <p:sp>
        <p:nvSpPr>
          <p:cNvPr id="3" name="Content Placeholder 2"/>
          <p:cNvSpPr>
            <a:spLocks noGrp="1"/>
          </p:cNvSpPr>
          <p:nvPr>
            <p:ph sz="quarter" idx="1"/>
          </p:nvPr>
        </p:nvSpPr>
        <p:spPr>
          <a:xfrm>
            <a:off x="457200" y="1219200"/>
            <a:ext cx="8153400" cy="5638800"/>
          </a:xfrm>
        </p:spPr>
        <p:txBody>
          <a:bodyPr>
            <a:normAutofit fontScale="92500" lnSpcReduction="10000"/>
          </a:bodyPr>
          <a:lstStyle/>
          <a:p>
            <a:r>
              <a:rPr lang="en-IN" dirty="0" smtClean="0"/>
              <a:t>This is a technique that translates the needs of the customer into technical requirements for software </a:t>
            </a:r>
            <a:endParaRPr lang="en-IN" dirty="0" smtClean="0"/>
          </a:p>
          <a:p>
            <a:r>
              <a:rPr lang="en-IN" dirty="0" smtClean="0"/>
              <a:t>It </a:t>
            </a:r>
            <a:r>
              <a:rPr lang="en-IN" dirty="0" smtClean="0"/>
              <a:t>emphasizes an understanding of what is valuable to the customer and then deploys these values throughout the engineering process through functions, information, and tasks </a:t>
            </a:r>
            <a:endParaRPr lang="en-IN" dirty="0" smtClean="0"/>
          </a:p>
          <a:p>
            <a:r>
              <a:rPr lang="en-IN" dirty="0" smtClean="0"/>
              <a:t>It </a:t>
            </a:r>
            <a:r>
              <a:rPr lang="en-IN" dirty="0" smtClean="0"/>
              <a:t>identifies three types of requirements </a:t>
            </a:r>
            <a:endParaRPr lang="en-IN" dirty="0" smtClean="0"/>
          </a:p>
          <a:p>
            <a:pPr lvl="1"/>
            <a:r>
              <a:rPr lang="en-IN" sz="2200" dirty="0" smtClean="0"/>
              <a:t>Normal </a:t>
            </a:r>
            <a:r>
              <a:rPr lang="en-IN" sz="2200" dirty="0" smtClean="0"/>
              <a:t>requirements: The objective and goal are stated for the system through the meetings with the </a:t>
            </a:r>
            <a:r>
              <a:rPr lang="en-IN" sz="2200" dirty="0" smtClean="0"/>
              <a:t>customer. For </a:t>
            </a:r>
            <a:r>
              <a:rPr lang="en-IN" sz="2200" dirty="0" smtClean="0"/>
              <a:t>the customer satisfaction these requirements should be there.</a:t>
            </a:r>
          </a:p>
          <a:p>
            <a:pPr lvl="2">
              <a:buNone/>
            </a:pPr>
            <a:endParaRPr lang="en-IN" sz="1200" dirty="0" smtClean="0"/>
          </a:p>
          <a:p>
            <a:pPr lvl="1"/>
            <a:r>
              <a:rPr lang="en-IN" sz="2200" dirty="0" smtClean="0"/>
              <a:t>Expected </a:t>
            </a:r>
            <a:r>
              <a:rPr lang="en-IN" sz="2200" dirty="0" smtClean="0"/>
              <a:t>requirements: These requirements are </a:t>
            </a:r>
            <a:r>
              <a:rPr lang="en-IN" sz="2200" dirty="0" smtClean="0"/>
              <a:t>implicit. These </a:t>
            </a:r>
            <a:r>
              <a:rPr lang="en-IN" sz="2200" dirty="0" smtClean="0"/>
              <a:t>are the basic requirement that not be clearly told by the customer, but also the customer expect that requirement.</a:t>
            </a:r>
          </a:p>
          <a:p>
            <a:pPr lvl="2">
              <a:buNone/>
            </a:pPr>
            <a:endParaRPr lang="en-IN" sz="1100" dirty="0" smtClean="0"/>
          </a:p>
          <a:p>
            <a:pPr lvl="1"/>
            <a:r>
              <a:rPr lang="en-IN" sz="2200" dirty="0" smtClean="0"/>
              <a:t>Exciting </a:t>
            </a:r>
            <a:r>
              <a:rPr lang="en-IN" sz="2200" dirty="0" smtClean="0"/>
              <a:t>requirements: These features are beyond the expectation of the </a:t>
            </a:r>
            <a:r>
              <a:rPr lang="en-IN" sz="2200" dirty="0" smtClean="0"/>
              <a:t>customer. The </a:t>
            </a:r>
            <a:r>
              <a:rPr lang="en-IN" sz="2200" dirty="0" smtClean="0"/>
              <a:t>developer adds some additional features or unexpected feature into the software to make the customer more satisfied.</a:t>
            </a:r>
          </a:p>
          <a:p>
            <a:pPr lvl="1">
              <a:buNone/>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228600"/>
            <a:ext cx="7292975" cy="1143000"/>
          </a:xfrm>
        </p:spPr>
        <p:txBody>
          <a:bodyPr/>
          <a:lstStyle/>
          <a:p>
            <a:pPr eaLnBrk="1"/>
            <a:r>
              <a:rPr lang="en-US" sz="2400" b="1" smtClean="0">
                <a:solidFill>
                  <a:srgbClr val="46424D"/>
                </a:solidFill>
                <a:latin typeface="Arial" pitchFamily="34" charset="0"/>
                <a:cs typeface="Arial" pitchFamily="34" charset="0"/>
                <a:sym typeface="Arial" pitchFamily="34" charset="0"/>
              </a:rPr>
              <a:t>What is a Requirement?</a:t>
            </a:r>
            <a:endParaRPr lang="en-US" smtClean="0"/>
          </a:p>
        </p:txBody>
      </p:sp>
      <p:sp>
        <p:nvSpPr>
          <p:cNvPr id="6148" name="Rectangle 3"/>
          <p:cNvSpPr>
            <a:spLocks noGrp="1"/>
          </p:cNvSpPr>
          <p:nvPr>
            <p:ph sz="quarter" idx="1"/>
          </p:nvPr>
        </p:nvSpPr>
        <p:spPr bwMode="auto">
          <a:xfrm>
            <a:off x="457200" y="1598613"/>
            <a:ext cx="8458200" cy="4878388"/>
          </a:xfrm>
          <a:noFill/>
          <a:ln w="12700">
            <a:miter lim="0"/>
            <a:headEnd/>
            <a:tailEnd/>
          </a:ln>
        </p:spPr>
        <p:txBody>
          <a:bodyPr vert="horz" wrap="square" lIns="50800" tIns="50800" rIns="50800" bIns="50800" numCol="1" anchor="t" anchorCtr="0" compatLnSpc="1">
            <a:prstTxWarp prst="textNoShape">
              <a:avLst/>
            </a:prstTxWarp>
            <a:normAutofit/>
          </a:bodyPr>
          <a:lstStyle/>
          <a:p>
            <a:pPr>
              <a:lnSpc>
                <a:spcPct val="90000"/>
              </a:lnSpc>
              <a:spcBef>
                <a:spcPts val="600"/>
              </a:spcBef>
            </a:pPr>
            <a:r>
              <a:rPr lang="en-IN" dirty="0" smtClean="0"/>
              <a:t>Requirements are descriptions of the services that a software system must provide and the constraints under which it must operate</a:t>
            </a:r>
          </a:p>
          <a:p>
            <a:pPr>
              <a:lnSpc>
                <a:spcPct val="90000"/>
              </a:lnSpc>
              <a:spcBef>
                <a:spcPts val="600"/>
              </a:spcBef>
            </a:pPr>
            <a:endParaRPr lang="en-US" b="0" dirty="0" smtClean="0"/>
          </a:p>
          <a:p>
            <a:pPr>
              <a:lnSpc>
                <a:spcPct val="90000"/>
              </a:lnSpc>
              <a:spcBef>
                <a:spcPts val="600"/>
              </a:spcBef>
            </a:pPr>
            <a:r>
              <a:rPr lang="en-US" b="0" dirty="0" smtClean="0"/>
              <a:t>It may </a:t>
            </a:r>
            <a:r>
              <a:rPr lang="en-US" sz="2800" dirty="0" smtClean="0"/>
              <a:t>range</a:t>
            </a:r>
            <a:r>
              <a:rPr lang="en-US" b="0" dirty="0" smtClean="0"/>
              <a:t> from a high-level abstract statement of a service </a:t>
            </a:r>
            <a:r>
              <a:rPr lang="en-US" sz="3100" b="0" dirty="0" smtClean="0"/>
              <a:t>or</a:t>
            </a:r>
            <a:r>
              <a:rPr lang="en-US" b="0" dirty="0" smtClean="0"/>
              <a:t> of a system constraint to a detailed mathematical functional specification.</a:t>
            </a:r>
          </a:p>
          <a:p>
            <a:pPr>
              <a:lnSpc>
                <a:spcPct val="90000"/>
              </a:lnSpc>
              <a:spcBef>
                <a:spcPts val="600"/>
              </a:spcBef>
            </a:pPr>
            <a:endParaRPr lang="en-US" b="0" dirty="0" smtClean="0"/>
          </a:p>
          <a:p>
            <a:pPr>
              <a:lnSpc>
                <a:spcPct val="90000"/>
              </a:lnSpc>
              <a:spcBef>
                <a:spcPts val="600"/>
              </a:spcBef>
            </a:pPr>
            <a:r>
              <a:rPr lang="en-IN" dirty="0" smtClean="0"/>
              <a:t>A condition or capability needed by a user to solve a problem or achieve an objective.</a:t>
            </a:r>
            <a:endParaRPr lang="en-US" dirty="0" smtClean="0"/>
          </a:p>
        </p:txBody>
      </p:sp>
      <p:sp>
        <p:nvSpPr>
          <p:cNvPr id="6149" name="AutoShape 4"/>
          <p:cNvSpPr>
            <a:spLocks/>
          </p:cNvSpPr>
          <p:nvPr/>
        </p:nvSpPr>
        <p:spPr bwMode="auto">
          <a:xfrm>
            <a:off x="6553200" y="6356350"/>
            <a:ext cx="2133600" cy="365125"/>
          </a:xfrm>
          <a:custGeom>
            <a:avLst/>
            <a:gdLst>
              <a:gd name="T0" fmla="*/ 105376133 w 21600"/>
              <a:gd name="T1" fmla="*/ 3086033 h 21600"/>
              <a:gd name="T2" fmla="*/ 105376133 w 21600"/>
              <a:gd name="T3" fmla="*/ 3086033 h 21600"/>
              <a:gd name="T4" fmla="*/ 105376133 w 21600"/>
              <a:gd name="T5" fmla="*/ 3086033 h 21600"/>
              <a:gd name="T6" fmla="*/ 105376133 w 21600"/>
              <a:gd name="T7" fmla="*/ 3086033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p:spPr>
        <p:txBody>
          <a:bodyPr lIns="50800" tIns="50800" rIns="50800" bIns="50800" anchor="ctr">
            <a:spAutoFit/>
          </a:bodyPr>
          <a:lstStyle/>
          <a:p>
            <a:pPr algn="r"/>
            <a:fld id="{AF69A93C-5B02-4520-BD32-9C52D70253A3}" type="slidenum">
              <a:rPr lang="en-US">
                <a:solidFill>
                  <a:srgbClr val="888888"/>
                </a:solidFill>
              </a:rPr>
              <a:pPr algn="r"/>
              <a:t>3</a:t>
            </a:fld>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33400" y="304800"/>
            <a:ext cx="7924800" cy="1104900"/>
          </a:xfrm>
        </p:spPr>
        <p:txBody>
          <a:bodyPr/>
          <a:lstStyle/>
          <a:p>
            <a:pPr eaLnBrk="1"/>
            <a:r>
              <a:rPr lang="en-US" sz="2400" b="1" dirty="0" smtClean="0">
                <a:solidFill>
                  <a:srgbClr val="46424D"/>
                </a:solidFill>
                <a:latin typeface="Arial" pitchFamily="34" charset="0"/>
                <a:cs typeface="Arial" pitchFamily="34" charset="0"/>
                <a:sym typeface="Arial" pitchFamily="34" charset="0"/>
              </a:rPr>
              <a:t>Types of Requirements</a:t>
            </a:r>
            <a:endParaRPr lang="en-US" dirty="0" smtClean="0"/>
          </a:p>
        </p:txBody>
      </p:sp>
      <p:sp>
        <p:nvSpPr>
          <p:cNvPr id="8196" name="Rectangle 3"/>
          <p:cNvSpPr>
            <a:spLocks noGrp="1"/>
          </p:cNvSpPr>
          <p:nvPr>
            <p:ph sz="quarter" idx="1"/>
          </p:nvPr>
        </p:nvSpPr>
        <p:spPr bwMode="auto">
          <a:xfrm>
            <a:off x="457200" y="1295400"/>
            <a:ext cx="8686800" cy="5562599"/>
          </a:xfrm>
          <a:noFill/>
          <a:ln w="12700">
            <a:miter lim="0"/>
            <a:headEnd/>
            <a:tailEnd/>
          </a:ln>
        </p:spPr>
        <p:txBody>
          <a:bodyPr vert="horz" wrap="square" lIns="50800" tIns="50800" rIns="50800" bIns="50800" numCol="1" anchor="t" anchorCtr="0" compatLnSpc="1">
            <a:prstTxWarp prst="textNoShape">
              <a:avLst/>
            </a:prstTxWarp>
          </a:bodyPr>
          <a:lstStyle/>
          <a:p>
            <a:pPr>
              <a:spcBef>
                <a:spcPts val="600"/>
              </a:spcBef>
            </a:pPr>
            <a:r>
              <a:rPr lang="en-US" b="0" dirty="0" smtClean="0"/>
              <a:t>User requirements</a:t>
            </a:r>
          </a:p>
          <a:p>
            <a:pPr lvl="1">
              <a:spcBef>
                <a:spcPts val="300"/>
              </a:spcBef>
            </a:pPr>
            <a:r>
              <a:rPr lang="en-US" sz="2000" b="0" dirty="0" smtClean="0"/>
              <a:t>Statements in natural language plus diagrams of the services the system provides and its operational constraints. </a:t>
            </a:r>
          </a:p>
          <a:p>
            <a:pPr lvl="1">
              <a:spcBef>
                <a:spcPts val="300"/>
              </a:spcBef>
            </a:pPr>
            <a:r>
              <a:rPr lang="en-US" sz="2000" dirty="0" smtClean="0"/>
              <a:t>Written for customers.</a:t>
            </a:r>
          </a:p>
          <a:p>
            <a:pPr>
              <a:spcBef>
                <a:spcPts val="600"/>
              </a:spcBef>
            </a:pPr>
            <a:r>
              <a:rPr lang="en-US" b="0" dirty="0" smtClean="0"/>
              <a:t>System requirements</a:t>
            </a:r>
          </a:p>
          <a:p>
            <a:pPr lvl="1">
              <a:spcBef>
                <a:spcPts val="300"/>
              </a:spcBef>
            </a:pPr>
            <a:r>
              <a:rPr lang="en-US" sz="2000" b="0" dirty="0" smtClean="0"/>
              <a:t>A </a:t>
            </a:r>
            <a:r>
              <a:rPr lang="en-US" sz="2000" dirty="0" smtClean="0"/>
              <a:t>structured</a:t>
            </a:r>
            <a:r>
              <a:rPr lang="en-US" sz="2000" b="0" dirty="0" smtClean="0"/>
              <a:t> document setting out </a:t>
            </a:r>
            <a:r>
              <a:rPr lang="en-US" sz="2000" dirty="0" smtClean="0"/>
              <a:t>detailed descriptions </a:t>
            </a:r>
            <a:r>
              <a:rPr lang="en-US" sz="2000" b="0" dirty="0" smtClean="0"/>
              <a:t>of the system’s </a:t>
            </a:r>
            <a:r>
              <a:rPr lang="en-US" sz="2000" dirty="0" smtClean="0"/>
              <a:t>functions</a:t>
            </a:r>
            <a:r>
              <a:rPr lang="en-US" sz="2000" b="0" dirty="0" smtClean="0"/>
              <a:t>, </a:t>
            </a:r>
            <a:r>
              <a:rPr lang="en-US" sz="2000" dirty="0" smtClean="0"/>
              <a:t>services</a:t>
            </a:r>
            <a:r>
              <a:rPr lang="en-US" sz="2000" b="0" dirty="0" smtClean="0"/>
              <a:t> and </a:t>
            </a:r>
            <a:r>
              <a:rPr lang="en-US" sz="2000" dirty="0" smtClean="0"/>
              <a:t>operational constraints</a:t>
            </a:r>
            <a:r>
              <a:rPr lang="en-US" sz="2000" b="0" dirty="0" smtClean="0"/>
              <a:t>. </a:t>
            </a:r>
          </a:p>
          <a:p>
            <a:pPr lvl="1">
              <a:spcBef>
                <a:spcPts val="300"/>
              </a:spcBef>
            </a:pPr>
            <a:r>
              <a:rPr lang="en-US" sz="2000" b="0" dirty="0" smtClean="0"/>
              <a:t>Defines what should be implemented so may be part of a contract between client and contractor.</a:t>
            </a:r>
          </a:p>
          <a:p>
            <a:pPr lvl="1">
              <a:spcBef>
                <a:spcPts val="300"/>
              </a:spcBef>
            </a:pPr>
            <a:r>
              <a:rPr lang="en-US" sz="2000" dirty="0" smtClean="0"/>
              <a:t>Whom do you think these are written for?</a:t>
            </a:r>
          </a:p>
          <a:p>
            <a:pPr lvl="1">
              <a:spcBef>
                <a:spcPts val="300"/>
              </a:spcBef>
            </a:pPr>
            <a:r>
              <a:rPr lang="en-US" sz="2000" dirty="0" smtClean="0"/>
              <a:t>These are higher level than functional and non-functional requirements, which these may subsume.  </a:t>
            </a:r>
            <a:endParaRPr lang="en-US" dirty="0" smtClean="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81000" y="266700"/>
            <a:ext cx="8382000" cy="1104900"/>
          </a:xfrm>
        </p:spPr>
        <p:txBody>
          <a:bodyPr/>
          <a:lstStyle/>
          <a:p>
            <a:pPr eaLnBrk="1"/>
            <a:r>
              <a:rPr lang="en-US" sz="2400" b="1" smtClean="0">
                <a:solidFill>
                  <a:srgbClr val="46424D"/>
                </a:solidFill>
                <a:latin typeface="Arial" pitchFamily="34" charset="0"/>
                <a:cs typeface="Arial" pitchFamily="34" charset="0"/>
                <a:sym typeface="Arial" pitchFamily="34" charset="0"/>
              </a:rPr>
              <a:t>Functional and  Non-functional requirements</a:t>
            </a:r>
            <a:endParaRPr lang="en-US" smtClean="0"/>
          </a:p>
        </p:txBody>
      </p:sp>
      <p:sp>
        <p:nvSpPr>
          <p:cNvPr id="10244" name="Rectangle 3"/>
          <p:cNvSpPr>
            <a:spLocks noGrp="1"/>
          </p:cNvSpPr>
          <p:nvPr>
            <p:ph sz="quarter" idx="1"/>
          </p:nvPr>
        </p:nvSpPr>
        <p:spPr bwMode="auto">
          <a:xfrm>
            <a:off x="457200" y="1447800"/>
            <a:ext cx="8686800" cy="5410200"/>
          </a:xfrm>
          <a:noFill/>
          <a:ln w="12700">
            <a:miter lim="0"/>
            <a:headEnd/>
            <a:tailEnd/>
          </a:ln>
        </p:spPr>
        <p:txBody>
          <a:bodyPr vert="horz" wrap="square" lIns="50800" tIns="50800" rIns="50800" bIns="50800" numCol="1" anchor="t" anchorCtr="0" compatLnSpc="1">
            <a:prstTxWarp prst="textNoShape">
              <a:avLst/>
            </a:prstTxWarp>
          </a:bodyPr>
          <a:lstStyle/>
          <a:p>
            <a:pPr>
              <a:lnSpc>
                <a:spcPct val="90000"/>
              </a:lnSpc>
              <a:spcBef>
                <a:spcPts val="600"/>
              </a:spcBef>
            </a:pPr>
            <a:r>
              <a:rPr lang="en-US" b="0" dirty="0" smtClean="0"/>
              <a:t>Functional requirements</a:t>
            </a:r>
          </a:p>
          <a:p>
            <a:pPr lvl="1">
              <a:lnSpc>
                <a:spcPct val="90000"/>
              </a:lnSpc>
              <a:spcBef>
                <a:spcPts val="300"/>
              </a:spcBef>
            </a:pPr>
            <a:r>
              <a:rPr lang="en-US" sz="2000" b="0" dirty="0" smtClean="0"/>
              <a:t>Statements of </a:t>
            </a:r>
            <a:r>
              <a:rPr lang="en-US" sz="2000" dirty="0" smtClean="0"/>
              <a:t>services</a:t>
            </a:r>
            <a:r>
              <a:rPr lang="en-US" sz="2000" b="0" dirty="0" smtClean="0"/>
              <a:t> the system should provide, how the system should react to particular inputs and how the system should behave in particular situations.</a:t>
            </a:r>
          </a:p>
          <a:p>
            <a:pPr lvl="1">
              <a:lnSpc>
                <a:spcPct val="90000"/>
              </a:lnSpc>
              <a:spcBef>
                <a:spcPts val="300"/>
              </a:spcBef>
            </a:pPr>
            <a:r>
              <a:rPr lang="en-US" sz="2000" b="0" dirty="0" smtClean="0"/>
              <a:t>May state what the system </a:t>
            </a:r>
            <a:r>
              <a:rPr lang="en-US" sz="2000" dirty="0" smtClean="0"/>
              <a:t>should not do</a:t>
            </a:r>
            <a:r>
              <a:rPr lang="en-US" sz="2000" b="0" dirty="0" smtClean="0"/>
              <a:t>.</a:t>
            </a:r>
          </a:p>
          <a:p>
            <a:pPr>
              <a:lnSpc>
                <a:spcPct val="90000"/>
              </a:lnSpc>
              <a:spcBef>
                <a:spcPts val="600"/>
              </a:spcBef>
            </a:pPr>
            <a:r>
              <a:rPr lang="en-US" b="0" dirty="0" smtClean="0"/>
              <a:t>Non-functional requirements</a:t>
            </a:r>
          </a:p>
          <a:p>
            <a:pPr lvl="1">
              <a:lnSpc>
                <a:spcPct val="90000"/>
              </a:lnSpc>
              <a:spcBef>
                <a:spcPts val="300"/>
              </a:spcBef>
            </a:pPr>
            <a:r>
              <a:rPr lang="en-US" sz="2000" dirty="0" smtClean="0"/>
              <a:t>Constraints</a:t>
            </a:r>
            <a:r>
              <a:rPr lang="en-US" sz="2000" b="0" dirty="0" smtClean="0"/>
              <a:t> on the services or functions offered by the system such as timing constraints, constraints on the development process, standards, etc.</a:t>
            </a:r>
          </a:p>
          <a:p>
            <a:pPr lvl="1">
              <a:lnSpc>
                <a:spcPct val="90000"/>
              </a:lnSpc>
              <a:spcBef>
                <a:spcPts val="300"/>
              </a:spcBef>
            </a:pPr>
            <a:r>
              <a:rPr lang="en-US" sz="2000" b="0" dirty="0" smtClean="0"/>
              <a:t>Often apply to the </a:t>
            </a:r>
            <a:r>
              <a:rPr lang="en-US" sz="2000" dirty="0" smtClean="0"/>
              <a:t>system as a whole </a:t>
            </a:r>
            <a:r>
              <a:rPr lang="en-US" sz="2000" b="0" dirty="0" smtClean="0"/>
              <a:t>rather than individual features or services.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57200" y="274638"/>
            <a:ext cx="7292975" cy="1143000"/>
          </a:xfrm>
        </p:spPr>
        <p:txBody>
          <a:bodyPr/>
          <a:lstStyle/>
          <a:p>
            <a:pPr eaLnBrk="1"/>
            <a:r>
              <a:rPr lang="en-US" sz="2400" b="1" smtClean="0">
                <a:solidFill>
                  <a:srgbClr val="46424D"/>
                </a:solidFill>
                <a:latin typeface="Arial" pitchFamily="34" charset="0"/>
                <a:cs typeface="Arial" pitchFamily="34" charset="0"/>
                <a:sym typeface="Arial" pitchFamily="34" charset="0"/>
              </a:rPr>
              <a:t>Functional Requirements</a:t>
            </a:r>
            <a:endParaRPr lang="en-US" smtClean="0"/>
          </a:p>
        </p:txBody>
      </p:sp>
      <p:sp>
        <p:nvSpPr>
          <p:cNvPr id="11268" name="Rectangle 3"/>
          <p:cNvSpPr>
            <a:spLocks noGrp="1"/>
          </p:cNvSpPr>
          <p:nvPr>
            <p:ph sz="quarter" idx="1"/>
          </p:nvPr>
        </p:nvSpPr>
        <p:spPr bwMode="auto">
          <a:xfrm>
            <a:off x="457200" y="1598613"/>
            <a:ext cx="8229600" cy="4527550"/>
          </a:xfrm>
          <a:noFill/>
          <a:ln w="12700">
            <a:miter lim="0"/>
            <a:headEnd/>
            <a:tailEnd/>
          </a:ln>
        </p:spPr>
        <p:txBody>
          <a:bodyPr vert="horz" wrap="square" lIns="50800" tIns="50800" rIns="50800" bIns="50800" numCol="1" anchor="t" anchorCtr="0" compatLnSpc="1">
            <a:prstTxWarp prst="textNoShape">
              <a:avLst/>
            </a:prstTxWarp>
            <a:normAutofit/>
          </a:bodyPr>
          <a:lstStyle/>
          <a:p>
            <a:pPr>
              <a:spcBef>
                <a:spcPts val="600"/>
              </a:spcBef>
            </a:pPr>
            <a:r>
              <a:rPr lang="en-US" b="0" dirty="0" smtClean="0"/>
              <a:t>Describe functionality or system services.</a:t>
            </a:r>
          </a:p>
          <a:p>
            <a:pPr>
              <a:spcBef>
                <a:spcPts val="600"/>
              </a:spcBef>
            </a:pPr>
            <a:r>
              <a:rPr lang="en-US" b="0" dirty="0" smtClean="0"/>
              <a:t>Depend on the type of software, expected users and the type of system where the software is used.</a:t>
            </a:r>
          </a:p>
          <a:p>
            <a:pPr>
              <a:spcBef>
                <a:spcPts val="600"/>
              </a:spcBef>
            </a:pPr>
            <a:r>
              <a:rPr lang="en-US" b="0" dirty="0" smtClean="0"/>
              <a:t>Functional user requirements may be high-level statements of what the system should do.</a:t>
            </a:r>
          </a:p>
          <a:p>
            <a:pPr>
              <a:spcBef>
                <a:spcPts val="600"/>
              </a:spcBef>
            </a:pPr>
            <a:r>
              <a:rPr lang="en-US" b="0" dirty="0" smtClean="0"/>
              <a:t>Functional system requirements should describe the system services in detail.</a:t>
            </a:r>
          </a:p>
          <a:p>
            <a:pPr>
              <a:spcBef>
                <a:spcPts val="600"/>
              </a:spcBef>
            </a:pPr>
            <a:r>
              <a:rPr lang="en-US" b="0" dirty="0" smtClean="0"/>
              <a:t>Essentially, these are the ‘</a:t>
            </a:r>
            <a:r>
              <a:rPr lang="en-US" b="0" dirty="0" err="1" smtClean="0"/>
              <a:t>whats</a:t>
            </a:r>
            <a:r>
              <a:rPr lang="en-US" b="0" dirty="0" smtClean="0"/>
              <a:t>’ of the system that we often refer to.  These are not ‘all that there is,’ but these should describe the overall functionality of the system.</a:t>
            </a:r>
            <a:endParaRPr lang="en-US" dirty="0" smtClean="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274638"/>
            <a:ext cx="7292975" cy="715962"/>
          </a:xfrm>
        </p:spPr>
        <p:txBody>
          <a:bodyPr/>
          <a:lstStyle/>
          <a:p>
            <a:pPr eaLnBrk="1"/>
            <a:r>
              <a:rPr lang="en-US" sz="2400" b="1" dirty="0" smtClean="0">
                <a:solidFill>
                  <a:srgbClr val="46424D"/>
                </a:solidFill>
                <a:latin typeface="Arial" pitchFamily="34" charset="0"/>
                <a:cs typeface="Arial" pitchFamily="34" charset="0"/>
                <a:sym typeface="Arial" pitchFamily="34" charset="0"/>
              </a:rPr>
              <a:t>Non-functional Requirements</a:t>
            </a:r>
            <a:endParaRPr lang="en-US" dirty="0" smtClean="0"/>
          </a:p>
        </p:txBody>
      </p:sp>
      <p:sp>
        <p:nvSpPr>
          <p:cNvPr id="12292" name="Rectangle 3"/>
          <p:cNvSpPr>
            <a:spLocks noGrp="1"/>
          </p:cNvSpPr>
          <p:nvPr>
            <p:ph sz="quarter" idx="1"/>
          </p:nvPr>
        </p:nvSpPr>
        <p:spPr bwMode="auto">
          <a:xfrm>
            <a:off x="457200" y="1371600"/>
            <a:ext cx="8229600" cy="4527550"/>
          </a:xfrm>
          <a:noFill/>
          <a:ln w="12700">
            <a:miter lim="0"/>
            <a:headEnd/>
            <a:tailEnd/>
          </a:ln>
        </p:spPr>
        <p:txBody>
          <a:bodyPr vert="horz" wrap="square" lIns="50800" tIns="50800" rIns="50800" bIns="50800" numCol="1" anchor="t" anchorCtr="0" compatLnSpc="1">
            <a:prstTxWarp prst="textNoShape">
              <a:avLst/>
            </a:prstTxWarp>
            <a:normAutofit fontScale="92500" lnSpcReduction="10000"/>
          </a:bodyPr>
          <a:lstStyle/>
          <a:p>
            <a:pPr>
              <a:lnSpc>
                <a:spcPct val="90000"/>
              </a:lnSpc>
              <a:spcBef>
                <a:spcPts val="600"/>
              </a:spcBef>
            </a:pPr>
            <a:r>
              <a:rPr lang="en-US" b="0" dirty="0" smtClean="0"/>
              <a:t>These define system properties and constraints e.g. reliability, response time, maintainability, scalability, portability, and storage requirements. </a:t>
            </a:r>
          </a:p>
          <a:p>
            <a:pPr>
              <a:lnSpc>
                <a:spcPct val="90000"/>
              </a:lnSpc>
              <a:spcBef>
                <a:spcPts val="600"/>
              </a:spcBef>
              <a:buNone/>
            </a:pPr>
            <a:r>
              <a:rPr lang="en-US" b="0" dirty="0" smtClean="0"/>
              <a:t>     Constraints are I/O device capability, system representations, etc.</a:t>
            </a:r>
          </a:p>
          <a:p>
            <a:pPr>
              <a:lnSpc>
                <a:spcPct val="90000"/>
              </a:lnSpc>
              <a:spcBef>
                <a:spcPts val="600"/>
              </a:spcBef>
            </a:pPr>
            <a:endParaRPr lang="en-US" b="0" dirty="0" smtClean="0"/>
          </a:p>
          <a:p>
            <a:pPr>
              <a:lnSpc>
                <a:spcPct val="90000"/>
              </a:lnSpc>
              <a:spcBef>
                <a:spcPts val="600"/>
              </a:spcBef>
            </a:pPr>
            <a:r>
              <a:rPr lang="en-US" b="0" dirty="0" smtClean="0"/>
              <a:t>Process requirements may also be specified mandating a particular IDE, programming language or development method.  </a:t>
            </a:r>
          </a:p>
          <a:p>
            <a:pPr>
              <a:lnSpc>
                <a:spcPct val="90000"/>
              </a:lnSpc>
              <a:spcBef>
                <a:spcPts val="600"/>
              </a:spcBef>
              <a:buNone/>
            </a:pPr>
            <a:endParaRPr lang="en-US" b="0" dirty="0" smtClean="0"/>
          </a:p>
          <a:p>
            <a:pPr>
              <a:lnSpc>
                <a:spcPct val="90000"/>
              </a:lnSpc>
              <a:spcBef>
                <a:spcPts val="600"/>
              </a:spcBef>
            </a:pPr>
            <a:endParaRPr lang="en-US" b="0" dirty="0" smtClean="0"/>
          </a:p>
          <a:p>
            <a:pPr>
              <a:lnSpc>
                <a:spcPct val="90000"/>
              </a:lnSpc>
              <a:spcBef>
                <a:spcPts val="600"/>
              </a:spcBef>
            </a:pPr>
            <a:r>
              <a:rPr lang="en-US" b="0" dirty="0" smtClean="0"/>
              <a:t>Non-functional requirements </a:t>
            </a:r>
            <a:r>
              <a:rPr lang="en-US" dirty="0" smtClean="0"/>
              <a:t>may be more critical </a:t>
            </a:r>
            <a:r>
              <a:rPr lang="en-US" b="0" dirty="0" smtClean="0"/>
              <a:t>than functional requirements. If these are not met, the system may be useless.</a:t>
            </a:r>
            <a:endParaRPr lang="en-US" dirty="0" smtClean="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a:xfrm>
            <a:off x="457200" y="1600200"/>
            <a:ext cx="8001000" cy="4873752"/>
          </a:xfrm>
        </p:spPr>
        <p:txBody>
          <a:bodyPr>
            <a:normAutofit/>
          </a:bodyPr>
          <a:lstStyle/>
          <a:p>
            <a:r>
              <a:rPr lang="en-IN" dirty="0" smtClean="0"/>
              <a:t>Let’s take an example of a functional requirement. </a:t>
            </a:r>
          </a:p>
          <a:p>
            <a:pPr>
              <a:buNone/>
            </a:pPr>
            <a:r>
              <a:rPr lang="en-IN" dirty="0" smtClean="0"/>
              <a:t>			</a:t>
            </a:r>
          </a:p>
          <a:p>
            <a:pPr>
              <a:buNone/>
            </a:pPr>
            <a:r>
              <a:rPr lang="en-IN" dirty="0" smtClean="0"/>
              <a:t>			 A system loads a webpage when someone clicks on a button. The related non-functional requirement specifies how fast the webpage must load. A delay in loading will create a negative user experience and poor quality of the system even though the functional requirement is fully met.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normAutofit fontScale="90000"/>
          </a:bodyPr>
          <a:lstStyle/>
          <a:p>
            <a:r>
              <a:rPr lang="en-US" sz="4600" b="1" dirty="0" smtClean="0"/>
              <a:t>The Requirement Engineering Process</a:t>
            </a:r>
          </a:p>
        </p:txBody>
      </p:sp>
      <p:sp>
        <p:nvSpPr>
          <p:cNvPr id="46083" name="Rectangle 3"/>
          <p:cNvSpPr>
            <a:spLocks noGrp="1"/>
          </p:cNvSpPr>
          <p:nvPr>
            <p:ph sz="quarter" idx="1"/>
          </p:nvPr>
        </p:nvSpPr>
        <p:spPr>
          <a:xfrm>
            <a:off x="457200" y="1600200"/>
            <a:ext cx="8534400" cy="5105400"/>
          </a:xfrm>
        </p:spPr>
        <p:txBody>
          <a:bodyPr/>
          <a:lstStyle/>
          <a:p>
            <a:pPr>
              <a:lnSpc>
                <a:spcPct val="90000"/>
              </a:lnSpc>
            </a:pPr>
            <a:r>
              <a:rPr lang="en-IN" sz="2200" dirty="0" smtClean="0"/>
              <a:t>Requirements engineering is a process of gathering and defining of what the services should be provided by the system.</a:t>
            </a:r>
            <a:endParaRPr lang="en-US" sz="2200" dirty="0" smtClean="0"/>
          </a:p>
          <a:p>
            <a:pPr>
              <a:lnSpc>
                <a:spcPct val="90000"/>
              </a:lnSpc>
            </a:pPr>
            <a:r>
              <a:rPr lang="en-US" sz="2200" dirty="0" smtClean="0"/>
              <a:t>Requirements engineering help software engineers to better understand the problem they will work to solve. It encompasses the set of tasks that lead to an understanding of what the business impact of the software will be, what the customer wants and how end-users will interact with the software.</a:t>
            </a:r>
          </a:p>
          <a:p>
            <a:pPr>
              <a:lnSpc>
                <a:spcPct val="90000"/>
              </a:lnSpc>
            </a:pPr>
            <a:endParaRPr lang="en-US" sz="2200" dirty="0" smtClean="0"/>
          </a:p>
          <a:p>
            <a:pPr>
              <a:lnSpc>
                <a:spcPct val="90000"/>
              </a:lnSpc>
            </a:pPr>
            <a:r>
              <a:rPr lang="en-US" sz="2200" b="1" dirty="0" smtClean="0"/>
              <a:t>Requirement Engineering Process</a:t>
            </a:r>
          </a:p>
          <a:p>
            <a:pPr lvl="1">
              <a:lnSpc>
                <a:spcPct val="90000"/>
              </a:lnSpc>
            </a:pPr>
            <a:r>
              <a:rPr lang="en-US" sz="2000" dirty="0" smtClean="0"/>
              <a:t>Feasibility Study</a:t>
            </a:r>
          </a:p>
          <a:p>
            <a:pPr lvl="1">
              <a:lnSpc>
                <a:spcPct val="90000"/>
              </a:lnSpc>
            </a:pPr>
            <a:r>
              <a:rPr lang="en-US" sz="2000" dirty="0" smtClean="0"/>
              <a:t>Requirements elicitation and analysis</a:t>
            </a:r>
          </a:p>
          <a:p>
            <a:pPr lvl="1">
              <a:lnSpc>
                <a:spcPct val="90000"/>
              </a:lnSpc>
            </a:pPr>
            <a:r>
              <a:rPr lang="en-US" sz="2000" dirty="0" smtClean="0"/>
              <a:t>Requirements Specification</a:t>
            </a:r>
          </a:p>
          <a:p>
            <a:pPr lvl="1">
              <a:lnSpc>
                <a:spcPct val="90000"/>
              </a:lnSpc>
            </a:pPr>
            <a:r>
              <a:rPr lang="en-US" sz="2000" dirty="0" smtClean="0"/>
              <a:t>Requirements Validation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9DB92EACB2DE4A80898D5436D416A0" ma:contentTypeVersion="8" ma:contentTypeDescription="Create a new document." ma:contentTypeScope="" ma:versionID="762c9032d429af280966d2433670cced">
  <xsd:schema xmlns:xsd="http://www.w3.org/2001/XMLSchema" xmlns:xs="http://www.w3.org/2001/XMLSchema" xmlns:p="http://schemas.microsoft.com/office/2006/metadata/properties" xmlns:ns2="b9288dcc-61bc-4a47-9d2f-9a5ec9ee4642" targetNamespace="http://schemas.microsoft.com/office/2006/metadata/properties" ma:root="true" ma:fieldsID="19a5d20e7d352902b6b64e44ec6a79ae" ns2:_="">
    <xsd:import namespace="b9288dcc-61bc-4a47-9d2f-9a5ec9ee464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288dcc-61bc-4a47-9d2f-9a5ec9ee46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F52A47-BCEB-4885-9C82-D2638DCA672E}"/>
</file>

<file path=customXml/itemProps2.xml><?xml version="1.0" encoding="utf-8"?>
<ds:datastoreItem xmlns:ds="http://schemas.openxmlformats.org/officeDocument/2006/customXml" ds:itemID="{D98E3BE8-2770-4828-A179-149407765F9C}"/>
</file>

<file path=customXml/itemProps3.xml><?xml version="1.0" encoding="utf-8"?>
<ds:datastoreItem xmlns:ds="http://schemas.openxmlformats.org/officeDocument/2006/customXml" ds:itemID="{AED66C61-7EC1-4802-8A88-34D06D968389}"/>
</file>

<file path=docProps/app.xml><?xml version="1.0" encoding="utf-8"?>
<Properties xmlns="http://schemas.openxmlformats.org/officeDocument/2006/extended-properties" xmlns:vt="http://schemas.openxmlformats.org/officeDocument/2006/docPropsVTypes">
  <Template>Oriel</Template>
  <TotalTime>1052</TotalTime>
  <Words>1498</Words>
  <Application>Microsoft Office PowerPoint</Application>
  <PresentationFormat>On-screen Show (4:3)</PresentationFormat>
  <Paragraphs>170</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Oriel</vt:lpstr>
      <vt:lpstr>Bitmap Image</vt:lpstr>
      <vt:lpstr>Chapter 2 – Requirements Engineering</vt:lpstr>
      <vt:lpstr>Requirements Engineering</vt:lpstr>
      <vt:lpstr>What is a Requirement?</vt:lpstr>
      <vt:lpstr>Types of Requirements</vt:lpstr>
      <vt:lpstr>Functional and  Non-functional requirements</vt:lpstr>
      <vt:lpstr>Functional Requirements</vt:lpstr>
      <vt:lpstr>Non-functional Requirements</vt:lpstr>
      <vt:lpstr>Slide 8</vt:lpstr>
      <vt:lpstr>The Requirement Engineering Process</vt:lpstr>
      <vt:lpstr>The Requirements Engineering Process</vt:lpstr>
      <vt:lpstr>Feasibility studies</vt:lpstr>
      <vt:lpstr>Feasibility study implementation</vt:lpstr>
      <vt:lpstr>Elicitation and analysis</vt:lpstr>
      <vt:lpstr>Problems of requirements analysis</vt:lpstr>
      <vt:lpstr>The requirements analysis process</vt:lpstr>
      <vt:lpstr>Process activities</vt:lpstr>
      <vt:lpstr>Software Requirement Specification:</vt:lpstr>
      <vt:lpstr>Software Requirements verification and validation:</vt:lpstr>
      <vt:lpstr>Software Requirement Management: </vt:lpstr>
      <vt:lpstr>Requirements Engineering Tasks</vt:lpstr>
      <vt:lpstr>Slide 21</vt:lpstr>
      <vt:lpstr>Inception Task</vt:lpstr>
      <vt:lpstr>Requirement Engineering Tasks</vt:lpstr>
      <vt:lpstr>Elicitation Task</vt:lpstr>
      <vt:lpstr>Basic Guidelines of Collaborative Requirements Gathering</vt:lpstr>
      <vt:lpstr>Quality Function Deployment</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Requirements Engineering</dc:title>
  <dc:creator>comp</dc:creator>
  <cp:lastModifiedBy>comp</cp:lastModifiedBy>
  <cp:revision>75</cp:revision>
  <dcterms:created xsi:type="dcterms:W3CDTF">2006-08-16T00:00:00Z</dcterms:created>
  <dcterms:modified xsi:type="dcterms:W3CDTF">2020-11-06T11:07:49Z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0x0101007A9DB92EACB2DE4A80898D5436D416A0</vt:lpwstr>
  </property>
</Properties>
</file>