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6"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26F"/>
    <a:srgbClr val="F94C07"/>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33409B-7177-48DB-B28F-1FE0361246FF}" v="2" dt="2025-02-19T12:38:32.5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 RAJ" userId="24c13914c6faef20" providerId="LiveId" clId="{DB33409B-7177-48DB-B28F-1FE0361246FF}"/>
    <pc:docChg chg="undo redo custSel modSld">
      <pc:chgData name="ANSH RAJ" userId="24c13914c6faef20" providerId="LiveId" clId="{DB33409B-7177-48DB-B28F-1FE0361246FF}" dt="2025-02-19T12:38:23.914" v="354" actId="20577"/>
      <pc:docMkLst>
        <pc:docMk/>
      </pc:docMkLst>
      <pc:sldChg chg="addSp delSp modSp mod">
        <pc:chgData name="ANSH RAJ" userId="24c13914c6faef20" providerId="LiveId" clId="{DB33409B-7177-48DB-B28F-1FE0361246FF}" dt="2025-02-19T12:38:23.914" v="354" actId="20577"/>
        <pc:sldMkLst>
          <pc:docMk/>
          <pc:sldMk cId="2230664768" sldId="2146847061"/>
        </pc:sldMkLst>
        <pc:spChg chg="mod">
          <ac:chgData name="ANSH RAJ" userId="24c13914c6faef20" providerId="LiveId" clId="{DB33409B-7177-48DB-B28F-1FE0361246FF}" dt="2025-02-19T12:38:23.914" v="354" actId="20577"/>
          <ac:spMkLst>
            <pc:docMk/>
            <pc:sldMk cId="2230664768" sldId="2146847061"/>
            <ac:spMk id="3" creationId="{51A299DD-46FA-7866-41D8-C1BFCC2F69DD}"/>
          </ac:spMkLst>
        </pc:spChg>
        <pc:picChg chg="add del mod">
          <ac:chgData name="ANSH RAJ" userId="24c13914c6faef20" providerId="LiveId" clId="{DB33409B-7177-48DB-B28F-1FE0361246FF}" dt="2025-02-19T12:35:41.704" v="225" actId="21"/>
          <ac:picMkLst>
            <pc:docMk/>
            <pc:sldMk cId="2230664768" sldId="2146847061"/>
            <ac:picMk id="5" creationId="{1188CBEF-4E97-46AF-E6EA-41A41F02AC5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ItsAkanksha1/AICTE-Steganography_Project.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rgbClr val="C00000"/>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rgbClr val="FFC000"/>
                </a:solidFill>
                <a:latin typeface="Arial" pitchFamily="34" charset="0"/>
                <a:cs typeface="Arial" pitchFamily="34" charset="0"/>
              </a:rPr>
              <a:t>Akanksha Jha</a:t>
            </a:r>
            <a:endParaRPr lang="en-US" sz="2000" b="1" dirty="0">
              <a:solidFill>
                <a:srgbClr val="FFC000"/>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rgbClr val="FFC000"/>
                </a:solidFill>
                <a:latin typeface="Arial"/>
                <a:cs typeface="Arial"/>
              </a:rPr>
              <a:t>RDS COLLEGE MUZAFFARPUR</a:t>
            </a:r>
          </a:p>
          <a:p>
            <a:r>
              <a:rPr lang="en-US" sz="2000" b="1" dirty="0">
                <a:solidFill>
                  <a:srgbClr val="FFC000"/>
                </a:solidFill>
                <a:latin typeface="Arial"/>
                <a:cs typeface="Arial"/>
              </a:rPr>
              <a:t>				BCA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A961-1080-40AC-3DBD-F14E1EE38BEA}"/>
              </a:ext>
            </a:extLst>
          </p:cNvPr>
          <p:cNvSpPr>
            <a:spLocks noGrp="1"/>
          </p:cNvSpPr>
          <p:nvPr>
            <p:ph type="title"/>
          </p:nvPr>
        </p:nvSpPr>
        <p:spPr/>
        <p:txBody>
          <a:bodyPr/>
          <a:lstStyle/>
          <a:p>
            <a:r>
              <a:rPr lang="en-US" dirty="0">
                <a:solidFill>
                  <a:srgbClr val="0070C0"/>
                </a:solidFill>
              </a:rPr>
              <a:t>RESULTS</a:t>
            </a:r>
            <a:endParaRPr lang="en-IN" dirty="0">
              <a:solidFill>
                <a:srgbClr val="0070C0"/>
              </a:solidFill>
            </a:endParaRPr>
          </a:p>
        </p:txBody>
      </p:sp>
      <p:pic>
        <p:nvPicPr>
          <p:cNvPr id="5" name="Content Placeholder 4" descr="A screenshot of a computer&#10;&#10;AI-generated content may be incorrect.">
            <a:extLst>
              <a:ext uri="{FF2B5EF4-FFF2-40B4-BE49-F238E27FC236}">
                <a16:creationId xmlns:a16="http://schemas.microsoft.com/office/drawing/2014/main" id="{F0B7E40D-6310-5043-E04C-7B008C7D6DC8}"/>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60650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9425-8DF1-D3CB-4FAB-CB56A71A2256}"/>
              </a:ext>
            </a:extLst>
          </p:cNvPr>
          <p:cNvSpPr>
            <a:spLocks noGrp="1"/>
          </p:cNvSpPr>
          <p:nvPr>
            <p:ph type="title"/>
          </p:nvPr>
        </p:nvSpPr>
        <p:spPr/>
        <p:txBody>
          <a:bodyPr/>
          <a:lstStyle/>
          <a:p>
            <a:r>
              <a:rPr lang="en-US" dirty="0">
                <a:solidFill>
                  <a:srgbClr val="0070C0"/>
                </a:solidFill>
              </a:rPr>
              <a:t>ENCRYPTED IMAGE</a:t>
            </a:r>
            <a:endParaRPr lang="en-IN" dirty="0">
              <a:solidFill>
                <a:srgbClr val="0070C0"/>
              </a:solidFill>
            </a:endParaRPr>
          </a:p>
        </p:txBody>
      </p:sp>
      <p:pic>
        <p:nvPicPr>
          <p:cNvPr id="5" name="Content Placeholder 4" descr="A screenshot of a computer&#10;&#10;AI-generated content may be incorrect.">
            <a:extLst>
              <a:ext uri="{FF2B5EF4-FFF2-40B4-BE49-F238E27FC236}">
                <a16:creationId xmlns:a16="http://schemas.microsoft.com/office/drawing/2014/main" id="{42A78E96-8F3F-EF11-7A18-04626E2DD362}"/>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27957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solidFill>
                  <a:srgbClr val="7E026F"/>
                </a:solidFill>
              </a:rPr>
              <a:t>The project successfully addresses the problem of </a:t>
            </a:r>
            <a:r>
              <a:rPr lang="en-US" sz="2400" b="1" dirty="0">
                <a:solidFill>
                  <a:srgbClr val="7E026F"/>
                </a:solidFill>
              </a:rPr>
              <a:t>secure and covert communication </a:t>
            </a:r>
            <a:r>
              <a:rPr lang="en-US" sz="2400" dirty="0">
                <a:solidFill>
                  <a:srgbClr val="7E026F"/>
                </a:solidFill>
              </a:rPr>
              <a:t>by utilizing steganography to </a:t>
            </a:r>
            <a:r>
              <a:rPr lang="en-US" sz="2400" b="1" dirty="0">
                <a:solidFill>
                  <a:srgbClr val="7E026F"/>
                </a:solidFill>
              </a:rPr>
              <a:t>embed hidden messages </a:t>
            </a:r>
            <a:r>
              <a:rPr lang="en-US" sz="2400" dirty="0">
                <a:solidFill>
                  <a:srgbClr val="7E026F"/>
                </a:solidFill>
              </a:rPr>
              <a:t>within images. Through </a:t>
            </a:r>
            <a:r>
              <a:rPr lang="en-US" sz="2400" b="1" dirty="0">
                <a:solidFill>
                  <a:srgbClr val="7E026F"/>
                </a:solidFill>
              </a:rPr>
              <a:t>pixel-level manipulation and RGB channel encoding</a:t>
            </a:r>
            <a:r>
              <a:rPr lang="en-US" sz="2400" dirty="0">
                <a:solidFill>
                  <a:srgbClr val="7E026F"/>
                </a:solidFill>
              </a:rPr>
              <a:t>, the system ensures that sensitive data remains concealed from unauthorized access. Additionally, </a:t>
            </a:r>
            <a:r>
              <a:rPr lang="en-US" sz="2400" b="1" dirty="0">
                <a:solidFill>
                  <a:srgbClr val="7E026F"/>
                </a:solidFill>
              </a:rPr>
              <a:t>passcode protection </a:t>
            </a:r>
            <a:r>
              <a:rPr lang="en-US" sz="2400" dirty="0">
                <a:solidFill>
                  <a:srgbClr val="7E026F"/>
                </a:solidFill>
              </a:rPr>
              <a:t>enhances security by restricting decryption to authorized users. This solution is effective for </a:t>
            </a:r>
            <a:r>
              <a:rPr lang="en-US" sz="2400" b="1" dirty="0">
                <a:solidFill>
                  <a:srgbClr val="7E026F"/>
                </a:solidFill>
              </a:rPr>
              <a:t>cybersecurity applications, secure messaging, and confidential data sharing </a:t>
            </a:r>
            <a:r>
              <a:rPr lang="en-US" sz="2400" dirty="0">
                <a:solidFill>
                  <a:srgbClr val="7E026F"/>
                </a:solidFill>
              </a:rPr>
              <a:t>making it a valuable tool for individuals and organizations seeking privacy in digital communication.</a:t>
            </a:r>
            <a:endParaRPr lang="en-IN" sz="2400" dirty="0">
              <a:solidFill>
                <a:srgbClr val="7E026F"/>
              </a:solidFill>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solidFill>
                  <a:schemeClr val="tx1">
                    <a:lumMod val="65000"/>
                    <a:lumOff val="35000"/>
                  </a:schemeClr>
                </a:solidFill>
                <a:hlinkClick r:id="rId2"/>
              </a:rPr>
              <a:t>https://github.com/ItsAkanksha1/AICTE-Steganography_Project.git</a:t>
            </a:r>
            <a:endParaRPr lang="en-IN" dirty="0">
              <a:solidFill>
                <a:schemeClr val="tx1">
                  <a:lumMod val="65000"/>
                  <a:lumOff val="35000"/>
                </a:schemeClr>
              </a:solidFill>
            </a:endParaRPr>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62500" lnSpcReduction="20000"/>
          </a:bodyPr>
          <a:lstStyle/>
          <a:p>
            <a:pPr marL="0" indent="0">
              <a:buNone/>
            </a:pPr>
            <a:endParaRPr lang="en-US" dirty="0"/>
          </a:p>
          <a:p>
            <a:pPr marL="305435" indent="-305435"/>
            <a:r>
              <a:rPr lang="en-US" sz="2400" b="1" dirty="0">
                <a:solidFill>
                  <a:schemeClr val="accent1">
                    <a:lumMod val="50000"/>
                  </a:schemeClr>
                </a:solidFill>
              </a:rPr>
              <a:t>1. Enhanced Security with Encryption – Integrate cryptographic algorithms (AES, RSA) to further protect hidden messages before embedding them in images.  </a:t>
            </a:r>
          </a:p>
          <a:p>
            <a:pPr marL="305435" indent="-305435"/>
            <a:endParaRPr lang="en-US" sz="2400" b="1" dirty="0">
              <a:solidFill>
                <a:schemeClr val="accent1">
                  <a:lumMod val="50000"/>
                </a:schemeClr>
              </a:solidFill>
            </a:endParaRPr>
          </a:p>
          <a:p>
            <a:pPr marL="305435" indent="-305435"/>
            <a:r>
              <a:rPr lang="en-US" sz="2400" b="1" dirty="0">
                <a:solidFill>
                  <a:schemeClr val="accent1">
                    <a:lumMod val="50000"/>
                  </a:schemeClr>
                </a:solidFill>
              </a:rPr>
              <a:t>2. GUI Integration – Develop a user-friendly interface using </a:t>
            </a:r>
            <a:r>
              <a:rPr lang="en-US" sz="2400" b="1" dirty="0" err="1">
                <a:solidFill>
                  <a:schemeClr val="accent1">
                    <a:lumMod val="50000"/>
                  </a:schemeClr>
                </a:solidFill>
              </a:rPr>
              <a:t>Tkinter</a:t>
            </a:r>
            <a:r>
              <a:rPr lang="en-US" sz="2400" b="1" dirty="0">
                <a:solidFill>
                  <a:schemeClr val="accent1">
                    <a:lumMod val="50000"/>
                  </a:schemeClr>
                </a:solidFill>
              </a:rPr>
              <a:t>, </a:t>
            </a:r>
            <a:r>
              <a:rPr lang="en-US" sz="2400" b="1" dirty="0" err="1">
                <a:solidFill>
                  <a:schemeClr val="accent1">
                    <a:lumMod val="50000"/>
                  </a:schemeClr>
                </a:solidFill>
              </a:rPr>
              <a:t>PyQt</a:t>
            </a:r>
            <a:r>
              <a:rPr lang="en-US" sz="2400" b="1" dirty="0">
                <a:solidFill>
                  <a:schemeClr val="accent1">
                    <a:lumMod val="50000"/>
                  </a:schemeClr>
                </a:solidFill>
              </a:rPr>
              <a:t>, or a web-based platform for ease of use.  </a:t>
            </a:r>
          </a:p>
          <a:p>
            <a:pPr marL="305435" indent="-305435"/>
            <a:endParaRPr lang="en-US" sz="2400" b="1" dirty="0">
              <a:solidFill>
                <a:schemeClr val="accent1">
                  <a:lumMod val="50000"/>
                </a:schemeClr>
              </a:solidFill>
            </a:endParaRPr>
          </a:p>
          <a:p>
            <a:pPr marL="305435" indent="-305435"/>
            <a:r>
              <a:rPr lang="en-US" sz="2400" b="1" dirty="0">
                <a:solidFill>
                  <a:schemeClr val="accent1">
                    <a:lumMod val="50000"/>
                  </a:schemeClr>
                </a:solidFill>
              </a:rPr>
              <a:t>3. Support for Multiple File Formats – Extend compatibility to support various image formats like PNG, BMP, and TIFF to prevent compression loss.  </a:t>
            </a:r>
          </a:p>
          <a:p>
            <a:pPr marL="305435" indent="-305435"/>
            <a:endParaRPr lang="en-US" sz="2400" b="1" dirty="0">
              <a:solidFill>
                <a:schemeClr val="accent1">
                  <a:lumMod val="50000"/>
                </a:schemeClr>
              </a:solidFill>
            </a:endParaRPr>
          </a:p>
          <a:p>
            <a:pPr marL="305435" indent="-305435"/>
            <a:r>
              <a:rPr lang="en-US" sz="2400" b="1" dirty="0">
                <a:solidFill>
                  <a:schemeClr val="accent1">
                    <a:lumMod val="50000"/>
                  </a:schemeClr>
                </a:solidFill>
              </a:rPr>
              <a:t>4. Higher Capacity Encoding – Optimize data embedding techniques (e.g., LSB substitution with error correction) to store larger messages efficiently.  </a:t>
            </a:r>
          </a:p>
          <a:p>
            <a:pPr marL="305435" indent="-305435"/>
            <a:endParaRPr lang="en-US" sz="2400" b="1" dirty="0">
              <a:solidFill>
                <a:schemeClr val="accent1">
                  <a:lumMod val="50000"/>
                </a:schemeClr>
              </a:solidFill>
            </a:endParaRPr>
          </a:p>
          <a:p>
            <a:pPr marL="305435" indent="-305435"/>
            <a:r>
              <a:rPr lang="en-US" sz="2400" b="1" dirty="0">
                <a:solidFill>
                  <a:schemeClr val="accent1">
                    <a:lumMod val="50000"/>
                  </a:schemeClr>
                </a:solidFill>
              </a:rPr>
              <a:t>5. Automated Detection and Retrieval – Implement AI-powered steganalysis to detect steganographic content and improve security.  </a:t>
            </a:r>
          </a:p>
          <a:p>
            <a:pPr marL="305435" indent="-305435"/>
            <a:endParaRPr lang="en-US" sz="2400" b="1" dirty="0">
              <a:solidFill>
                <a:schemeClr val="accent1">
                  <a:lumMod val="50000"/>
                </a:schemeClr>
              </a:solidFill>
            </a:endParaRPr>
          </a:p>
          <a:p>
            <a:pPr marL="305435" indent="-305435"/>
            <a:r>
              <a:rPr lang="en-US" sz="2400" b="1" dirty="0">
                <a:solidFill>
                  <a:schemeClr val="accent1">
                    <a:lumMod val="50000"/>
                  </a:schemeClr>
                </a:solidFill>
              </a:rPr>
              <a:t>6. Cross-Platform Deployment – Expand to mobile (Android/iOS) and web applications for wider accessibility</a:t>
            </a:r>
            <a:r>
              <a:rPr lang="en-US" dirty="0"/>
              <a:t>.  </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b="1" dirty="0">
                <a:solidFill>
                  <a:srgbClr val="F94C07"/>
                </a:solidFill>
              </a:rPr>
              <a:t>With increasing digital communication, securing sensitive information is crucial. Traditional encryption methods are often detectable, making them vulnerable to attacks. This project explores steganography, a technique for concealing data within images, audio, or text, ensuring covert communication. The goal is to develop an efficient and robust steganographic system that enhances security while maintaining data integrity and minimal perceptual distortion.</a:t>
            </a:r>
            <a:endParaRPr lang="en-IN" sz="2000" b="1" dirty="0">
              <a:solidFill>
                <a:srgbClr val="F94C07"/>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B050"/>
                </a:solidFill>
              </a:rPr>
              <a:t>This steganography project is developed using </a:t>
            </a:r>
            <a:r>
              <a:rPr lang="en-US" sz="2800" b="1" dirty="0">
                <a:solidFill>
                  <a:srgbClr val="00B050"/>
                </a:solidFill>
              </a:rPr>
              <a:t>Python</a:t>
            </a:r>
            <a:r>
              <a:rPr lang="en-US" sz="2800" dirty="0">
                <a:solidFill>
                  <a:srgbClr val="00B050"/>
                </a:solidFill>
              </a:rPr>
              <a:t> and leverages </a:t>
            </a:r>
            <a:r>
              <a:rPr lang="en-US" sz="2800" b="1" dirty="0">
                <a:solidFill>
                  <a:srgbClr val="00B050"/>
                </a:solidFill>
              </a:rPr>
              <a:t>OpenCV (`cv2`) </a:t>
            </a:r>
            <a:r>
              <a:rPr lang="en-US" sz="2800" dirty="0">
                <a:solidFill>
                  <a:srgbClr val="00B050"/>
                </a:solidFill>
              </a:rPr>
              <a:t>for image processing. It employs </a:t>
            </a:r>
            <a:r>
              <a:rPr lang="en-US" sz="2800" b="1" dirty="0">
                <a:solidFill>
                  <a:srgbClr val="00B050"/>
                </a:solidFill>
              </a:rPr>
              <a:t>pixel manipulation and RGB channel encoding</a:t>
            </a:r>
            <a:r>
              <a:rPr lang="en-US" sz="2800" dirty="0">
                <a:solidFill>
                  <a:srgbClr val="00B050"/>
                </a:solidFill>
              </a:rPr>
              <a:t> to embed a secret message within an image while ensuring minimal distortion. The </a:t>
            </a:r>
            <a:r>
              <a:rPr lang="en-US" sz="2800" b="1" dirty="0">
                <a:solidFill>
                  <a:srgbClr val="00B050"/>
                </a:solidFill>
              </a:rPr>
              <a:t>OS module </a:t>
            </a:r>
            <a:r>
              <a:rPr lang="en-US" sz="2800" dirty="0">
                <a:solidFill>
                  <a:srgbClr val="00B050"/>
                </a:solidFill>
              </a:rPr>
              <a:t>is used for file handling, including passcode storage in a text file. A </a:t>
            </a:r>
            <a:r>
              <a:rPr lang="en-US" sz="2800" b="1" dirty="0">
                <a:solidFill>
                  <a:srgbClr val="00B050"/>
                </a:solidFill>
              </a:rPr>
              <a:t>basic authentication mechanism </a:t>
            </a:r>
            <a:r>
              <a:rPr lang="en-US" sz="2800" dirty="0">
                <a:solidFill>
                  <a:srgbClr val="00B050"/>
                </a:solidFill>
              </a:rPr>
              <a:t>ensures that only users with the correct passcode can decrypt the hidden message. This project can be further enhanced with encryption, a graphical user interface (GUI), or web-based implementation.</a:t>
            </a:r>
            <a:endParaRPr lang="en-IN" sz="2800" dirty="0">
              <a:solidFill>
                <a:srgbClr val="00B050"/>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dirty="0">
                <a:solidFill>
                  <a:srgbClr val="C00000"/>
                </a:solidFill>
              </a:rPr>
              <a:t>This project stands out due to the following unique features:</a:t>
            </a:r>
          </a:p>
          <a:p>
            <a:pPr>
              <a:buFont typeface="+mj-lt"/>
              <a:buAutoNum type="arabicPeriod"/>
            </a:pPr>
            <a:r>
              <a:rPr lang="en-US" sz="2000" b="1" dirty="0">
                <a:solidFill>
                  <a:srgbClr val="C00000"/>
                </a:solidFill>
              </a:rPr>
              <a:t>Pixel-Level Steganography</a:t>
            </a:r>
            <a:r>
              <a:rPr lang="en-US" sz="2000" dirty="0">
                <a:solidFill>
                  <a:srgbClr val="C00000"/>
                </a:solidFill>
              </a:rPr>
              <a:t> – The message is embedded directly within pixel values, ensuring minimal distortion.</a:t>
            </a:r>
          </a:p>
          <a:p>
            <a:pPr>
              <a:buFont typeface="+mj-lt"/>
              <a:buAutoNum type="arabicPeriod"/>
            </a:pPr>
            <a:r>
              <a:rPr lang="en-US" sz="2000" b="1" dirty="0">
                <a:solidFill>
                  <a:srgbClr val="C00000"/>
                </a:solidFill>
              </a:rPr>
              <a:t>RGB Channel Encoding</a:t>
            </a:r>
            <a:r>
              <a:rPr lang="en-US" sz="2000" dirty="0">
                <a:solidFill>
                  <a:srgbClr val="C00000"/>
                </a:solidFill>
              </a:rPr>
              <a:t> – Utilizes all three color channels for efficient data storage.</a:t>
            </a:r>
          </a:p>
          <a:p>
            <a:pPr>
              <a:buFont typeface="+mj-lt"/>
              <a:buAutoNum type="arabicPeriod"/>
            </a:pPr>
            <a:r>
              <a:rPr lang="en-US" sz="2000" b="1" dirty="0">
                <a:solidFill>
                  <a:srgbClr val="C00000"/>
                </a:solidFill>
              </a:rPr>
              <a:t>Passcode Protection</a:t>
            </a:r>
            <a:r>
              <a:rPr lang="en-US" sz="2000" dirty="0">
                <a:solidFill>
                  <a:srgbClr val="C00000"/>
                </a:solidFill>
              </a:rPr>
              <a:t> – Adds an authentication layer to prevent unauthorized access.</a:t>
            </a:r>
          </a:p>
          <a:p>
            <a:pPr>
              <a:buFont typeface="+mj-lt"/>
              <a:buAutoNum type="arabicPeriod"/>
            </a:pPr>
            <a:r>
              <a:rPr lang="en-US" sz="2000" b="1" dirty="0">
                <a:solidFill>
                  <a:srgbClr val="C00000"/>
                </a:solidFill>
              </a:rPr>
              <a:t>Compression-Free Image Handling</a:t>
            </a:r>
            <a:r>
              <a:rPr lang="en-US" sz="2000" dirty="0">
                <a:solidFill>
                  <a:srgbClr val="C00000"/>
                </a:solidFill>
              </a:rPr>
              <a:t> – Uses PNG format to avoid data loss during storage.</a:t>
            </a:r>
          </a:p>
          <a:p>
            <a:pPr>
              <a:buFont typeface="+mj-lt"/>
              <a:buAutoNum type="arabicPeriod"/>
            </a:pPr>
            <a:r>
              <a:rPr lang="en-US" sz="2000" b="1" dirty="0">
                <a:solidFill>
                  <a:srgbClr val="C00000"/>
                </a:solidFill>
              </a:rPr>
              <a:t>Scalability &amp; Expandability</a:t>
            </a:r>
            <a:r>
              <a:rPr lang="en-US" sz="2000" dirty="0">
                <a:solidFill>
                  <a:srgbClr val="C00000"/>
                </a:solidFill>
              </a:rPr>
              <a:t> – Can be enhanced with encryption, GUI, or web-based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403EF8EC-C798-AA47-C17C-07E16A7610C7}"/>
              </a:ext>
            </a:extLst>
          </p:cNvPr>
          <p:cNvSpPr>
            <a:spLocks noGrp="1" noChangeArrowheads="1"/>
          </p:cNvSpPr>
          <p:nvPr>
            <p:ph idx="1"/>
          </p:nvPr>
        </p:nvSpPr>
        <p:spPr bwMode="auto">
          <a:xfrm>
            <a:off x="0" y="2304013"/>
            <a:ext cx="12192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0C0"/>
                </a:solidFill>
                <a:effectLst/>
                <a:latin typeface="Arial" panose="020B0604020202020204" pitchFamily="34" charset="0"/>
              </a:rPr>
              <a:t>The </a:t>
            </a:r>
            <a:r>
              <a:rPr kumimoji="0" lang="en-US" altLang="en-US" sz="2000" b="1" i="0" u="none" strike="noStrike" cap="none" normalizeH="0" baseline="0" dirty="0">
                <a:ln>
                  <a:noFill/>
                </a:ln>
                <a:solidFill>
                  <a:srgbClr val="0070C0"/>
                </a:solidFill>
                <a:effectLst/>
                <a:latin typeface="Arial" panose="020B0604020202020204" pitchFamily="34" charset="0"/>
              </a:rPr>
              <a:t>end users</a:t>
            </a:r>
            <a:r>
              <a:rPr kumimoji="0" lang="en-US" altLang="en-US" sz="2000" b="0" i="0" u="none" strike="noStrike" cap="none" normalizeH="0" baseline="0" dirty="0">
                <a:ln>
                  <a:noFill/>
                </a:ln>
                <a:solidFill>
                  <a:srgbClr val="0070C0"/>
                </a:solidFill>
                <a:effectLst/>
                <a:latin typeface="Arial" panose="020B0604020202020204" pitchFamily="34" charset="0"/>
              </a:rPr>
              <a:t> of this steganography project can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70C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070C0"/>
                </a:solidFill>
                <a:effectLst/>
                <a:latin typeface="Arial" panose="020B0604020202020204" pitchFamily="34" charset="0"/>
              </a:rPr>
              <a:t>Cybersecurity Professionals</a:t>
            </a:r>
            <a:r>
              <a:rPr kumimoji="0" lang="en-US" altLang="en-US" sz="2000" b="0" i="0" u="none" strike="noStrike" cap="none" normalizeH="0" baseline="0" dirty="0">
                <a:ln>
                  <a:noFill/>
                </a:ln>
                <a:solidFill>
                  <a:srgbClr val="0070C0"/>
                </a:solidFill>
                <a:effectLst/>
                <a:latin typeface="Arial" panose="020B0604020202020204" pitchFamily="34" charset="0"/>
              </a:rPr>
              <a:t> – For securely transmitting sensitive information without raising suspicion.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0070C0"/>
                </a:solidFill>
                <a:effectLst/>
                <a:latin typeface="Arial" panose="020B0604020202020204" pitchFamily="34" charset="0"/>
              </a:rPr>
              <a:t>Journalists &amp; Whistleblowers</a:t>
            </a:r>
            <a:r>
              <a:rPr kumimoji="0" lang="en-US" altLang="en-US" sz="2000" b="0" i="0" u="none" strike="noStrike" cap="none" normalizeH="0" baseline="0" dirty="0">
                <a:ln>
                  <a:noFill/>
                </a:ln>
                <a:solidFill>
                  <a:srgbClr val="0070C0"/>
                </a:solidFill>
                <a:effectLst/>
                <a:latin typeface="Arial" panose="020B0604020202020204" pitchFamily="34" charset="0"/>
              </a:rPr>
              <a:t> – To conceal confidential messages within images for secure communication.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0070C0"/>
                </a:solidFill>
                <a:effectLst/>
                <a:latin typeface="Arial" panose="020B0604020202020204" pitchFamily="34" charset="0"/>
              </a:rPr>
              <a:t>Government &amp; Intelligence Agencies</a:t>
            </a:r>
            <a:r>
              <a:rPr kumimoji="0" lang="en-US" altLang="en-US" sz="2000" b="0" i="0" u="none" strike="noStrike" cap="none" normalizeH="0" baseline="0" dirty="0">
                <a:ln>
                  <a:noFill/>
                </a:ln>
                <a:solidFill>
                  <a:srgbClr val="0070C0"/>
                </a:solidFill>
                <a:effectLst/>
                <a:latin typeface="Arial" panose="020B0604020202020204" pitchFamily="34" charset="0"/>
              </a:rPr>
              <a:t> – For covert communication and data protection.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rgbClr val="0070C0"/>
                </a:solidFill>
                <a:effectLst/>
                <a:latin typeface="Arial" panose="020B0604020202020204" pitchFamily="34" charset="0"/>
              </a:rPr>
              <a:t>Researchers &amp; Academics</a:t>
            </a:r>
            <a:r>
              <a:rPr kumimoji="0" lang="en-US" altLang="en-US" sz="2000" b="0" i="0" u="none" strike="noStrike" cap="none" normalizeH="0" baseline="0" dirty="0">
                <a:ln>
                  <a:noFill/>
                </a:ln>
                <a:solidFill>
                  <a:srgbClr val="0070C0"/>
                </a:solidFill>
                <a:effectLst/>
                <a:latin typeface="Arial" panose="020B0604020202020204" pitchFamily="34" charset="0"/>
              </a:rPr>
              <a:t> – For studying and implementing advanced data-hiding techniques.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rgbClr val="0070C0"/>
                </a:solidFill>
                <a:effectLst/>
                <a:latin typeface="Arial" panose="020B0604020202020204" pitchFamily="34" charset="0"/>
              </a:rPr>
              <a:t>General Users</a:t>
            </a:r>
            <a:r>
              <a:rPr kumimoji="0" lang="en-US" altLang="en-US" sz="2000" b="0" i="0" u="none" strike="noStrike" cap="none" normalizeH="0" baseline="0" dirty="0">
                <a:ln>
                  <a:noFill/>
                </a:ln>
                <a:solidFill>
                  <a:srgbClr val="0070C0"/>
                </a:solidFill>
                <a:effectLst/>
                <a:latin typeface="Arial" panose="020B0604020202020204" pitchFamily="34" charset="0"/>
              </a:rPr>
              <a:t> – Individuals who want to privately share messages without detection.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0C0"/>
                </a:solidFill>
                <a:effectLst/>
                <a:latin typeface="Arial" panose="020B0604020202020204" pitchFamily="34" charset="0"/>
              </a:rPr>
              <a:t>Would you like to tailor the project for a specific user group?</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6026DA7E-B3EA-C011-3AB9-AB1B49B8F059}"/>
              </a:ext>
            </a:extLst>
          </p:cNvPr>
          <p:cNvPicPr>
            <a:picLocks noGrp="1" noChangeAspect="1"/>
          </p:cNvPicPr>
          <p:nvPr>
            <p:ph idx="1"/>
          </p:nvPr>
        </p:nvPicPr>
        <p:blipFill>
          <a:blip r:embed="rId2"/>
          <a:stretch>
            <a:fillRect/>
          </a:stretch>
        </p:blipFill>
        <p:spPr>
          <a:xfrm>
            <a:off x="313856" y="1312839"/>
            <a:ext cx="9583770" cy="5238686"/>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7CDA-CFEF-1BE2-931B-91A88F9C6FD0}"/>
              </a:ext>
            </a:extLst>
          </p:cNvPr>
          <p:cNvSpPr>
            <a:spLocks noGrp="1"/>
          </p:cNvSpPr>
          <p:nvPr>
            <p:ph type="title"/>
          </p:nvPr>
        </p:nvSpPr>
        <p:spPr/>
        <p:txBody>
          <a:bodyPr/>
          <a:lstStyle/>
          <a:p>
            <a:r>
              <a:rPr lang="en-US" dirty="0">
                <a:solidFill>
                  <a:srgbClr val="0070C0"/>
                </a:solidFill>
              </a:rPr>
              <a:t>RESULTS</a:t>
            </a:r>
            <a:endParaRPr lang="en-IN" dirty="0">
              <a:solidFill>
                <a:srgbClr val="0070C0"/>
              </a:solidFill>
            </a:endParaRPr>
          </a:p>
        </p:txBody>
      </p:sp>
      <p:pic>
        <p:nvPicPr>
          <p:cNvPr id="5" name="Content Placeholder 4" descr="A screenshot of a computer">
            <a:extLst>
              <a:ext uri="{FF2B5EF4-FFF2-40B4-BE49-F238E27FC236}">
                <a16:creationId xmlns:a16="http://schemas.microsoft.com/office/drawing/2014/main" id="{65B94AA7-6136-3295-F8CA-9D99D370865E}"/>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59690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BBF0-2DE4-4E2F-C6ED-3AB2257A4EC8}"/>
              </a:ext>
            </a:extLst>
          </p:cNvPr>
          <p:cNvSpPr>
            <a:spLocks noGrp="1"/>
          </p:cNvSpPr>
          <p:nvPr>
            <p:ph type="title"/>
          </p:nvPr>
        </p:nvSpPr>
        <p:spPr/>
        <p:txBody>
          <a:bodyPr/>
          <a:lstStyle/>
          <a:p>
            <a:r>
              <a:rPr lang="en-US" dirty="0">
                <a:solidFill>
                  <a:srgbClr val="0070C0"/>
                </a:solidFill>
              </a:rPr>
              <a:t>RESULTS</a:t>
            </a:r>
            <a:endParaRPr lang="en-IN" dirty="0">
              <a:solidFill>
                <a:srgbClr val="0070C0"/>
              </a:solidFill>
            </a:endParaRPr>
          </a:p>
        </p:txBody>
      </p:sp>
      <p:pic>
        <p:nvPicPr>
          <p:cNvPr id="5" name="Content Placeholder 4" descr="A screenshot of a computer&#10;&#10;AI-generated content may be incorrect.">
            <a:extLst>
              <a:ext uri="{FF2B5EF4-FFF2-40B4-BE49-F238E27FC236}">
                <a16:creationId xmlns:a16="http://schemas.microsoft.com/office/drawing/2014/main" id="{701E51F1-7E72-A5E1-23E3-85FDF4E3D651}"/>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48734502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637</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RESULTS</vt:lpstr>
      <vt:lpstr>ENCRYPTED IMAGE</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ANSH RAJ</cp:lastModifiedBy>
  <cp:revision>26</cp:revision>
  <dcterms:created xsi:type="dcterms:W3CDTF">2021-05-26T16:50:10Z</dcterms:created>
  <dcterms:modified xsi:type="dcterms:W3CDTF">2025-02-19T12:38:32Z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