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1"/>
  </p:notesMasterIdLst>
  <p:sldIdLst>
    <p:sldId id="256" r:id="rId2"/>
    <p:sldId id="260" r:id="rId3"/>
    <p:sldId id="285" r:id="rId4"/>
    <p:sldId id="287" r:id="rId5"/>
    <p:sldId id="288" r:id="rId6"/>
    <p:sldId id="289" r:id="rId7"/>
    <p:sldId id="290" r:id="rId8"/>
    <p:sldId id="291" r:id="rId9"/>
    <p:sldId id="272" r:id="rId10"/>
  </p:sldIdLst>
  <p:sldSz cx="18288000" cy="10287000"/>
  <p:notesSz cx="6858000" cy="9144000"/>
  <p:embeddedFontLst>
    <p:embeddedFont>
      <p:font typeface="Californian FB" panose="0207040306080B030204" pitchFamily="18" charset="0"/>
      <p:regular r:id="rId12"/>
      <p:bold r:id="rId13"/>
      <p:italic r:id="rId14"/>
    </p:embeddedFont>
    <p:embeddedFont>
      <p:font typeface="Anton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5038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ed-list-visualizer.vercel.app/app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916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72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081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/>
              <a:t>Credit:</a:t>
            </a:r>
            <a:r>
              <a:rPr lang="en-US" baseline="0" dirty="0" smtClean="0"/>
              <a:t> </a:t>
            </a:r>
            <a:r>
              <a:rPr lang="en-US" dirty="0" smtClean="0">
                <a:hlinkClick r:id="rId3"/>
              </a:rPr>
              <a:t>Linked List Visualizer</a:t>
            </a:r>
            <a:endParaRPr lang="en-US"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536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679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4626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3771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628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066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641008" y="7256644"/>
            <a:ext cx="10407992" cy="1437159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641008" y="7080577"/>
            <a:ext cx="10407992" cy="1437158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844802" y="2958231"/>
            <a:ext cx="889350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 smtClean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 Structures</a:t>
            </a:r>
            <a:endParaRPr dirty="0"/>
          </a:p>
        </p:txBody>
      </p:sp>
      <p:sp>
        <p:nvSpPr>
          <p:cNvPr id="536" name="Google Shape;536;p11"/>
          <p:cNvSpPr txBox="1"/>
          <p:nvPr/>
        </p:nvSpPr>
        <p:spPr>
          <a:xfrm>
            <a:off x="1191549" y="7437471"/>
            <a:ext cx="9541665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 smtClean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Lab # </a:t>
            </a:r>
            <a:r>
              <a:rPr lang="en-US" sz="5963" dirty="0" smtClean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3 Linked List</a:t>
            </a:r>
            <a:endParaRPr dirty="0"/>
          </a:p>
        </p:txBody>
      </p:sp>
      <p:pic>
        <p:nvPicPr>
          <p:cNvPr id="537" name="Google Shape;5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500" y="1596000"/>
            <a:ext cx="7051144" cy="6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1028625" y="2012370"/>
            <a:ext cx="8832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Linked List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1" name="Google Shape;821;p15"/>
          <p:cNvGrpSpPr/>
          <p:nvPr/>
        </p:nvGrpSpPr>
        <p:grpSpPr>
          <a:xfrm>
            <a:off x="11381524" y="1620877"/>
            <a:ext cx="5650428" cy="6554986"/>
            <a:chOff x="0" y="-47625"/>
            <a:chExt cx="1440048" cy="167058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38" name="Google Shape;83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1125" y="1519200"/>
            <a:ext cx="5851051" cy="64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496" y="3247919"/>
            <a:ext cx="10155672" cy="583615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>
                <a:latin typeface="Californian FB" panose="0207040306080B030204" pitchFamily="18" charset="0"/>
              </a:rPr>
              <a:t>A Linked List is a linear data structure in which elements (called nodes) are stored in memory dynamically and connected with the help of pointers</a:t>
            </a:r>
            <a:r>
              <a:rPr lang="en-US" sz="3200" dirty="0" smtClean="0">
                <a:latin typeface="Californian FB" panose="0207040306080B030204" pitchFamily="18" charset="0"/>
              </a:rPr>
              <a:t>.</a:t>
            </a:r>
          </a:p>
          <a:p>
            <a:pPr algn="just"/>
            <a:endParaRPr lang="en-US" sz="3200" dirty="0" smtClean="0">
              <a:latin typeface="Californian FB" panose="0207040306080B030204" pitchFamily="18" charset="0"/>
            </a:endParaRPr>
          </a:p>
          <a:p>
            <a:pPr algn="just"/>
            <a:r>
              <a:rPr lang="en-US" sz="3200" dirty="0">
                <a:latin typeface="Californian FB" panose="0207040306080B030204" pitchFamily="18" charset="0"/>
              </a:rPr>
              <a:t>Unlike arrays, elements in a linked list are not stored in contiguous memory locations; instead, each node contains</a:t>
            </a:r>
            <a:r>
              <a:rPr lang="en-US" sz="3200" dirty="0" smtClean="0">
                <a:latin typeface="Californian FB" panose="0207040306080B030204" pitchFamily="18" charset="0"/>
              </a:rPr>
              <a:t>:</a:t>
            </a:r>
          </a:p>
          <a:p>
            <a:pPr algn="just"/>
            <a:endParaRPr lang="en-US" sz="3200" dirty="0" smtClean="0">
              <a:latin typeface="Californian FB" panose="0207040306080B030204" pitchFamily="18" charset="0"/>
            </a:endParaRPr>
          </a:p>
          <a:p>
            <a:pPr algn="just"/>
            <a:r>
              <a:rPr lang="en-US" sz="4400" b="1" dirty="0" smtClean="0">
                <a:solidFill>
                  <a:srgbClr val="FF0000"/>
                </a:solidFill>
                <a:latin typeface="Californian FB" panose="0207040306080B030204" pitchFamily="18" charset="0"/>
              </a:rPr>
              <a:t>Data</a:t>
            </a:r>
            <a:r>
              <a:rPr lang="en-US" sz="3200" dirty="0" smtClean="0">
                <a:latin typeface="Californian FB" panose="0207040306080B030204" pitchFamily="18" charset="0"/>
              </a:rPr>
              <a:t> </a:t>
            </a:r>
            <a:r>
              <a:rPr lang="en-US" sz="3200" dirty="0">
                <a:latin typeface="Californian FB" panose="0207040306080B030204" pitchFamily="18" charset="0"/>
              </a:rPr>
              <a:t>→ the actual value to store</a:t>
            </a:r>
            <a:r>
              <a:rPr lang="en-US" sz="3200" dirty="0" smtClean="0">
                <a:latin typeface="Californian FB" panose="0207040306080B030204" pitchFamily="18" charset="0"/>
              </a:rPr>
              <a:t>.</a:t>
            </a:r>
          </a:p>
          <a:p>
            <a:pPr algn="just"/>
            <a:r>
              <a:rPr lang="en-US" sz="4000" b="1" dirty="0" smtClean="0">
                <a:solidFill>
                  <a:srgbClr val="FF0000"/>
                </a:solidFill>
                <a:latin typeface="Californian FB" panose="0207040306080B030204" pitchFamily="18" charset="0"/>
              </a:rPr>
              <a:t>Pointer</a:t>
            </a:r>
            <a:r>
              <a:rPr lang="en-US" sz="4000" b="1" dirty="0" smtClean="0">
                <a:latin typeface="Californian FB" panose="0207040306080B030204" pitchFamily="18" charset="0"/>
              </a:rPr>
              <a:t> </a:t>
            </a:r>
            <a:r>
              <a:rPr lang="en-US" sz="4000" b="1" dirty="0">
                <a:latin typeface="Californian FB" panose="0207040306080B030204" pitchFamily="18" charset="0"/>
              </a:rPr>
              <a:t>(</a:t>
            </a:r>
            <a:r>
              <a:rPr lang="en-US" sz="4000" b="1" dirty="0">
                <a:solidFill>
                  <a:srgbClr val="FF0000"/>
                </a:solidFill>
                <a:latin typeface="Californian FB" panose="0207040306080B030204" pitchFamily="18" charset="0"/>
              </a:rPr>
              <a:t>next</a:t>
            </a:r>
            <a:r>
              <a:rPr lang="en-US" sz="4000" b="1" dirty="0">
                <a:latin typeface="Californian FB" panose="0207040306080B030204" pitchFamily="18" charset="0"/>
              </a:rPr>
              <a:t>) </a:t>
            </a:r>
            <a:r>
              <a:rPr lang="en-US" sz="3200" dirty="0">
                <a:latin typeface="Californian FB" panose="0207040306080B030204" pitchFamily="18" charset="0"/>
              </a:rPr>
              <a:t>→ the address/reference of the next node.</a:t>
            </a:r>
            <a:endParaRPr lang="en-US" sz="3200" dirty="0">
              <a:latin typeface="Californian FB" panose="0207040306080B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6999519" y="407344"/>
            <a:ext cx="4584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Linked List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860217" y="242356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88" y="2162672"/>
            <a:ext cx="8974291" cy="7008623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661312" y="2947916"/>
            <a:ext cx="15381027" cy="614150"/>
            <a:chOff x="2661312" y="2947916"/>
            <a:chExt cx="15381027" cy="614150"/>
          </a:xfrm>
        </p:grpSpPr>
        <p:sp>
          <p:nvSpPr>
            <p:cNvPr id="14" name="Rectangle 13"/>
            <p:cNvSpPr/>
            <p:nvPr/>
          </p:nvSpPr>
          <p:spPr>
            <a:xfrm>
              <a:off x="2661312" y="2947916"/>
              <a:ext cx="15381027" cy="61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44756" y="3044744"/>
              <a:ext cx="7383439" cy="39998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The type of data that will be stored in a Node in Linked List</a:t>
              </a:r>
              <a:endParaRPr lang="en-US" sz="2000" b="1" dirty="0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2661311" y="3646986"/>
            <a:ext cx="15381027" cy="614150"/>
            <a:chOff x="2661312" y="2947916"/>
            <a:chExt cx="15381027" cy="614150"/>
          </a:xfrm>
        </p:grpSpPr>
        <p:sp>
          <p:nvSpPr>
            <p:cNvPr id="75" name="Rectangle 74"/>
            <p:cNvSpPr/>
            <p:nvPr/>
          </p:nvSpPr>
          <p:spPr>
            <a:xfrm>
              <a:off x="2661312" y="2947916"/>
              <a:ext cx="15381027" cy="61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044756" y="3044744"/>
              <a:ext cx="7383439" cy="399986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Next pointer is used to Point to the next Node. </a:t>
              </a:r>
              <a:endParaRPr lang="en-US" sz="2000" b="1" dirty="0"/>
            </a:p>
          </p:txBody>
        </p:sp>
      </p:grpSp>
      <p:sp>
        <p:nvSpPr>
          <p:cNvPr id="17" name="Left Brace 16"/>
          <p:cNvSpPr/>
          <p:nvPr/>
        </p:nvSpPr>
        <p:spPr>
          <a:xfrm rot="10800000">
            <a:off x="8969232" y="4991788"/>
            <a:ext cx="1282892" cy="3734851"/>
          </a:xfrm>
          <a:prstGeom prst="leftBrace">
            <a:avLst>
              <a:gd name="adj1" fmla="val 51950"/>
              <a:gd name="adj2" fmla="val 51096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10351824" y="6505270"/>
            <a:ext cx="7383439" cy="707886"/>
          </a:xfrm>
          <a:prstGeom prst="rect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Constructor that initialize the members. At this stage next will point to end of the Linked List.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2082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6999519" y="407344"/>
            <a:ext cx="4584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Linked List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860217" y="242356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83" y="2077316"/>
            <a:ext cx="6677025" cy="7600950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1515233" y="2867692"/>
            <a:ext cx="15381027" cy="614150"/>
            <a:chOff x="2661312" y="2947916"/>
            <a:chExt cx="15381027" cy="614150"/>
          </a:xfrm>
        </p:grpSpPr>
        <p:sp>
          <p:nvSpPr>
            <p:cNvPr id="71" name="Rectangle 70"/>
            <p:cNvSpPr/>
            <p:nvPr/>
          </p:nvSpPr>
          <p:spPr>
            <a:xfrm>
              <a:off x="2661312" y="2947916"/>
              <a:ext cx="15381027" cy="61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57536" y="3065947"/>
              <a:ext cx="11490814" cy="40011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Pointer to the Node. Node is user define data type here that we have created earlier.</a:t>
              </a:r>
              <a:endParaRPr lang="en-US" sz="2000" b="1" dirty="0"/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357884" y="3883383"/>
            <a:ext cx="3473247" cy="1619218"/>
          </a:xfrm>
          <a:prstGeom prst="rect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 the constructor, the head pointer is initialized to </a:t>
            </a:r>
            <a:r>
              <a:rPr lang="en-US" sz="2000" b="1" dirty="0" err="1"/>
              <a:t>nullptr</a:t>
            </a:r>
            <a:r>
              <a:rPr lang="en-US" sz="2000" b="1" dirty="0"/>
              <a:t>, because initially the linked list is empty and no nodes exist.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357883" y="7786373"/>
            <a:ext cx="3473247" cy="1619218"/>
          </a:xfrm>
          <a:prstGeom prst="rect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 the destructor, we traverse the list and delete each node one by one to free the memory used by the linked list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19642" r="4397" b="21852"/>
          <a:stretch/>
        </p:blipFill>
        <p:spPr>
          <a:xfrm>
            <a:off x="9515707" y="5379027"/>
            <a:ext cx="8195563" cy="997527"/>
          </a:xfrm>
          <a:prstGeom prst="rect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910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6999519" y="407344"/>
            <a:ext cx="4584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Linked List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860217" y="242356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" name="Rectangle 3"/>
          <p:cNvSpPr/>
          <p:nvPr/>
        </p:nvSpPr>
        <p:spPr>
          <a:xfrm>
            <a:off x="10743789" y="3007657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13874916" y="3007656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Ø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4" idx="3"/>
            <a:endCxn id="62" idx="1"/>
          </p:cNvCxnSpPr>
          <p:nvPr/>
        </p:nvCxnSpPr>
        <p:spPr>
          <a:xfrm flipV="1">
            <a:off x="12618584" y="3423293"/>
            <a:ext cx="1256332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11494227" y="2508745"/>
            <a:ext cx="3473247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Linked List is Empty.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36" y="2366029"/>
            <a:ext cx="8203170" cy="3381557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0115361" y="6795772"/>
            <a:ext cx="4037102" cy="1551709"/>
            <a:chOff x="8269753" y="6109125"/>
            <a:chExt cx="4037102" cy="1551709"/>
          </a:xfrm>
        </p:grpSpPr>
        <p:sp>
          <p:nvSpPr>
            <p:cNvPr id="7" name="Rectangle 6"/>
            <p:cNvSpPr/>
            <p:nvPr/>
          </p:nvSpPr>
          <p:spPr>
            <a:xfrm>
              <a:off x="8269753" y="6109125"/>
              <a:ext cx="403710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>
              <a:stCxn id="7" idx="0"/>
              <a:endCxn id="7" idx="2"/>
            </p:cNvCxnSpPr>
            <p:nvPr/>
          </p:nvCxnSpPr>
          <p:spPr>
            <a:xfrm>
              <a:off x="10288304" y="6109125"/>
              <a:ext cx="0" cy="155170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8814953" y="6423314"/>
              <a:ext cx="9541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0448038" y="6449946"/>
              <a:ext cx="1689886" cy="7694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/>
                  </a:solidFill>
                </a:rPr>
                <a:t>NEXT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7391660" y="7155991"/>
            <a:ext cx="1874795" cy="831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/>
          <p:cNvCxnSpPr>
            <a:stCxn id="78" idx="3"/>
            <a:endCxn id="7" idx="1"/>
          </p:cNvCxnSpPr>
          <p:nvPr/>
        </p:nvCxnSpPr>
        <p:spPr>
          <a:xfrm flipV="1">
            <a:off x="9266455" y="7571627"/>
            <a:ext cx="848906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5001369" y="7149994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Ø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7" idx="3"/>
            <a:endCxn id="89" idx="1"/>
          </p:cNvCxnSpPr>
          <p:nvPr/>
        </p:nvCxnSpPr>
        <p:spPr>
          <a:xfrm flipV="1">
            <a:off x="14152463" y="7565631"/>
            <a:ext cx="848906" cy="599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10115361" y="4718607"/>
            <a:ext cx="4037102" cy="1551709"/>
            <a:chOff x="8269753" y="6109125"/>
            <a:chExt cx="4037102" cy="1551709"/>
          </a:xfrm>
        </p:grpSpPr>
        <p:sp>
          <p:nvSpPr>
            <p:cNvPr id="111" name="Rectangle 110"/>
            <p:cNvSpPr/>
            <p:nvPr/>
          </p:nvSpPr>
          <p:spPr>
            <a:xfrm>
              <a:off x="8269753" y="6109125"/>
              <a:ext cx="403710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2" name="Straight Connector 111"/>
            <p:cNvCxnSpPr>
              <a:stCxn id="111" idx="0"/>
              <a:endCxn id="111" idx="2"/>
            </p:cNvCxnSpPr>
            <p:nvPr/>
          </p:nvCxnSpPr>
          <p:spPr>
            <a:xfrm>
              <a:off x="10288304" y="6109125"/>
              <a:ext cx="0" cy="155170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8622592" y="6423314"/>
              <a:ext cx="133882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876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448039" y="6449946"/>
              <a:ext cx="168988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rgbClr val="FF0000"/>
                  </a:solidFill>
                </a:rPr>
                <a:t>NEXT</a:t>
              </a:r>
              <a:endParaRPr lang="en-US" sz="44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>
            <a:off x="3056505" y="7565630"/>
            <a:ext cx="134696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13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20988E-6 L -0.3434 -0.0004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70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6111E-6 -4.93827E-6 L -0.15598 -4.93827E-6 C -0.22586 -4.93827E-6 -0.31197 0.05556 -0.31197 0.10062 L -0.31197 0.20139 " pathEditMode="relative" rAng="0" ptsTypes="AAAA">
                                      <p:cBhvr>
                                        <p:cTn id="33" dur="475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99" y="10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75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6999519" y="407344"/>
            <a:ext cx="4584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Linked List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860217" y="242356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32" y="2112275"/>
            <a:ext cx="7841319" cy="7536692"/>
          </a:xfrm>
          <a:prstGeom prst="rect">
            <a:avLst/>
          </a:prstGeom>
        </p:spPr>
      </p:pic>
      <p:sp>
        <p:nvSpPr>
          <p:cNvPr id="100" name="Rectangle 99"/>
          <p:cNvSpPr/>
          <p:nvPr/>
        </p:nvSpPr>
        <p:spPr>
          <a:xfrm>
            <a:off x="10344949" y="2146335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3476076" y="2146334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Ø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>
            <a:stCxn id="100" idx="3"/>
            <a:endCxn id="101" idx="1"/>
          </p:cNvCxnSpPr>
          <p:nvPr/>
        </p:nvCxnSpPr>
        <p:spPr>
          <a:xfrm flipV="1">
            <a:off x="12219744" y="2561971"/>
            <a:ext cx="1256332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1029264" y="1538451"/>
            <a:ext cx="3473247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Linked List is Empty.</a:t>
            </a:r>
            <a:endParaRPr lang="en-US" sz="2000" b="1" dirty="0"/>
          </a:p>
        </p:txBody>
      </p:sp>
      <p:grpSp>
        <p:nvGrpSpPr>
          <p:cNvPr id="104" name="Group 103"/>
          <p:cNvGrpSpPr/>
          <p:nvPr/>
        </p:nvGrpSpPr>
        <p:grpSpPr>
          <a:xfrm>
            <a:off x="10813459" y="3288297"/>
            <a:ext cx="4037102" cy="1551709"/>
            <a:chOff x="8269753" y="6109125"/>
            <a:chExt cx="4037102" cy="1551709"/>
          </a:xfrm>
        </p:grpSpPr>
        <p:sp>
          <p:nvSpPr>
            <p:cNvPr id="105" name="Rectangle 104"/>
            <p:cNvSpPr/>
            <p:nvPr/>
          </p:nvSpPr>
          <p:spPr>
            <a:xfrm>
              <a:off x="8269753" y="6109125"/>
              <a:ext cx="403710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6" name="Straight Connector 105"/>
            <p:cNvCxnSpPr>
              <a:stCxn id="105" idx="0"/>
              <a:endCxn id="105" idx="2"/>
            </p:cNvCxnSpPr>
            <p:nvPr/>
          </p:nvCxnSpPr>
          <p:spPr>
            <a:xfrm>
              <a:off x="10288304" y="6109125"/>
              <a:ext cx="0" cy="155170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Rectangle 106"/>
            <p:cNvSpPr/>
            <p:nvPr/>
          </p:nvSpPr>
          <p:spPr>
            <a:xfrm>
              <a:off x="8814953" y="6423314"/>
              <a:ext cx="95410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0448038" y="6449946"/>
              <a:ext cx="1689886" cy="76944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tx1"/>
                  </a:solidFill>
                </a:rPr>
                <a:t>NEXT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7645701" y="3667241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>
            <a:stCxn id="109" idx="3"/>
          </p:cNvCxnSpPr>
          <p:nvPr/>
        </p:nvCxnSpPr>
        <p:spPr>
          <a:xfrm flipV="1">
            <a:off x="9520496" y="4082877"/>
            <a:ext cx="1256332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6106893" y="3563478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Ø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/>
          <p:cNvCxnSpPr>
            <a:endCxn id="111" idx="1"/>
          </p:cNvCxnSpPr>
          <p:nvPr/>
        </p:nvCxnSpPr>
        <p:spPr>
          <a:xfrm flipV="1">
            <a:off x="14850561" y="3979115"/>
            <a:ext cx="1256332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3293734" y="5609596"/>
            <a:ext cx="3222091" cy="766488"/>
            <a:chOff x="8269753" y="6109125"/>
            <a:chExt cx="4037102" cy="1551709"/>
          </a:xfrm>
        </p:grpSpPr>
        <p:sp>
          <p:nvSpPr>
            <p:cNvPr id="114" name="Rectangle 113"/>
            <p:cNvSpPr/>
            <p:nvPr/>
          </p:nvSpPr>
          <p:spPr>
            <a:xfrm>
              <a:off x="8269753" y="6109125"/>
              <a:ext cx="403710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5" name="Straight Connector 114"/>
            <p:cNvCxnSpPr>
              <a:stCxn id="114" idx="0"/>
              <a:endCxn id="114" idx="2"/>
            </p:cNvCxnSpPr>
            <p:nvPr/>
          </p:nvCxnSpPr>
          <p:spPr>
            <a:xfrm>
              <a:off x="10288304" y="6109125"/>
              <a:ext cx="0" cy="155170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8799729" y="6423314"/>
              <a:ext cx="984555" cy="105922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876</a:t>
              </a:r>
              <a:endPara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0577762" y="6449946"/>
              <a:ext cx="1430436" cy="105922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NEXT</a:t>
              </a:r>
              <a:endParaRPr lang="en-US" sz="44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8705563" y="5637478"/>
            <a:ext cx="3400112" cy="789001"/>
            <a:chOff x="8235756" y="6197289"/>
            <a:chExt cx="4037102" cy="1551709"/>
          </a:xfrm>
        </p:grpSpPr>
        <p:sp>
          <p:nvSpPr>
            <p:cNvPr id="119" name="Rectangle 118"/>
            <p:cNvSpPr/>
            <p:nvPr/>
          </p:nvSpPr>
          <p:spPr>
            <a:xfrm>
              <a:off x="8235756" y="6197289"/>
              <a:ext cx="403710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0" name="Straight Connector 119"/>
            <p:cNvCxnSpPr>
              <a:stCxn id="119" idx="0"/>
              <a:endCxn id="119" idx="2"/>
            </p:cNvCxnSpPr>
            <p:nvPr/>
          </p:nvCxnSpPr>
          <p:spPr>
            <a:xfrm>
              <a:off x="10254308" y="6197289"/>
              <a:ext cx="0" cy="155170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Rectangle 120"/>
            <p:cNvSpPr/>
            <p:nvPr/>
          </p:nvSpPr>
          <p:spPr>
            <a:xfrm>
              <a:off x="8989793" y="6423313"/>
              <a:ext cx="604427" cy="102900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10703615" y="6449946"/>
              <a:ext cx="1178730" cy="1029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NEXT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3" name="Straight Arrow Connector 122"/>
          <p:cNvCxnSpPr/>
          <p:nvPr/>
        </p:nvCxnSpPr>
        <p:spPr>
          <a:xfrm flipV="1">
            <a:off x="12264083" y="5992840"/>
            <a:ext cx="876746" cy="2162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6318613" y="5707895"/>
            <a:ext cx="1498066" cy="6633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flipV="1">
            <a:off x="7859791" y="6044325"/>
            <a:ext cx="730262" cy="183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16580502" y="5916973"/>
            <a:ext cx="516118" cy="6065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17161297" y="5609596"/>
            <a:ext cx="837327" cy="568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Ø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>
            <a:off x="8106770" y="7110484"/>
            <a:ext cx="832514" cy="1856095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9066521" y="7838476"/>
            <a:ext cx="3473247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Traverse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0749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1" grpId="0" animBg="1"/>
      <p:bldP spid="124" grpId="0" animBg="1"/>
      <p:bldP spid="1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6999519" y="407344"/>
            <a:ext cx="4584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Linked List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860217" y="242356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35" y="1899740"/>
            <a:ext cx="10715625" cy="7524750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1238226" y="2398652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369353" y="2398651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Ø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 flipV="1">
            <a:off x="13113021" y="2814288"/>
            <a:ext cx="1256332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988664" y="1899740"/>
            <a:ext cx="3473247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Linked List is Empty.</a:t>
            </a:r>
            <a:endParaRPr lang="en-US" sz="2000" b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12025231" y="4076398"/>
            <a:ext cx="3400112" cy="789001"/>
            <a:chOff x="8235756" y="6197289"/>
            <a:chExt cx="4037102" cy="1551709"/>
          </a:xfrm>
        </p:grpSpPr>
        <p:sp>
          <p:nvSpPr>
            <p:cNvPr id="65" name="Rectangle 64"/>
            <p:cNvSpPr/>
            <p:nvPr/>
          </p:nvSpPr>
          <p:spPr>
            <a:xfrm>
              <a:off x="8235756" y="6197289"/>
              <a:ext cx="403710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>
              <a:stCxn id="65" idx="0"/>
              <a:endCxn id="65" idx="2"/>
            </p:cNvCxnSpPr>
            <p:nvPr/>
          </p:nvCxnSpPr>
          <p:spPr>
            <a:xfrm>
              <a:off x="10254308" y="6197289"/>
              <a:ext cx="0" cy="155170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8989793" y="6423313"/>
              <a:ext cx="604427" cy="102900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703615" y="6449946"/>
              <a:ext cx="1178730" cy="1029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NEXT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9738206" y="4121271"/>
            <a:ext cx="1498066" cy="6633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11265620" y="4448169"/>
            <a:ext cx="730262" cy="183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6214302" y="4121271"/>
            <a:ext cx="837327" cy="568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Ø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15454692" y="4439015"/>
            <a:ext cx="730262" cy="183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41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6999519" y="407344"/>
            <a:ext cx="458497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Linked List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860217" y="242356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0" name="Rectangle 59"/>
          <p:cNvSpPr/>
          <p:nvPr/>
        </p:nvSpPr>
        <p:spPr>
          <a:xfrm>
            <a:off x="11238226" y="2398652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4369353" y="2398651"/>
            <a:ext cx="1874795" cy="83127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Ø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60" idx="3"/>
            <a:endCxn id="61" idx="1"/>
          </p:cNvCxnSpPr>
          <p:nvPr/>
        </p:nvCxnSpPr>
        <p:spPr>
          <a:xfrm flipV="1">
            <a:off x="13113021" y="2814288"/>
            <a:ext cx="1256332" cy="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1988664" y="1899740"/>
            <a:ext cx="3473247" cy="400110"/>
          </a:xfrm>
          <a:prstGeom prst="rect">
            <a:avLst/>
          </a:prstGeom>
          <a:solidFill>
            <a:schemeClr val="accent5">
              <a:lumMod val="9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Linked List is Empty.</a:t>
            </a:r>
            <a:endParaRPr lang="en-US" sz="2000" b="1" dirty="0"/>
          </a:p>
        </p:txBody>
      </p:sp>
      <p:grpSp>
        <p:nvGrpSpPr>
          <p:cNvPr id="64" name="Group 63"/>
          <p:cNvGrpSpPr/>
          <p:nvPr/>
        </p:nvGrpSpPr>
        <p:grpSpPr>
          <a:xfrm>
            <a:off x="6175416" y="7417961"/>
            <a:ext cx="3400112" cy="789001"/>
            <a:chOff x="8235756" y="6197289"/>
            <a:chExt cx="4037102" cy="1551709"/>
          </a:xfrm>
        </p:grpSpPr>
        <p:sp>
          <p:nvSpPr>
            <p:cNvPr id="65" name="Rectangle 64"/>
            <p:cNvSpPr/>
            <p:nvPr/>
          </p:nvSpPr>
          <p:spPr>
            <a:xfrm>
              <a:off x="8235756" y="6197289"/>
              <a:ext cx="4037102" cy="1551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/>
            <p:cNvCxnSpPr>
              <a:stCxn id="65" idx="0"/>
              <a:endCxn id="65" idx="2"/>
            </p:cNvCxnSpPr>
            <p:nvPr/>
          </p:nvCxnSpPr>
          <p:spPr>
            <a:xfrm>
              <a:off x="10254308" y="6197289"/>
              <a:ext cx="0" cy="155170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8989793" y="6423313"/>
              <a:ext cx="604427" cy="102900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20</a:t>
              </a:r>
              <a:endPara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0703615" y="6449946"/>
              <a:ext cx="1178730" cy="102900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tx1"/>
                  </a:solidFill>
                </a:rPr>
                <a:t>NEXT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4" name="Rectangle 73"/>
          <p:cNvSpPr/>
          <p:nvPr/>
        </p:nvSpPr>
        <p:spPr>
          <a:xfrm>
            <a:off x="3798676" y="7419967"/>
            <a:ext cx="1498066" cy="6633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Head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5415805" y="7789732"/>
            <a:ext cx="730262" cy="183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0364487" y="7462834"/>
            <a:ext cx="837327" cy="5680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Ø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V="1">
            <a:off x="9604877" y="7780578"/>
            <a:ext cx="730262" cy="1830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60" y="2114129"/>
            <a:ext cx="102870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2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27"/>
          <p:cNvSpPr/>
          <p:nvPr/>
        </p:nvSpPr>
        <p:spPr>
          <a:xfrm>
            <a:off x="13785666" y="417422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91" name="Google Shape;1691;p2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692" name="Google Shape;1692;p2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693" name="Google Shape;1693;p2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5" name="Google Shape;1695;p2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696" name="Google Shape;1696;p2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8" name="Google Shape;1698;p2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699" name="Google Shape;1699;p2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1" name="Google Shape;1701;p2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702" name="Google Shape;1702;p2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04" name="Google Shape;1704;p27"/>
          <p:cNvSpPr txBox="1"/>
          <p:nvPr/>
        </p:nvSpPr>
        <p:spPr>
          <a:xfrm>
            <a:off x="1028700" y="726150"/>
            <a:ext cx="8789897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/>
          </a:p>
        </p:txBody>
      </p:sp>
      <p:grpSp>
        <p:nvGrpSpPr>
          <p:cNvPr id="1705" name="Google Shape;1705;p27"/>
          <p:cNvGrpSpPr/>
          <p:nvPr/>
        </p:nvGrpSpPr>
        <p:grpSpPr>
          <a:xfrm rot="10800000">
            <a:off x="8571723" y="933313"/>
            <a:ext cx="5851054" cy="1309820"/>
            <a:chOff x="0" y="0"/>
            <a:chExt cx="7801405" cy="1746426"/>
          </a:xfrm>
        </p:grpSpPr>
        <p:grpSp>
          <p:nvGrpSpPr>
            <p:cNvPr id="1706" name="Google Shape;1706;p2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707" name="Google Shape;1707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9" name="Google Shape;1709;p2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710" name="Google Shape;1710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2" name="Google Shape;1712;p2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713" name="Google Shape;1713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5" name="Google Shape;1715;p2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716" name="Google Shape;1716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8" name="Google Shape;1718;p2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719" name="Google Shape;1719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7" name="Google Shape;1727;p2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728" name="Google Shape;1728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0" name="Google Shape;1730;p2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731" name="Google Shape;1731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3" name="Google Shape;1733;p27"/>
          <p:cNvGrpSpPr/>
          <p:nvPr/>
        </p:nvGrpSpPr>
        <p:grpSpPr>
          <a:xfrm rot="10800000">
            <a:off x="12023215" y="8251030"/>
            <a:ext cx="5851054" cy="1309820"/>
            <a:chOff x="0" y="0"/>
            <a:chExt cx="7801405" cy="1746426"/>
          </a:xfrm>
        </p:grpSpPr>
        <p:grpSp>
          <p:nvGrpSpPr>
            <p:cNvPr id="1734" name="Google Shape;1734;p2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735" name="Google Shape;1735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7" name="Google Shape;1737;p2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738" name="Google Shape;1738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0" name="Google Shape;1740;p2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741" name="Google Shape;1741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3" name="Google Shape;1743;p2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744" name="Google Shape;1744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6" name="Google Shape;1746;p2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747" name="Google Shape;1747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9" name="Google Shape;1749;p2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750" name="Google Shape;1750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2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753" name="Google Shape;1753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2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756" name="Google Shape;1756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8" name="Google Shape;1758;p2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759" name="Google Shape;1759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61" name="Google Shape;17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3023657"/>
            <a:ext cx="9824100" cy="653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262</Words>
  <Application>Microsoft Office PowerPoint</Application>
  <PresentationFormat>Custom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Californian FB</vt:lpstr>
      <vt:lpstr>Arial</vt:lpstr>
      <vt:lpstr>Anton</vt:lpstr>
      <vt:lpstr>Calibri</vt:lpstr>
      <vt:lpstr>Programming Lesson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66</cp:revision>
  <dcterms:modified xsi:type="dcterms:W3CDTF">2025-10-01T21:02:12Z</dcterms:modified>
</cp:coreProperties>
</file>