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146847062" r:id="rId11"/>
    <p:sldId id="2146847066" r:id="rId12"/>
    <p:sldId id="2146847057" r:id="rId13"/>
    <p:sldId id="267" r:id="rId14"/>
    <p:sldId id="2146847065" r:id="rId15"/>
    <p:sldId id="2146847063" r:id="rId16"/>
    <p:sldId id="2146847064"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ItsDeveloperChirag/CAPSTONE_PROJECT_Edunet.git"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Chirag</a:t>
            </a:r>
          </a:p>
          <a:p>
            <a:pPr marL="457200" indent="-457200">
              <a:buAutoNum type="arabicPeriod"/>
            </a:pPr>
            <a:r>
              <a:rPr lang="en-US" sz="2000" b="1" dirty="0">
                <a:solidFill>
                  <a:schemeClr val="accent1">
                    <a:lumMod val="75000"/>
                  </a:schemeClr>
                </a:solidFill>
                <a:latin typeface="Arial"/>
                <a:cs typeface="Arial"/>
              </a:rPr>
              <a:t>College Name &amp; Department: GURU GOBIND SINGH INDRAPRASTHA UNIVERSITY with Btech in CSE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7" name="TextBox 16">
            <a:hlinkClick r:id="rId2"/>
            <a:extLst>
              <a:ext uri="{FF2B5EF4-FFF2-40B4-BE49-F238E27FC236}">
                <a16:creationId xmlns:a16="http://schemas.microsoft.com/office/drawing/2014/main" id="{BAF64590-838E-44DC-9988-1E1A81904C34}"/>
              </a:ext>
            </a:extLst>
          </p:cNvPr>
          <p:cNvSpPr txBox="1"/>
          <p:nvPr/>
        </p:nvSpPr>
        <p:spPr>
          <a:xfrm>
            <a:off x="379827" y="1232452"/>
            <a:ext cx="953789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GitHub link: </a:t>
            </a:r>
            <a:r>
              <a:rPr lang="en-US" dirty="0">
                <a:solidFill>
                  <a:schemeClr val="accent3">
                    <a:lumMod val="75000"/>
                  </a:schemeClr>
                </a:solidFill>
                <a:latin typeface="Arial" panose="020B0604020202020204" pitchFamily="34" charset="0"/>
                <a:cs typeface="Arial" panose="020B0604020202020204" pitchFamily="34" charset="0"/>
              </a:rPr>
              <a:t>https://github.com/ItsDeveloperChirag/CAPSTONE_PROJECT_Edunet.git</a:t>
            </a:r>
            <a:endParaRPr lang="en-IN" dirty="0">
              <a:solidFill>
                <a:schemeClr val="accent3">
                  <a:lumMod val="7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3C6E37B-F7BA-4CF6-A650-07396884957B}"/>
              </a:ext>
            </a:extLst>
          </p:cNvPr>
          <p:cNvSpPr txBox="1"/>
          <p:nvPr/>
        </p:nvSpPr>
        <p:spPr>
          <a:xfrm>
            <a:off x="379828" y="1578082"/>
            <a:ext cx="803265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Some Code snapshots</a:t>
            </a:r>
            <a:endParaRPr lang="en-IN"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5117B2EE-5473-4218-A935-9C1694E0531A}"/>
              </a:ext>
            </a:extLst>
          </p:cNvPr>
          <p:cNvPicPr>
            <a:picLocks noChangeAspect="1"/>
          </p:cNvPicPr>
          <p:nvPr/>
        </p:nvPicPr>
        <p:blipFill>
          <a:blip r:embed="rId3"/>
          <a:stretch>
            <a:fillRect/>
          </a:stretch>
        </p:blipFill>
        <p:spPr>
          <a:xfrm>
            <a:off x="379827" y="2007577"/>
            <a:ext cx="4733925" cy="1333500"/>
          </a:xfrm>
          <a:prstGeom prst="rect">
            <a:avLst/>
          </a:prstGeom>
        </p:spPr>
      </p:pic>
      <p:pic>
        <p:nvPicPr>
          <p:cNvPr id="21" name="Picture 20">
            <a:extLst>
              <a:ext uri="{FF2B5EF4-FFF2-40B4-BE49-F238E27FC236}">
                <a16:creationId xmlns:a16="http://schemas.microsoft.com/office/drawing/2014/main" id="{3913DE6C-3106-4697-B9C6-D8AA3F6F9796}"/>
              </a:ext>
            </a:extLst>
          </p:cNvPr>
          <p:cNvPicPr>
            <a:picLocks noChangeAspect="1"/>
          </p:cNvPicPr>
          <p:nvPr/>
        </p:nvPicPr>
        <p:blipFill>
          <a:blip r:embed="rId4"/>
          <a:stretch>
            <a:fillRect/>
          </a:stretch>
        </p:blipFill>
        <p:spPr>
          <a:xfrm>
            <a:off x="379827" y="3516924"/>
            <a:ext cx="4381500" cy="2809875"/>
          </a:xfrm>
          <a:prstGeom prst="rect">
            <a:avLst/>
          </a:prstGeom>
        </p:spPr>
      </p:pic>
      <p:pic>
        <p:nvPicPr>
          <p:cNvPr id="22" name="Picture 21">
            <a:extLst>
              <a:ext uri="{FF2B5EF4-FFF2-40B4-BE49-F238E27FC236}">
                <a16:creationId xmlns:a16="http://schemas.microsoft.com/office/drawing/2014/main" id="{6AF306DA-47AB-4BFD-BD7C-EB1A349E475B}"/>
              </a:ext>
            </a:extLst>
          </p:cNvPr>
          <p:cNvPicPr>
            <a:picLocks noChangeAspect="1"/>
          </p:cNvPicPr>
          <p:nvPr/>
        </p:nvPicPr>
        <p:blipFill>
          <a:blip r:embed="rId5"/>
          <a:stretch>
            <a:fillRect/>
          </a:stretch>
        </p:blipFill>
        <p:spPr>
          <a:xfrm>
            <a:off x="5435917" y="1994481"/>
            <a:ext cx="5953125" cy="1685925"/>
          </a:xfrm>
          <a:prstGeom prst="rect">
            <a:avLst/>
          </a:prstGeom>
        </p:spPr>
      </p:pic>
      <p:pic>
        <p:nvPicPr>
          <p:cNvPr id="23" name="Picture 22">
            <a:extLst>
              <a:ext uri="{FF2B5EF4-FFF2-40B4-BE49-F238E27FC236}">
                <a16:creationId xmlns:a16="http://schemas.microsoft.com/office/drawing/2014/main" id="{D87DC737-774E-479B-9F7B-01D407A85987}"/>
              </a:ext>
            </a:extLst>
          </p:cNvPr>
          <p:cNvPicPr>
            <a:picLocks noChangeAspect="1"/>
          </p:cNvPicPr>
          <p:nvPr/>
        </p:nvPicPr>
        <p:blipFill>
          <a:blip r:embed="rId6"/>
          <a:stretch>
            <a:fillRect/>
          </a:stretch>
        </p:blipFill>
        <p:spPr>
          <a:xfrm>
            <a:off x="5113752" y="3986662"/>
            <a:ext cx="6267450" cy="184785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4" name="Picture 13">
            <a:extLst>
              <a:ext uri="{FF2B5EF4-FFF2-40B4-BE49-F238E27FC236}">
                <a16:creationId xmlns:a16="http://schemas.microsoft.com/office/drawing/2014/main" id="{47651283-66EF-4CE6-ADC3-994D1A7D95E4}"/>
              </a:ext>
            </a:extLst>
          </p:cNvPr>
          <p:cNvPicPr>
            <a:picLocks noChangeAspect="1"/>
          </p:cNvPicPr>
          <p:nvPr/>
        </p:nvPicPr>
        <p:blipFill>
          <a:blip r:embed="rId2"/>
          <a:stretch>
            <a:fillRect/>
          </a:stretch>
        </p:blipFill>
        <p:spPr>
          <a:xfrm>
            <a:off x="273842" y="1381125"/>
            <a:ext cx="5962650" cy="4676775"/>
          </a:xfrm>
          <a:prstGeom prst="rect">
            <a:avLst/>
          </a:prstGeom>
        </p:spPr>
      </p:pic>
      <p:pic>
        <p:nvPicPr>
          <p:cNvPr id="15" name="Picture 14">
            <a:extLst>
              <a:ext uri="{FF2B5EF4-FFF2-40B4-BE49-F238E27FC236}">
                <a16:creationId xmlns:a16="http://schemas.microsoft.com/office/drawing/2014/main" id="{DC030DDA-6C1A-4233-9F56-21F5B11E7E0D}"/>
              </a:ext>
            </a:extLst>
          </p:cNvPr>
          <p:cNvPicPr>
            <a:picLocks noChangeAspect="1"/>
          </p:cNvPicPr>
          <p:nvPr/>
        </p:nvPicPr>
        <p:blipFill>
          <a:blip r:embed="rId3"/>
          <a:stretch>
            <a:fillRect/>
          </a:stretch>
        </p:blipFill>
        <p:spPr>
          <a:xfrm>
            <a:off x="6248400" y="1381125"/>
            <a:ext cx="5943600" cy="4838700"/>
          </a:xfrm>
          <a:prstGeom prst="rect">
            <a:avLst/>
          </a:prstGeom>
        </p:spPr>
      </p:pic>
    </p:spTree>
    <p:extLst>
      <p:ext uri="{BB962C8B-B14F-4D97-AF65-F5344CB8AC3E}">
        <p14:creationId xmlns:p14="http://schemas.microsoft.com/office/powerpoint/2010/main" val="28410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B9FAAEA-B781-4B80-96E4-AF704B6258C7}"/>
              </a:ext>
            </a:extLst>
          </p:cNvPr>
          <p:cNvPicPr>
            <a:picLocks noChangeAspect="1"/>
          </p:cNvPicPr>
          <p:nvPr/>
        </p:nvPicPr>
        <p:blipFill>
          <a:blip r:embed="rId2"/>
          <a:stretch>
            <a:fillRect/>
          </a:stretch>
        </p:blipFill>
        <p:spPr>
          <a:xfrm>
            <a:off x="6194660" y="1482244"/>
            <a:ext cx="5634046" cy="4673600"/>
          </a:xfrm>
          <a:prstGeom prst="rect">
            <a:avLst/>
          </a:prstGeom>
        </p:spPr>
      </p:pic>
      <p:pic>
        <p:nvPicPr>
          <p:cNvPr id="6" name="Picture 5">
            <a:extLst>
              <a:ext uri="{FF2B5EF4-FFF2-40B4-BE49-F238E27FC236}">
                <a16:creationId xmlns:a16="http://schemas.microsoft.com/office/drawing/2014/main" id="{6C990DBF-159C-4214-9532-61842B2C3574}"/>
              </a:ext>
            </a:extLst>
          </p:cNvPr>
          <p:cNvPicPr>
            <a:picLocks noChangeAspect="1"/>
          </p:cNvPicPr>
          <p:nvPr/>
        </p:nvPicPr>
        <p:blipFill>
          <a:blip r:embed="rId3"/>
          <a:stretch>
            <a:fillRect/>
          </a:stretch>
        </p:blipFill>
        <p:spPr>
          <a:xfrm>
            <a:off x="184385" y="1568181"/>
            <a:ext cx="6010275" cy="4924425"/>
          </a:xfrm>
          <a:prstGeom prst="rect">
            <a:avLst/>
          </a:prstGeom>
        </p:spPr>
      </p:pic>
    </p:spTree>
    <p:extLst>
      <p:ext uri="{BB962C8B-B14F-4D97-AF65-F5344CB8AC3E}">
        <p14:creationId xmlns:p14="http://schemas.microsoft.com/office/powerpoint/2010/main" val="331685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TextBox 1">
            <a:extLst>
              <a:ext uri="{FF2B5EF4-FFF2-40B4-BE49-F238E27FC236}">
                <a16:creationId xmlns:a16="http://schemas.microsoft.com/office/drawing/2014/main" id="{225F3C6B-C5BC-4347-BCD8-BCE3A0ED4966}"/>
              </a:ext>
            </a:extLst>
          </p:cNvPr>
          <p:cNvSpPr txBox="1"/>
          <p:nvPr/>
        </p:nvSpPr>
        <p:spPr>
          <a:xfrm>
            <a:off x="581192" y="1378634"/>
            <a:ext cx="2555903"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Output:</a:t>
            </a:r>
            <a:endParaRPr lang="en-IN"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D53F034-268C-4C0D-9E89-CB56BE6E1D4A}"/>
              </a:ext>
            </a:extLst>
          </p:cNvPr>
          <p:cNvPicPr>
            <a:picLocks noChangeAspect="1"/>
          </p:cNvPicPr>
          <p:nvPr/>
        </p:nvPicPr>
        <p:blipFill>
          <a:blip r:embed="rId2"/>
          <a:stretch>
            <a:fillRect/>
          </a:stretch>
        </p:blipFill>
        <p:spPr>
          <a:xfrm>
            <a:off x="581192" y="1685912"/>
            <a:ext cx="10911840" cy="5126368"/>
          </a:xfrm>
          <a:prstGeom prst="rect">
            <a:avLst/>
          </a:prstGeom>
        </p:spPr>
      </p:pic>
    </p:spTree>
    <p:extLst>
      <p:ext uri="{BB962C8B-B14F-4D97-AF65-F5344CB8AC3E}">
        <p14:creationId xmlns:p14="http://schemas.microsoft.com/office/powerpoint/2010/main" val="146859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2622274"/>
          </a:xfrm>
        </p:spPr>
        <p:txBody>
          <a:bodyPr>
            <a:normAutofit/>
          </a:bodyPr>
          <a:lstStyle/>
          <a:p>
            <a:pPr marL="0" indent="0">
              <a:buNone/>
            </a:pPr>
            <a:r>
              <a:rPr lang="en-US" sz="1800" dirty="0">
                <a:latin typeface="Arial" panose="020B0604020202020204" pitchFamily="34" charset="0"/>
                <a:cs typeface="Arial" panose="020B0604020202020204" pitchFamily="34" charset="0"/>
              </a:rPr>
              <a:t>The proposed AI Research Agent, built upon IBM Cloud Lite services and leveraging the capabilities of IBM Granite, offers a promising solution for automating and enhancing academic and scientific research. By integrating natural language processing, information retrieval, document processing, and summarization techniques within an orchestrated framework, the agent can significantly reduce the time and effort spent on literature review, data extraction, and report generation. While operating within the constraints of the Lite plan, the phased development approach allows for building a functional core agent and progressively adding more advanced features.</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2584726"/>
            <a:ext cx="11029615" cy="2761974"/>
          </a:xfrm>
        </p:spPr>
        <p:txBody>
          <a:bodyPr>
            <a:noAutofit/>
          </a:bodyPr>
          <a:lstStyle/>
          <a:p>
            <a:pPr marL="0" indent="0">
              <a:buNone/>
            </a:pPr>
            <a:r>
              <a:rPr lang="en-US" sz="1400" dirty="0">
                <a:latin typeface="Arial" panose="020B0604020202020204" pitchFamily="34" charset="0"/>
                <a:cs typeface="Arial" panose="020B0604020202020204" pitchFamily="34" charset="0"/>
              </a:rPr>
              <a:t>Based on the foundation established with the IBM Cloud Lite plan and IBM Granite, the future scope of the AI Research Agent project could include:</a:t>
            </a:r>
          </a:p>
          <a:p>
            <a:r>
              <a:rPr lang="en-US" sz="1400" b="1" dirty="0">
                <a:latin typeface="Arial" panose="020B0604020202020204" pitchFamily="34" charset="0"/>
                <a:cs typeface="Arial" panose="020B0604020202020204" pitchFamily="34" charset="0"/>
              </a:rPr>
              <a:t>Integration with more data sources:</a:t>
            </a:r>
            <a:r>
              <a:rPr lang="en-US" sz="1400" dirty="0">
                <a:latin typeface="Arial" panose="020B0604020202020204" pitchFamily="34" charset="0"/>
                <a:cs typeface="Arial" panose="020B0604020202020204" pitchFamily="34" charset="0"/>
              </a:rPr>
              <a:t> Connecting to a wider range of academic databases, repositories, and potentially enterprise internal knowledge bases.</a:t>
            </a:r>
          </a:p>
          <a:p>
            <a:r>
              <a:rPr lang="en-US" sz="1400" b="1" dirty="0">
                <a:latin typeface="Arial" panose="020B0604020202020204" pitchFamily="34" charset="0"/>
                <a:cs typeface="Arial" panose="020B0604020202020204" pitchFamily="34" charset="0"/>
              </a:rPr>
              <a:t>Advanced Analysis:</a:t>
            </a:r>
            <a:r>
              <a:rPr lang="en-US" sz="1400" dirty="0">
                <a:latin typeface="Arial" panose="020B0604020202020204" pitchFamily="34" charset="0"/>
                <a:cs typeface="Arial" panose="020B0604020202020204" pitchFamily="34" charset="0"/>
              </a:rPr>
              <a:t> Incorporating more sophisticated data analysis techniques, statistical modeling, and potentially machine learning for deeper insights.</a:t>
            </a:r>
          </a:p>
          <a:p>
            <a:r>
              <a:rPr lang="en-US" sz="1400" b="1" dirty="0">
                <a:latin typeface="Arial" panose="020B0604020202020204" pitchFamily="34" charset="0"/>
                <a:cs typeface="Arial" panose="020B0604020202020204" pitchFamily="34" charset="0"/>
              </a:rPr>
              <a:t>Interactive Hypothesis Generation:</a:t>
            </a:r>
            <a:r>
              <a:rPr lang="en-US" sz="1400" dirty="0">
                <a:latin typeface="Arial" panose="020B0604020202020204" pitchFamily="34" charset="0"/>
                <a:cs typeface="Arial" panose="020B0604020202020204" pitchFamily="34" charset="0"/>
              </a:rPr>
              <a:t> Developing features that allow the agent to suggest testable hypotheses based on synthesized research findings.</a:t>
            </a:r>
          </a:p>
          <a:p>
            <a:r>
              <a:rPr lang="en-US" sz="1400" b="1" dirty="0">
                <a:latin typeface="Arial" panose="020B0604020202020204" pitchFamily="34" charset="0"/>
                <a:cs typeface="Arial" panose="020B0604020202020204" pitchFamily="34" charset="0"/>
              </a:rPr>
              <a:t>Collaborative Features:</a:t>
            </a:r>
            <a:r>
              <a:rPr lang="en-US" sz="1400" dirty="0">
                <a:latin typeface="Arial" panose="020B0604020202020204" pitchFamily="34" charset="0"/>
                <a:cs typeface="Arial" panose="020B0604020202020204" pitchFamily="34" charset="0"/>
              </a:rPr>
              <a:t> Enabling multiple users to collaborate on research projects using the agent.</a:t>
            </a:r>
          </a:p>
          <a:p>
            <a:r>
              <a:rPr lang="en-US" sz="1400" b="1" dirty="0">
                <a:latin typeface="Arial" panose="020B0604020202020204" pitchFamily="34" charset="0"/>
                <a:cs typeface="Arial" panose="020B0604020202020204" pitchFamily="34" charset="0"/>
              </a:rPr>
              <a:t>Improved User Interface:</a:t>
            </a:r>
            <a:r>
              <a:rPr lang="en-US" sz="1400" dirty="0">
                <a:latin typeface="Arial" panose="020B0604020202020204" pitchFamily="34" charset="0"/>
                <a:cs typeface="Arial" panose="020B0604020202020204" pitchFamily="34" charset="0"/>
              </a:rPr>
              <a:t> Enhancing the web interface with more interactive visualizations and customization options.</a:t>
            </a:r>
          </a:p>
          <a:p>
            <a:r>
              <a:rPr lang="en-US" sz="1400" b="1" dirty="0">
                <a:latin typeface="Arial" panose="020B0604020202020204" pitchFamily="34" charset="0"/>
                <a:cs typeface="Arial" panose="020B0604020202020204" pitchFamily="34" charset="0"/>
              </a:rPr>
              <a:t>Scalability and Performance Optimization:</a:t>
            </a:r>
            <a:r>
              <a:rPr lang="en-US" sz="1400" dirty="0">
                <a:latin typeface="Arial" panose="020B0604020202020204" pitchFamily="34" charset="0"/>
                <a:cs typeface="Arial" panose="020B0604020202020204" pitchFamily="34" charset="0"/>
              </a:rPr>
              <a:t> Transitioning to a paid IBM Cloud plan to handle larger datasets, more complex queries, and a higher volume of users.</a:t>
            </a:r>
          </a:p>
          <a:p>
            <a:r>
              <a:rPr lang="en-US" sz="1400" b="1" dirty="0">
                <a:latin typeface="Arial" panose="020B0604020202020204" pitchFamily="34" charset="0"/>
                <a:cs typeface="Arial" panose="020B0604020202020204" pitchFamily="34" charset="0"/>
              </a:rPr>
              <a:t>Specialized Agents:</a:t>
            </a:r>
            <a:r>
              <a:rPr lang="en-US" sz="1400" dirty="0">
                <a:latin typeface="Arial" panose="020B0604020202020204" pitchFamily="34" charset="0"/>
                <a:cs typeface="Arial" panose="020B0604020202020204" pitchFamily="34" charset="0"/>
              </a:rPr>
              <a:t> Developing specialized versions of the agent tailored for specific research domains (e.g., medical research, material science).</a:t>
            </a:r>
          </a:p>
          <a:p>
            <a:r>
              <a:rPr lang="en-US" sz="1400" b="1" dirty="0">
                <a:latin typeface="Arial" panose="020B0604020202020204" pitchFamily="34" charset="0"/>
                <a:cs typeface="Arial" panose="020B0604020202020204" pitchFamily="34" charset="0"/>
              </a:rPr>
              <a:t>Integration with Research Tools:</a:t>
            </a:r>
            <a:r>
              <a:rPr lang="en-US" sz="1400" dirty="0">
                <a:latin typeface="Arial" panose="020B0604020202020204" pitchFamily="34" charset="0"/>
                <a:cs typeface="Arial" panose="020B0604020202020204" pitchFamily="34" charset="0"/>
              </a:rPr>
              <a:t> Connecting with citation management software, electronic lab notebooks, and other research workflow tools.</a:t>
            </a:r>
          </a:p>
          <a:p>
            <a:pPr marL="0" indent="0">
              <a:buNone/>
            </a:pPr>
            <a:endParaRPr lang="en-US" sz="14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057374"/>
          </a:xfrm>
        </p:spPr>
        <p:txBody>
          <a:bodyPr>
            <a:normAutofit/>
          </a:bodyPr>
          <a:lstStyle/>
          <a:p>
            <a:pPr marL="0" indent="0">
              <a:buNone/>
            </a:pPr>
            <a:r>
              <a:rPr lang="en-US" sz="1600" dirty="0">
                <a:latin typeface="Arial" panose="020B0604020202020204" pitchFamily="34" charset="0"/>
                <a:cs typeface="Arial" panose="020B0604020202020204" pitchFamily="34" charset="0"/>
              </a:rPr>
              <a:t>While this proposal outlines a conceptual approach, the following resources and technologies are relevant to the development of an AI Research Agent:</a:t>
            </a:r>
          </a:p>
          <a:p>
            <a:r>
              <a:rPr lang="en-US" sz="1600" b="1" dirty="0">
                <a:latin typeface="Arial" panose="020B0604020202020204" pitchFamily="34" charset="0"/>
                <a:cs typeface="Arial" panose="020B0604020202020204" pitchFamily="34" charset="0"/>
              </a:rPr>
              <a:t>IBM Watsonx.ai Documentation:</a:t>
            </a:r>
            <a:r>
              <a:rPr lang="en-US" sz="1600" dirty="0">
                <a:latin typeface="Arial" panose="020B0604020202020204" pitchFamily="34" charset="0"/>
                <a:cs typeface="Arial" panose="020B0604020202020204" pitchFamily="34" charset="0"/>
              </a:rPr>
              <a:t> For details on accessing and using IBM Granite and other AI services.</a:t>
            </a:r>
          </a:p>
          <a:p>
            <a:r>
              <a:rPr lang="en-US" sz="1600" b="1" dirty="0">
                <a:latin typeface="Arial" panose="020B0604020202020204" pitchFamily="34" charset="0"/>
                <a:cs typeface="Arial" panose="020B0604020202020204" pitchFamily="34" charset="0"/>
              </a:rPr>
              <a:t>IBM Cloud Documentation:</a:t>
            </a:r>
            <a:r>
              <a:rPr lang="en-US" sz="1600" dirty="0">
                <a:latin typeface="Arial" panose="020B0604020202020204" pitchFamily="34" charset="0"/>
                <a:cs typeface="Arial" panose="020B0604020202020204" pitchFamily="34" charset="0"/>
              </a:rPr>
              <a:t> For information on available services and plan limitations.</a:t>
            </a:r>
          </a:p>
          <a:p>
            <a:r>
              <a:rPr lang="en-US" sz="1600" b="1" dirty="0" err="1">
                <a:latin typeface="Arial" panose="020B0604020202020204" pitchFamily="34" charset="0"/>
                <a:cs typeface="Arial" panose="020B0604020202020204" pitchFamily="34" charset="0"/>
              </a:rPr>
              <a:t>LangChain</a:t>
            </a:r>
            <a:r>
              <a:rPr lang="en-US" sz="1600" b="1" dirty="0">
                <a:latin typeface="Arial" panose="020B0604020202020204" pitchFamily="34" charset="0"/>
                <a:cs typeface="Arial" panose="020B0604020202020204" pitchFamily="34" charset="0"/>
              </a:rPr>
              <a:t> and </a:t>
            </a:r>
            <a:r>
              <a:rPr lang="en-US" sz="1600" b="1" dirty="0" err="1">
                <a:latin typeface="Arial" panose="020B0604020202020204" pitchFamily="34" charset="0"/>
                <a:cs typeface="Arial" panose="020B0604020202020204" pitchFamily="34" charset="0"/>
              </a:rPr>
              <a:t>LangGraph</a:t>
            </a:r>
            <a:r>
              <a:rPr lang="en-US" sz="1600" b="1" dirty="0">
                <a:latin typeface="Arial" panose="020B0604020202020204" pitchFamily="34" charset="0"/>
                <a:cs typeface="Arial" panose="020B0604020202020204" pitchFamily="34" charset="0"/>
              </a:rPr>
              <a:t> Documentation:</a:t>
            </a:r>
            <a:r>
              <a:rPr lang="en-US" sz="1600" dirty="0">
                <a:latin typeface="Arial" panose="020B0604020202020204" pitchFamily="34" charset="0"/>
                <a:cs typeface="Arial" panose="020B0604020202020204" pitchFamily="34" charset="0"/>
              </a:rPr>
              <a:t> For guidance on building language model applications and orchestrating agent workflows.</a:t>
            </a:r>
          </a:p>
          <a:p>
            <a:r>
              <a:rPr lang="en-US" sz="1600" b="1" dirty="0">
                <a:latin typeface="Arial" panose="020B0604020202020204" pitchFamily="34" charset="0"/>
                <a:cs typeface="Arial" panose="020B0604020202020204" pitchFamily="34" charset="0"/>
              </a:rPr>
              <a:t>Academic Research Papers on AI in Research:</a:t>
            </a:r>
            <a:r>
              <a:rPr lang="en-US" sz="1600" dirty="0">
                <a:latin typeface="Arial" panose="020B0604020202020204" pitchFamily="34" charset="0"/>
                <a:cs typeface="Arial" panose="020B0604020202020204" pitchFamily="34" charset="0"/>
              </a:rPr>
              <a:t> Relevant literature on the use of AI for literature review, summarization, and knowledge discovery.</a:t>
            </a:r>
          </a:p>
          <a:p>
            <a:r>
              <a:rPr lang="en-US" sz="1600" b="1" dirty="0">
                <a:latin typeface="Arial" panose="020B0604020202020204" pitchFamily="34" charset="0"/>
                <a:cs typeface="Arial" panose="020B0604020202020204" pitchFamily="34" charset="0"/>
              </a:rPr>
              <a:t>Documentation for specific tools:</a:t>
            </a:r>
            <a:r>
              <a:rPr lang="en-US" sz="1600" dirty="0">
                <a:latin typeface="Arial" panose="020B0604020202020204" pitchFamily="34" charset="0"/>
                <a:cs typeface="Arial" panose="020B0604020202020204" pitchFamily="34" charset="0"/>
              </a:rPr>
              <a:t> (e.g., Google Search API, DuckDuckGo API, Wikipedia API, </a:t>
            </a:r>
            <a:r>
              <a:rPr lang="en-US" sz="1600" dirty="0" err="1">
                <a:latin typeface="Arial" panose="020B0604020202020204" pitchFamily="34" charset="0"/>
                <a:cs typeface="Arial" panose="020B0604020202020204" pitchFamily="34" charset="0"/>
              </a:rPr>
              <a:t>Tavily</a:t>
            </a:r>
            <a:r>
              <a:rPr lang="en-US" sz="1600" dirty="0">
                <a:latin typeface="Arial" panose="020B0604020202020204" pitchFamily="34" charset="0"/>
                <a:cs typeface="Arial" panose="020B0604020202020204" pitchFamily="34" charset="0"/>
              </a:rPr>
              <a:t> Search API, Web Crawler libraries) - for details on integrating external information sources.</a:t>
            </a:r>
          </a:p>
          <a:p>
            <a:r>
              <a:rPr lang="en-US" sz="1600" b="1" dirty="0" err="1">
                <a:latin typeface="Arial" panose="020B0604020202020204" pitchFamily="34" charset="0"/>
                <a:cs typeface="Arial" panose="020B0604020202020204" pitchFamily="34" charset="0"/>
              </a:rPr>
              <a:t>Gradio</a:t>
            </a:r>
            <a:r>
              <a:rPr lang="en-US" sz="1600" b="1" dirty="0">
                <a:latin typeface="Arial" panose="020B0604020202020204" pitchFamily="34" charset="0"/>
                <a:cs typeface="Arial" panose="020B0604020202020204" pitchFamily="34" charset="0"/>
              </a:rPr>
              <a:t> Documentation:</a:t>
            </a:r>
            <a:r>
              <a:rPr lang="en-US" sz="1600" dirty="0">
                <a:latin typeface="Arial" panose="020B0604020202020204" pitchFamily="34" charset="0"/>
                <a:cs typeface="Arial" panose="020B0604020202020204" pitchFamily="34" charset="0"/>
              </a:rPr>
              <a:t> For building interactive web interfaces for the agent.</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93F88837-13CB-4B9F-88F8-D0A8DDCADA0D}"/>
              </a:ext>
            </a:extLst>
          </p:cNvPr>
          <p:cNvPicPr>
            <a:picLocks noGrp="1" noChangeAspect="1"/>
          </p:cNvPicPr>
          <p:nvPr>
            <p:ph idx="1"/>
          </p:nvPr>
        </p:nvPicPr>
        <p:blipFill>
          <a:blip r:embed="rId2"/>
          <a:stretch>
            <a:fillRect/>
          </a:stretch>
        </p:blipFill>
        <p:spPr>
          <a:xfrm>
            <a:off x="692876" y="1339850"/>
            <a:ext cx="7676424"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72DD0E6-7DAD-4BE6-8DB6-8A415D9F35C4}"/>
              </a:ext>
            </a:extLst>
          </p:cNvPr>
          <p:cNvPicPr>
            <a:picLocks noGrp="1" noChangeAspect="1"/>
          </p:cNvPicPr>
          <p:nvPr>
            <p:ph idx="1"/>
          </p:nvPr>
        </p:nvPicPr>
        <p:blipFill>
          <a:blip r:embed="rId2"/>
          <a:stretch>
            <a:fillRect/>
          </a:stretch>
        </p:blipFill>
        <p:spPr>
          <a:xfrm>
            <a:off x="684276" y="1301750"/>
            <a:ext cx="7634224"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3DA04E8E-0558-40F7-BE2B-9B31FCE83640}"/>
              </a:ext>
            </a:extLst>
          </p:cNvPr>
          <p:cNvPicPr>
            <a:picLocks noGrp="1" noChangeAspect="1"/>
          </p:cNvPicPr>
          <p:nvPr>
            <p:ph idx="1"/>
          </p:nvPr>
        </p:nvPicPr>
        <p:blipFill>
          <a:blip r:embed="rId2"/>
          <a:stretch>
            <a:fillRect/>
          </a:stretch>
        </p:blipFill>
        <p:spPr>
          <a:xfrm>
            <a:off x="690894" y="1301750"/>
            <a:ext cx="8397212"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65135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80946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p>
          <a:p>
            <a:pPr marL="305435" indent="-305435"/>
            <a:r>
              <a:rPr lang="en-US" sz="2000" b="1" dirty="0">
                <a:latin typeface="Arial"/>
                <a:ea typeface="+mn-lt"/>
                <a:cs typeface="+mn-lt"/>
              </a:rPr>
              <a:t>Wow factors</a:t>
            </a:r>
          </a:p>
          <a:p>
            <a:pPr marL="305435" indent="-305435"/>
            <a:r>
              <a:rPr lang="en-US" sz="2000" b="1" dirty="0">
                <a:latin typeface="Arial"/>
                <a:ea typeface="+mn-lt"/>
                <a:cs typeface="+mn-lt"/>
              </a:rPr>
              <a:t>End users</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3911600"/>
          </a:xfrm>
        </p:spPr>
        <p:txBody>
          <a:bodyPr>
            <a:normAutofit/>
          </a:bodyPr>
          <a:lstStyle/>
          <a:p>
            <a:pPr marL="0" indent="0">
              <a:buNone/>
            </a:pPr>
            <a:r>
              <a:rPr lang="en-US" sz="2000" b="1" dirty="0">
                <a:latin typeface="Arial" panose="020B0604020202020204" pitchFamily="34" charset="0"/>
                <a:cs typeface="Arial" panose="020B0604020202020204" pitchFamily="34" charset="0"/>
              </a:rPr>
              <a:t>The Challenge</a:t>
            </a:r>
            <a:r>
              <a:rPr lang="en-US" sz="2000" dirty="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Researchers, students, and professionals across academic and industrial domains face a significant challenge in managing and synthesizing the ever-increasing volume of academic publications, technical articles, datasets, and rapidly evolving research trends. The manual process of discovering relevant literature, filtering extraneous information, extracting key findings, and synthesizing insights from diverse sources is time-consuming, often inefficient, and can lead to missed connections or overlooked critical information. This information overload hinders the ability to stay abreast of the latest advancements, identify emerging trends, and accelerate the pace of innovation and discovery. There is a critical need for an intelligent system that can automate and enhance these research tasks, allowing individuals to focus on analysis, critical thinking, and generating new knowledge rather than being bogged down by information management.</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32405"/>
            <a:ext cx="11613485" cy="4671496"/>
          </a:xfrm>
        </p:spPr>
        <p:txBody>
          <a:bodyPr vert="horz" lIns="91440" tIns="45720" rIns="91440" bIns="45720" rtlCol="0" anchor="ctr">
            <a:noAutofit/>
          </a:bodyPr>
          <a:lstStyle/>
          <a:p>
            <a:pPr marL="0" indent="0">
              <a:buNone/>
            </a:pPr>
            <a:r>
              <a:rPr lang="en-US" sz="1400" dirty="0">
                <a:latin typeface="Arial" panose="020B0604020202020204" pitchFamily="34" charset="0"/>
                <a:cs typeface="Arial" panose="020B0604020202020204" pitchFamily="34" charset="0"/>
              </a:rPr>
              <a:t>Based on the problem statement and the requirement to use IBM Cloud Lite services and IBM Granite, the proposed system solution is a cloud-based AI Research Agent with the following components:</a:t>
            </a:r>
          </a:p>
          <a:p>
            <a:r>
              <a:rPr lang="en-US" sz="1400" b="1" dirty="0">
                <a:latin typeface="Arial" panose="020B0604020202020204" pitchFamily="34" charset="0"/>
                <a:cs typeface="Arial" panose="020B0604020202020204" pitchFamily="34" charset="0"/>
              </a:rPr>
              <a:t>User Interface:</a:t>
            </a:r>
            <a:r>
              <a:rPr lang="en-US" sz="1400" dirty="0">
                <a:latin typeface="Arial" panose="020B0604020202020204" pitchFamily="34" charset="0"/>
                <a:cs typeface="Arial" panose="020B0604020202020204" pitchFamily="34" charset="0"/>
              </a:rPr>
              <a:t> A web-based interface (potentially built with </a:t>
            </a:r>
            <a:r>
              <a:rPr lang="en-US" sz="1400" dirty="0" err="1">
                <a:latin typeface="Arial" panose="020B0604020202020204" pitchFamily="34" charset="0"/>
                <a:cs typeface="Arial" panose="020B0604020202020204" pitchFamily="34" charset="0"/>
              </a:rPr>
              <a:t>Gradio</a:t>
            </a:r>
            <a:r>
              <a:rPr lang="en-US" sz="1400" dirty="0">
                <a:latin typeface="Arial" panose="020B0604020202020204" pitchFamily="34" charset="0"/>
                <a:cs typeface="Arial" panose="020B0604020202020204" pitchFamily="34" charset="0"/>
              </a:rPr>
              <a:t> as explored in the notebook) for users to input research questions and ask about relevant documents.</a:t>
            </a:r>
          </a:p>
          <a:p>
            <a:r>
              <a:rPr lang="en-US" sz="1400" b="1" dirty="0">
                <a:latin typeface="Arial" panose="020B0604020202020204" pitchFamily="34" charset="0"/>
                <a:cs typeface="Arial" panose="020B0604020202020204" pitchFamily="34" charset="0"/>
              </a:rPr>
              <a:t>Natural Language Processing (NLP) Module:</a:t>
            </a:r>
            <a:r>
              <a:rPr lang="en-US" sz="1400" dirty="0">
                <a:latin typeface="Arial" panose="020B0604020202020204" pitchFamily="34" charset="0"/>
                <a:cs typeface="Arial" panose="020B0604020202020204" pitchFamily="34" charset="0"/>
              </a:rPr>
              <a:t> To understand user queries, extract keywords, and identify the scope of research. This will leverage the capabilities of IBM Granite.</a:t>
            </a:r>
          </a:p>
          <a:p>
            <a:r>
              <a:rPr lang="en-US" sz="1400" b="1" dirty="0">
                <a:latin typeface="Arial" panose="020B0604020202020204" pitchFamily="34" charset="0"/>
                <a:cs typeface="Arial" panose="020B0604020202020204" pitchFamily="34" charset="0"/>
              </a:rPr>
              <a:t>Information Retrieval Module:</a:t>
            </a:r>
            <a:r>
              <a:rPr lang="en-US" sz="1400" dirty="0">
                <a:latin typeface="Arial" panose="020B0604020202020204" pitchFamily="34" charset="0"/>
                <a:cs typeface="Arial" panose="020B0604020202020204" pitchFamily="34" charset="0"/>
              </a:rPr>
              <a:t> To search for relevant literature and data from various sources (e.g., academic databases, web). The tools utilized in the provided notebook (</a:t>
            </a:r>
            <a:r>
              <a:rPr lang="en-US" sz="1400" dirty="0" err="1">
                <a:latin typeface="Arial" panose="020B0604020202020204" pitchFamily="34" charset="0"/>
                <a:cs typeface="Arial" panose="020B0604020202020204" pitchFamily="34" charset="0"/>
              </a:rPr>
              <a:t>GoogleSearch</a:t>
            </a:r>
            <a:r>
              <a:rPr lang="en-US" sz="1400" dirty="0">
                <a:latin typeface="Arial" panose="020B0604020202020204" pitchFamily="34" charset="0"/>
                <a:cs typeface="Arial" panose="020B0604020202020204" pitchFamily="34" charset="0"/>
              </a:rPr>
              <a:t>, DuckDuckGo, Wikipedia, </a:t>
            </a:r>
            <a:r>
              <a:rPr lang="en-US" sz="1400" dirty="0" err="1">
                <a:latin typeface="Arial" panose="020B0604020202020204" pitchFamily="34" charset="0"/>
                <a:cs typeface="Arial" panose="020B0604020202020204" pitchFamily="34" charset="0"/>
              </a:rPr>
              <a:t>TavilySearch</a:t>
            </a:r>
            <a:r>
              <a:rPr lang="en-US" sz="1400" dirty="0">
                <a:latin typeface="Arial" panose="020B0604020202020204" pitchFamily="34" charset="0"/>
                <a:cs typeface="Arial" panose="020B0604020202020204" pitchFamily="34" charset="0"/>
              </a:rPr>
              <a:t>, WebCrawler) can be integrated here.</a:t>
            </a:r>
          </a:p>
          <a:p>
            <a:r>
              <a:rPr lang="en-US" sz="1400" b="1" dirty="0">
                <a:latin typeface="Arial" panose="020B0604020202020204" pitchFamily="34" charset="0"/>
                <a:cs typeface="Arial" panose="020B0604020202020204" pitchFamily="34" charset="0"/>
              </a:rPr>
              <a:t>Summarization and Analysis Module:</a:t>
            </a:r>
            <a:r>
              <a:rPr lang="en-US" sz="1400" dirty="0">
                <a:latin typeface="Arial" panose="020B0604020202020204" pitchFamily="34" charset="0"/>
                <a:cs typeface="Arial" panose="020B0604020202020204" pitchFamily="34" charset="0"/>
              </a:rPr>
              <a:t> To summarize research papers, extract key findings, and perform basic data analysis. This will primarily utilize the IBM Granite model.</a:t>
            </a:r>
          </a:p>
          <a:p>
            <a:r>
              <a:rPr lang="en-US" sz="1400" b="1" dirty="0">
                <a:latin typeface="Arial" panose="020B0604020202020204" pitchFamily="34" charset="0"/>
                <a:cs typeface="Arial" panose="020B0604020202020204" pitchFamily="34" charset="0"/>
              </a:rPr>
              <a:t>Report Generation Module:</a:t>
            </a:r>
            <a:r>
              <a:rPr lang="en-US" sz="1400" dirty="0">
                <a:latin typeface="Arial" panose="020B0604020202020204" pitchFamily="34" charset="0"/>
                <a:cs typeface="Arial" panose="020B0604020202020204" pitchFamily="34" charset="0"/>
              </a:rPr>
              <a:t> To synthesize information and generate structured reports or draft sections of research papers.</a:t>
            </a:r>
          </a:p>
          <a:p>
            <a:r>
              <a:rPr lang="en-US" sz="1400" b="1" dirty="0">
                <a:latin typeface="Arial" panose="020B0604020202020204" pitchFamily="34" charset="0"/>
                <a:cs typeface="Arial" panose="020B0604020202020204" pitchFamily="34" charset="0"/>
              </a:rPr>
              <a:t>Orchestration Layer:</a:t>
            </a:r>
            <a:r>
              <a:rPr lang="en-US" sz="1400" dirty="0">
                <a:latin typeface="Arial" panose="020B0604020202020204" pitchFamily="34" charset="0"/>
                <a:cs typeface="Arial" panose="020B0604020202020204" pitchFamily="34" charset="0"/>
              </a:rPr>
              <a:t> To manage the workflow of the agent, coordinating the interaction between different modules (potentially using a framework like </a:t>
            </a:r>
            <a:r>
              <a:rPr lang="en-US" sz="1400" dirty="0" err="1">
                <a:latin typeface="Arial" panose="020B0604020202020204" pitchFamily="34" charset="0"/>
                <a:cs typeface="Arial" panose="020B0604020202020204" pitchFamily="34" charset="0"/>
              </a:rPr>
              <a:t>LangChain</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LangGraph</a:t>
            </a:r>
            <a:r>
              <a:rPr lang="en-US" sz="1400" dirty="0">
                <a:latin typeface="Arial" panose="020B0604020202020204" pitchFamily="34" charset="0"/>
                <a:cs typeface="Arial" panose="020B0604020202020204" pitchFamily="34" charset="0"/>
              </a:rPr>
              <a:t> as seen in the notebook).</a:t>
            </a:r>
          </a:p>
          <a:p>
            <a:r>
              <a:rPr lang="en-US" sz="1400" b="1" dirty="0">
                <a:latin typeface="Arial" panose="020B0604020202020204" pitchFamily="34" charset="0"/>
                <a:cs typeface="Arial" panose="020B0604020202020204" pitchFamily="34" charset="0"/>
              </a:rPr>
              <a:t>IBM Cloud Services:</a:t>
            </a:r>
            <a:r>
              <a:rPr lang="en-US" sz="1400" dirty="0">
                <a:latin typeface="Arial" panose="020B0604020202020204" pitchFamily="34" charset="0"/>
                <a:cs typeface="Arial" panose="020B0604020202020204" pitchFamily="34" charset="0"/>
              </a:rPr>
              <a:t> Leveraging services available under the Lite plan, such as Watsonx.ai for accessing IBM Granite, and potentially other services for storage or deployment.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852108" cy="5555974"/>
          </a:xfrm>
        </p:spPr>
        <p:txBody>
          <a:bodyPr>
            <a:noAutofit/>
          </a:bodyPr>
          <a:lstStyle/>
          <a:p>
            <a:pPr marL="0" indent="0">
              <a:buNone/>
            </a:pPr>
            <a:r>
              <a:rPr lang="en-US" sz="1400" b="1" dirty="0">
                <a:latin typeface="Arial" panose="020B0604020202020204" pitchFamily="34" charset="0"/>
                <a:cs typeface="Arial" panose="020B0604020202020204" pitchFamily="34" charset="0"/>
              </a:rPr>
              <a:t>Phase 1: Core Functionality (MVP)</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Set up the IBM Cloud environment and access to IBM Granite.</a:t>
            </a:r>
          </a:p>
          <a:p>
            <a:pPr lvl="1"/>
            <a:r>
              <a:rPr lang="en-US" dirty="0">
                <a:latin typeface="Arial" panose="020B0604020202020204" pitchFamily="34" charset="0"/>
                <a:cs typeface="Arial" panose="020B0604020202020204" pitchFamily="34" charset="0"/>
              </a:rPr>
              <a:t>Develop the basic NLP and Information Retrieval modules.</a:t>
            </a:r>
          </a:p>
          <a:p>
            <a:pPr lvl="1"/>
            <a:r>
              <a:rPr lang="en-US" dirty="0">
                <a:latin typeface="Arial" panose="020B0604020202020204" pitchFamily="34" charset="0"/>
                <a:cs typeface="Arial" panose="020B0604020202020204" pitchFamily="34" charset="0"/>
              </a:rPr>
              <a:t>Implement document loading and text splitting.</a:t>
            </a:r>
          </a:p>
          <a:p>
            <a:pPr lvl="1"/>
            <a:r>
              <a:rPr lang="en-US" dirty="0">
                <a:latin typeface="Arial" panose="020B0604020202020204" pitchFamily="34" charset="0"/>
                <a:cs typeface="Arial" panose="020B0604020202020204" pitchFamily="34" charset="0"/>
              </a:rPr>
              <a:t>Integrate IBM Granite for basic summarization of retrieved text.</a:t>
            </a:r>
          </a:p>
          <a:p>
            <a:pPr lvl="1"/>
            <a:r>
              <a:rPr lang="en-US" dirty="0">
                <a:latin typeface="Arial" panose="020B0604020202020204" pitchFamily="34" charset="0"/>
                <a:cs typeface="Arial" panose="020B0604020202020204" pitchFamily="34" charset="0"/>
              </a:rPr>
              <a:t>Build a simple command-line or basic web interface (like the initial </a:t>
            </a:r>
            <a:r>
              <a:rPr lang="en-US" dirty="0" err="1">
                <a:latin typeface="Arial" panose="020B0604020202020204" pitchFamily="34" charset="0"/>
                <a:cs typeface="Arial" panose="020B0604020202020204" pitchFamily="34" charset="0"/>
              </a:rPr>
              <a:t>Gradio</a:t>
            </a:r>
            <a:r>
              <a:rPr lang="en-US" dirty="0">
                <a:latin typeface="Arial" panose="020B0604020202020204" pitchFamily="34" charset="0"/>
                <a:cs typeface="Arial" panose="020B0604020202020204" pitchFamily="34" charset="0"/>
              </a:rPr>
              <a:t> app) for testing.</a:t>
            </a:r>
          </a:p>
          <a:p>
            <a:pPr lvl="1"/>
            <a:r>
              <a:rPr lang="en-US" dirty="0">
                <a:latin typeface="Arial" panose="020B0604020202020204" pitchFamily="34" charset="0"/>
                <a:cs typeface="Arial" panose="020B0604020202020204" pitchFamily="34" charset="0"/>
              </a:rPr>
              <a:t>Focus on getting the core agent functionality working for simple queries and documents.</a:t>
            </a:r>
          </a:p>
          <a:p>
            <a:pPr marL="0" indent="0">
              <a:buNone/>
            </a:pPr>
            <a:r>
              <a:rPr lang="en-US" sz="1400" b="1" dirty="0">
                <a:latin typeface="Arial" panose="020B0604020202020204" pitchFamily="34" charset="0"/>
                <a:cs typeface="Arial" panose="020B0604020202020204" pitchFamily="34" charset="0"/>
              </a:rPr>
              <a:t>Phase 2: Enhanced Capabilities</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Improve the NLP module for more complex query understanding.</a:t>
            </a:r>
          </a:p>
          <a:p>
            <a:pPr lvl="1"/>
            <a:r>
              <a:rPr lang="en-US" dirty="0">
                <a:latin typeface="Arial" panose="020B0604020202020204" pitchFamily="34" charset="0"/>
                <a:cs typeface="Arial" panose="020B0604020202020204" pitchFamily="34" charset="0"/>
              </a:rPr>
              <a:t>Enhance information retrieval with more sophisticated search strategies and potentially more diverse sources.</a:t>
            </a:r>
          </a:p>
          <a:p>
            <a:pPr lvl="1"/>
            <a:r>
              <a:rPr lang="en-US" dirty="0">
                <a:latin typeface="Arial" panose="020B0604020202020204" pitchFamily="34" charset="0"/>
                <a:cs typeface="Arial" panose="020B0604020202020204" pitchFamily="34" charset="0"/>
              </a:rPr>
              <a:t>Refine the summarization and analysis capabilities.</a:t>
            </a:r>
          </a:p>
          <a:p>
            <a:pPr lvl="1"/>
            <a:r>
              <a:rPr lang="en-US" dirty="0">
                <a:latin typeface="Arial" panose="020B0604020202020204" pitchFamily="34" charset="0"/>
                <a:cs typeface="Arial" panose="020B0604020202020204" pitchFamily="34" charset="0"/>
              </a:rPr>
              <a:t>Develop the report generation module.</a:t>
            </a:r>
          </a:p>
          <a:p>
            <a:pPr lvl="1"/>
            <a:r>
              <a:rPr lang="en-US" dirty="0">
                <a:latin typeface="Arial" panose="020B0604020202020204" pitchFamily="34" charset="0"/>
                <a:cs typeface="Arial" panose="020B0604020202020204" pitchFamily="34" charset="0"/>
              </a:rPr>
              <a:t>Implement more robust error handling and feedback mechanisms.</a:t>
            </a:r>
          </a:p>
          <a:p>
            <a:pPr marL="0" indent="0">
              <a:buNone/>
            </a:pPr>
            <a:r>
              <a:rPr lang="en-US" sz="1400" b="1" dirty="0">
                <a:latin typeface="Arial" panose="020B0604020202020204" pitchFamily="34" charset="0"/>
                <a:cs typeface="Arial" panose="020B0604020202020204" pitchFamily="34" charset="0"/>
              </a:rPr>
              <a:t>Phase 3: Advanced Features (if Lite plan allows or for future iterations)</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Implement a basic knowledge base or simple persistent storage.</a:t>
            </a:r>
          </a:p>
          <a:p>
            <a:pPr lvl="1"/>
            <a:r>
              <a:rPr lang="en-US" dirty="0">
                <a:latin typeface="Arial" panose="020B0604020202020204" pitchFamily="34" charset="0"/>
                <a:cs typeface="Arial" panose="020B0604020202020204" pitchFamily="34" charset="0"/>
              </a:rPr>
              <a:t>Explore features like hypothesis generation or drafting research paper sections.</a:t>
            </a:r>
          </a:p>
          <a:p>
            <a:pPr lvl="1"/>
            <a:r>
              <a:rPr lang="en-US" dirty="0">
                <a:latin typeface="Arial" panose="020B0604020202020204" pitchFamily="34" charset="0"/>
                <a:cs typeface="Arial" panose="020B0604020202020204" pitchFamily="34" charset="0"/>
              </a:rPr>
              <a:t>Optimize performance and scalability.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19526"/>
            <a:ext cx="11029615" cy="4673324"/>
          </a:xfrm>
        </p:spPr>
        <p:txBody>
          <a:bodyPr>
            <a:noAutofit/>
          </a:bodyPr>
          <a:lstStyle/>
          <a:p>
            <a:pPr marL="342900" indent="-342900">
              <a:buFont typeface="+mj-lt"/>
              <a:buAutoNum type="arabicPeriod"/>
            </a:pPr>
            <a:r>
              <a:rPr lang="en-US" sz="1400" b="1" dirty="0">
                <a:latin typeface="Arial" panose="020B0604020202020204" pitchFamily="34" charset="0"/>
                <a:cs typeface="Arial" panose="020B0604020202020204" pitchFamily="34" charset="0"/>
              </a:rPr>
              <a:t>Natural Language Processing (NLP):</a:t>
            </a:r>
            <a:endParaRPr lang="en-US" sz="14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Tokenization and Embedding:</a:t>
            </a:r>
            <a:r>
              <a:rPr lang="en-US" dirty="0">
                <a:latin typeface="Arial" panose="020B0604020202020204" pitchFamily="34" charset="0"/>
                <a:cs typeface="Arial" panose="020B0604020202020204" pitchFamily="34" charset="0"/>
              </a:rPr>
              <a:t> Breaking down text into tokens and converting them into numerical representations (embeddings) using IBM Granite or related libraries.</a:t>
            </a:r>
          </a:p>
          <a:p>
            <a:pPr lvl="1"/>
            <a:r>
              <a:rPr lang="en-US" b="1" dirty="0">
                <a:latin typeface="Arial" panose="020B0604020202020204" pitchFamily="34" charset="0"/>
                <a:cs typeface="Arial" panose="020B0604020202020204" pitchFamily="34" charset="0"/>
              </a:rPr>
              <a:t>Named Entity Recognition (NER):</a:t>
            </a:r>
            <a:r>
              <a:rPr lang="en-US" dirty="0">
                <a:latin typeface="Arial" panose="020B0604020202020204" pitchFamily="34" charset="0"/>
                <a:cs typeface="Arial" panose="020B0604020202020204" pitchFamily="34" charset="0"/>
              </a:rPr>
              <a:t> Identifying key entities in the user query and retrieved text (e.g., names, organizations, keywords).</a:t>
            </a:r>
          </a:p>
          <a:p>
            <a:pPr lvl="1"/>
            <a:r>
              <a:rPr lang="en-US" b="1" dirty="0">
                <a:latin typeface="Arial" panose="020B0604020202020204" pitchFamily="34" charset="0"/>
                <a:cs typeface="Arial" panose="020B0604020202020204" pitchFamily="34" charset="0"/>
              </a:rPr>
              <a:t>Keyword Extraction:</a:t>
            </a:r>
            <a:r>
              <a:rPr lang="en-US" dirty="0">
                <a:latin typeface="Arial" panose="020B0604020202020204" pitchFamily="34" charset="0"/>
                <a:cs typeface="Arial" panose="020B0604020202020204" pitchFamily="34" charset="0"/>
              </a:rPr>
              <a:t> Identifying important terms for searching and summarization.</a:t>
            </a:r>
          </a:p>
          <a:p>
            <a:pPr lvl="1"/>
            <a:r>
              <a:rPr lang="en-US" b="1" dirty="0">
                <a:latin typeface="Arial" panose="020B0604020202020204" pitchFamily="34" charset="0"/>
                <a:cs typeface="Arial" panose="020B0604020202020204" pitchFamily="34" charset="0"/>
              </a:rPr>
              <a:t>Semantic Search:</a:t>
            </a:r>
            <a:r>
              <a:rPr lang="en-US" dirty="0">
                <a:latin typeface="Arial" panose="020B0604020202020204" pitchFamily="34" charset="0"/>
                <a:cs typeface="Arial" panose="020B0604020202020204" pitchFamily="34" charset="0"/>
              </a:rPr>
              <a:t> Using embeddings to find documents or passages semantically related to the user's query.</a:t>
            </a:r>
          </a:p>
          <a:p>
            <a:pPr marL="342900" indent="-342900">
              <a:buFont typeface="+mj-lt"/>
              <a:buAutoNum type="arabicPeriod"/>
            </a:pPr>
            <a:r>
              <a:rPr lang="en-US" sz="1400" b="1" dirty="0">
                <a:latin typeface="Arial" panose="020B0604020202020204" pitchFamily="34" charset="0"/>
                <a:cs typeface="Arial" panose="020B0604020202020204" pitchFamily="34" charset="0"/>
              </a:rPr>
              <a:t>Information Retrieval:</a:t>
            </a:r>
            <a:endParaRPr lang="en-US" sz="14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Keyword-based Search:</a:t>
            </a:r>
            <a:r>
              <a:rPr lang="en-US" dirty="0">
                <a:latin typeface="Arial" panose="020B0604020202020204" pitchFamily="34" charset="0"/>
                <a:cs typeface="Arial" panose="020B0604020202020204" pitchFamily="34" charset="0"/>
              </a:rPr>
              <a:t> Using extracted keywords to query search engines and databases.</a:t>
            </a:r>
          </a:p>
          <a:p>
            <a:pPr lvl="1"/>
            <a:r>
              <a:rPr lang="en-US" b="1" dirty="0">
                <a:latin typeface="Arial" panose="020B0604020202020204" pitchFamily="34" charset="0"/>
                <a:cs typeface="Arial" panose="020B0604020202020204" pitchFamily="34" charset="0"/>
              </a:rPr>
              <a:t>Ranking Algorithms:</a:t>
            </a:r>
            <a:r>
              <a:rPr lang="en-US" dirty="0">
                <a:latin typeface="Arial" panose="020B0604020202020204" pitchFamily="34" charset="0"/>
                <a:cs typeface="Arial" panose="020B0604020202020204" pitchFamily="34" charset="0"/>
              </a:rPr>
              <a:t> Ordering search results based on relevance.</a:t>
            </a:r>
          </a:p>
          <a:p>
            <a:pPr marL="342900" indent="-342900">
              <a:buFont typeface="+mj-lt"/>
              <a:buAutoNum type="arabicPeriod"/>
            </a:pPr>
            <a:r>
              <a:rPr lang="en-US" sz="1400" b="1" dirty="0">
                <a:latin typeface="Arial" panose="020B0604020202020204" pitchFamily="34" charset="0"/>
                <a:cs typeface="Arial" panose="020B0604020202020204" pitchFamily="34" charset="0"/>
              </a:rPr>
              <a:t>Text Summarization:</a:t>
            </a:r>
            <a:endParaRPr lang="en-US" sz="14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Extractive Summarization:</a:t>
            </a:r>
            <a:r>
              <a:rPr lang="en-US" dirty="0">
                <a:latin typeface="Arial" panose="020B0604020202020204" pitchFamily="34" charset="0"/>
                <a:cs typeface="Arial" panose="020B0604020202020204" pitchFamily="34" charset="0"/>
              </a:rPr>
              <a:t> Identifying and extracting the most important sentences or phrases from the text.</a:t>
            </a:r>
          </a:p>
          <a:p>
            <a:pPr lvl="1"/>
            <a:r>
              <a:rPr lang="en-US" b="1" dirty="0">
                <a:latin typeface="Arial" panose="020B0604020202020204" pitchFamily="34" charset="0"/>
                <a:cs typeface="Arial" panose="020B0604020202020204" pitchFamily="34" charset="0"/>
              </a:rPr>
              <a:t>Abstractive Summarization:</a:t>
            </a:r>
            <a:r>
              <a:rPr lang="en-US" dirty="0">
                <a:latin typeface="Arial" panose="020B0604020202020204" pitchFamily="34" charset="0"/>
                <a:cs typeface="Arial" panose="020B0604020202020204" pitchFamily="34" charset="0"/>
              </a:rPr>
              <a:t> Generating new sentences that capture the main points of the text (leveraging IBM Granite's generation capabilities).</a:t>
            </a:r>
          </a:p>
          <a:p>
            <a:pPr marL="342900" indent="-342900">
              <a:buFont typeface="+mj-lt"/>
              <a:buAutoNum type="arabicPeriod"/>
            </a:pPr>
            <a:r>
              <a:rPr lang="en-US" sz="1400" b="1" dirty="0">
                <a:latin typeface="Arial" panose="020B0604020202020204" pitchFamily="34" charset="0"/>
                <a:cs typeface="Arial" panose="020B0604020202020204" pitchFamily="34" charset="0"/>
              </a:rPr>
              <a:t>Orchestration/Agent Logic:</a:t>
            </a:r>
            <a:endParaRPr lang="en-US" sz="1400"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Finite State Machines or Directed Acyclic Graphs (DAGs):</a:t>
            </a:r>
            <a:r>
              <a:rPr lang="en-US" dirty="0">
                <a:latin typeface="Arial" panose="020B0604020202020204" pitchFamily="34" charset="0"/>
                <a:cs typeface="Arial" panose="020B0604020202020204" pitchFamily="34" charset="0"/>
              </a:rPr>
              <a:t> To define the workflow of the agent, transitioning between different stages (query analysis, search, summarization, reporting). Frameworks like </a:t>
            </a:r>
            <a:r>
              <a:rPr lang="en-US" dirty="0" err="1">
                <a:latin typeface="Arial" panose="020B0604020202020204" pitchFamily="34" charset="0"/>
                <a:cs typeface="Arial" panose="020B0604020202020204" pitchFamily="34" charset="0"/>
              </a:rPr>
              <a:t>LangGraph</a:t>
            </a:r>
            <a:r>
              <a:rPr lang="en-US" dirty="0">
                <a:latin typeface="Arial" panose="020B0604020202020204" pitchFamily="34" charset="0"/>
                <a:cs typeface="Arial" panose="020B0604020202020204" pitchFamily="34" charset="0"/>
              </a:rPr>
              <a:t> are well-suited for this.</a:t>
            </a:r>
          </a:p>
          <a:p>
            <a:pPr lvl="1"/>
            <a:r>
              <a:rPr lang="en-US" b="1" dirty="0">
                <a:latin typeface="Arial" panose="020B0604020202020204" pitchFamily="34" charset="0"/>
                <a:cs typeface="Arial" panose="020B0604020202020204" pitchFamily="34" charset="0"/>
              </a:rPr>
              <a:t>Tool Use:</a:t>
            </a:r>
            <a:r>
              <a:rPr lang="en-US" dirty="0">
                <a:latin typeface="Arial" panose="020B0604020202020204" pitchFamily="34" charset="0"/>
                <a:cs typeface="Arial" panose="020B0604020202020204" pitchFamily="34" charset="0"/>
              </a:rPr>
              <a:t> Enabling the language model (IBM Granite) to use external tools (search engines, document readers) to gather information.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3803374"/>
          </a:xfrm>
        </p:spPr>
        <p:txBody>
          <a:bodyPr>
            <a:noAutofit/>
          </a:bodyPr>
          <a:lstStyle/>
          <a:p>
            <a:pPr marL="0" indent="0">
              <a:buNone/>
            </a:pPr>
            <a:r>
              <a:rPr lang="en-US" sz="1400" dirty="0">
                <a:latin typeface="Arial" panose="020B0604020202020204" pitchFamily="34" charset="0"/>
                <a:cs typeface="Arial" panose="020B0604020202020204" pitchFamily="34" charset="0"/>
              </a:rPr>
              <a:t>The deployment strategy will focus on utilizing IBM Cloud Lite services:</a:t>
            </a:r>
          </a:p>
          <a:p>
            <a:r>
              <a:rPr lang="en-US" sz="1400" b="1" dirty="0">
                <a:latin typeface="Arial" panose="020B0604020202020204" pitchFamily="34" charset="0"/>
                <a:cs typeface="Arial" panose="020B0604020202020204" pitchFamily="34" charset="0"/>
              </a:rPr>
              <a:t>Watsonx.ai:</a:t>
            </a:r>
            <a:r>
              <a:rPr lang="en-US" sz="1400" dirty="0">
                <a:latin typeface="Arial" panose="020B0604020202020204" pitchFamily="34" charset="0"/>
                <a:cs typeface="Arial" panose="020B0604020202020204" pitchFamily="34" charset="0"/>
              </a:rPr>
              <a:t> The primary platform for accessing and running the IBM Granite model.</a:t>
            </a:r>
          </a:p>
          <a:p>
            <a:r>
              <a:rPr lang="en-US" sz="1400" b="1" dirty="0">
                <a:latin typeface="Arial" panose="020B0604020202020204" pitchFamily="34" charset="0"/>
                <a:cs typeface="Arial" panose="020B0604020202020204" pitchFamily="34" charset="0"/>
              </a:rPr>
              <a:t>AI Service Deployment:</a:t>
            </a:r>
            <a:r>
              <a:rPr lang="en-US" sz="1400" dirty="0">
                <a:latin typeface="Arial" panose="020B0604020202020204" pitchFamily="34" charset="0"/>
                <a:cs typeface="Arial" panose="020B0604020202020204" pitchFamily="34" charset="0"/>
              </a:rPr>
              <a:t> Deploying the core agent logic as an AI Service on Watsonx.ai, as demonstrated in the provided notebook. This allows the agent to be exposed as a REST API.</a:t>
            </a:r>
          </a:p>
          <a:p>
            <a:r>
              <a:rPr lang="en-US" sz="1400" b="1" dirty="0" err="1">
                <a:latin typeface="Arial" panose="020B0604020202020204" pitchFamily="34" charset="0"/>
                <a:cs typeface="Arial" panose="020B0604020202020204" pitchFamily="34" charset="0"/>
              </a:rPr>
              <a:t>Gradio</a:t>
            </a:r>
            <a:r>
              <a:rPr lang="en-US" sz="1400" b="1" dirty="0">
                <a:latin typeface="Arial" panose="020B0604020202020204" pitchFamily="34" charset="0"/>
                <a:cs typeface="Arial" panose="020B0604020202020204" pitchFamily="34" charset="0"/>
              </a:rPr>
              <a:t> Interface Deployment:</a:t>
            </a:r>
            <a:r>
              <a:rPr lang="en-US" sz="1400" dirty="0">
                <a:latin typeface="Arial" panose="020B0604020202020204" pitchFamily="34" charset="0"/>
                <a:cs typeface="Arial" panose="020B0604020202020204" pitchFamily="34" charset="0"/>
              </a:rPr>
              <a:t> Deploying the </a:t>
            </a:r>
            <a:r>
              <a:rPr lang="en-US" sz="1400" dirty="0" err="1">
                <a:latin typeface="Arial" panose="020B0604020202020204" pitchFamily="34" charset="0"/>
                <a:cs typeface="Arial" panose="020B0604020202020204" pitchFamily="34" charset="0"/>
              </a:rPr>
              <a:t>Gradio</a:t>
            </a:r>
            <a:r>
              <a:rPr lang="en-US" sz="1400" dirty="0">
                <a:latin typeface="Arial" panose="020B0604020202020204" pitchFamily="34" charset="0"/>
                <a:cs typeface="Arial" panose="020B0604020202020204" pitchFamily="34" charset="0"/>
              </a:rPr>
              <a:t> web interface separately. This could potentially be deployed on a small virtual server instance or a serverless platform if available within the Lite plan limitations. The interface will interact with the deployed AI Service API.</a:t>
            </a:r>
          </a:p>
          <a:p>
            <a:r>
              <a:rPr lang="en-US" sz="1400" b="1" dirty="0">
                <a:latin typeface="Arial" panose="020B0604020202020204" pitchFamily="34" charset="0"/>
                <a:cs typeface="Arial" panose="020B0604020202020204" pitchFamily="34" charset="0"/>
              </a:rPr>
              <a:t>Storage:</a:t>
            </a:r>
            <a:r>
              <a:rPr lang="en-US" sz="1400" dirty="0">
                <a:latin typeface="Arial" panose="020B0604020202020204" pitchFamily="34" charset="0"/>
                <a:cs typeface="Arial" panose="020B0604020202020204" pitchFamily="34" charset="0"/>
              </a:rPr>
              <a:t> Utilizing available IBM Cloud storage options (within Lite plan limits) for storing temporary files or potentially a small knowledge base.</a:t>
            </a:r>
          </a:p>
          <a:p>
            <a:r>
              <a:rPr lang="en-US" sz="1400" b="1" dirty="0">
                <a:latin typeface="Arial" panose="020B0604020202020204" pitchFamily="34" charset="0"/>
                <a:cs typeface="Arial" panose="020B0604020202020204" pitchFamily="34" charset="0"/>
              </a:rPr>
              <a:t>Scalability (Limited in Lite):</a:t>
            </a:r>
            <a:r>
              <a:rPr lang="en-US" sz="1400" dirty="0">
                <a:latin typeface="Arial" panose="020B0604020202020204" pitchFamily="34" charset="0"/>
                <a:cs typeface="Arial" panose="020B0604020202020204" pitchFamily="34" charset="0"/>
              </a:rPr>
              <a:t> The Lite plan will have limitations on resources and scalability. For a production environment, a paid plan would be necessary to handle increased load.</a:t>
            </a:r>
          </a:p>
          <a:p>
            <a:r>
              <a:rPr lang="en-US" sz="1400" b="1" dirty="0">
                <a:latin typeface="Arial" panose="020B0604020202020204" pitchFamily="34" charset="0"/>
                <a:cs typeface="Arial" panose="020B0604020202020204" pitchFamily="34" charset="0"/>
              </a:rPr>
              <a:t>Monitoring and Logging:</a:t>
            </a:r>
            <a:r>
              <a:rPr lang="en-US" sz="1400" dirty="0">
                <a:latin typeface="Arial" panose="020B0604020202020204" pitchFamily="34" charset="0"/>
                <a:cs typeface="Arial" panose="020B0604020202020204" pitchFamily="34" charset="0"/>
              </a:rPr>
              <a:t> Implementing basic monitoring and logging to track agent usage and identify errors.</a:t>
            </a:r>
          </a:p>
        </p:txBody>
      </p:sp>
    </p:spTree>
    <p:extLst>
      <p:ext uri="{BB962C8B-B14F-4D97-AF65-F5344CB8AC3E}">
        <p14:creationId xmlns:p14="http://schemas.microsoft.com/office/powerpoint/2010/main" val="116333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734208"/>
          </a:xfrm>
        </p:spPr>
        <p:txBody>
          <a:bodyPr>
            <a:normAutofit/>
          </a:bodyPr>
          <a:lstStyle/>
          <a:p>
            <a:r>
              <a:rPr lang="en-US" b="1" dirty="0">
                <a:latin typeface="Arial" panose="020B0604020202020204" pitchFamily="34" charset="0"/>
                <a:cs typeface="Arial" panose="020B0604020202020204" pitchFamily="34" charset="0"/>
              </a:rPr>
              <a:t>Accelerated Research:</a:t>
            </a:r>
            <a:r>
              <a:rPr lang="en-US" dirty="0">
                <a:latin typeface="Arial" panose="020B0604020202020204" pitchFamily="34" charset="0"/>
                <a:cs typeface="Arial" panose="020B0604020202020204" pitchFamily="34" charset="0"/>
              </a:rPr>
              <a:t> Significantly reduce the time spent on manual literature search, review, and synthesis, allowing researchers to focus on analysis and critical thinking.</a:t>
            </a:r>
          </a:p>
          <a:p>
            <a:r>
              <a:rPr lang="en-US" b="1" dirty="0">
                <a:latin typeface="Arial" panose="020B0604020202020204" pitchFamily="34" charset="0"/>
                <a:cs typeface="Arial" panose="020B0604020202020204" pitchFamily="34" charset="0"/>
              </a:rPr>
              <a:t>Enhanced Discovery:</a:t>
            </a:r>
            <a:r>
              <a:rPr lang="en-US" dirty="0">
                <a:latin typeface="Arial" panose="020B0604020202020204" pitchFamily="34" charset="0"/>
                <a:cs typeface="Arial" panose="020B0604020202020204" pitchFamily="34" charset="0"/>
              </a:rPr>
              <a:t> Utilize AI to uncover hidden patterns, connections, and emerging trends within large volumes of research data that might be missed through traditional methods.</a:t>
            </a:r>
          </a:p>
          <a:p>
            <a:r>
              <a:rPr lang="en-US" b="1" dirty="0">
                <a:latin typeface="Arial" panose="020B0604020202020204" pitchFamily="34" charset="0"/>
                <a:cs typeface="Arial" panose="020B0604020202020204" pitchFamily="34" charset="0"/>
              </a:rPr>
              <a:t>Streamlined Workflow:</a:t>
            </a:r>
            <a:r>
              <a:rPr lang="en-US" dirty="0">
                <a:latin typeface="Arial" panose="020B0604020202020204" pitchFamily="34" charset="0"/>
                <a:cs typeface="Arial" panose="020B0604020202020204" pitchFamily="34" charset="0"/>
              </a:rPr>
              <a:t> Automate repetitive tasks such as citation management, data extraction, and initial report drafting, making the research process more efficient.</a:t>
            </a:r>
          </a:p>
          <a:p>
            <a:r>
              <a:rPr lang="en-US" b="1" dirty="0">
                <a:latin typeface="Arial" panose="020B0604020202020204" pitchFamily="34" charset="0"/>
                <a:cs typeface="Arial" panose="020B0604020202020204" pitchFamily="34" charset="0"/>
              </a:rPr>
              <a:t>Improved Accessibility:</a:t>
            </a:r>
            <a:r>
              <a:rPr lang="en-US" dirty="0">
                <a:latin typeface="Arial" panose="020B0604020202020204" pitchFamily="34" charset="0"/>
                <a:cs typeface="Arial" panose="020B0604020202020204" pitchFamily="34" charset="0"/>
              </a:rPr>
              <a:t> Democratize access to advanced information processing capabilities, enabling individuals with limited resources to conduct more comprehensive research.</a:t>
            </a:r>
          </a:p>
          <a:p>
            <a:r>
              <a:rPr lang="en-US" b="1" dirty="0">
                <a:latin typeface="Arial" panose="020B0604020202020204" pitchFamily="34" charset="0"/>
                <a:cs typeface="Arial" panose="020B0604020202020204" pitchFamily="34" charset="0"/>
              </a:rPr>
              <a:t>Contextual Understanding:</a:t>
            </a:r>
            <a:r>
              <a:rPr lang="en-US" dirty="0">
                <a:latin typeface="Arial" panose="020B0604020202020204" pitchFamily="34" charset="0"/>
                <a:cs typeface="Arial" panose="020B0604020202020204" pitchFamily="34" charset="0"/>
              </a:rPr>
              <a:t> Leverage advanced NLP (like IBM Granite) to understand complex research questions and provide more relevant and nuanced responses.</a:t>
            </a:r>
          </a:p>
        </p:txBody>
      </p:sp>
    </p:spTree>
    <p:extLst>
      <p:ext uri="{BB962C8B-B14F-4D97-AF65-F5344CB8AC3E}">
        <p14:creationId xmlns:p14="http://schemas.microsoft.com/office/powerpoint/2010/main" val="121376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3959291"/>
          </a:xfrm>
        </p:spPr>
        <p:txBody>
          <a:bodyPr/>
          <a:lstStyle/>
          <a:p>
            <a:r>
              <a:rPr lang="en-US" b="1" dirty="0">
                <a:latin typeface="Arial" panose="020B0604020202020204" pitchFamily="34" charset="0"/>
                <a:cs typeface="Arial" panose="020B0604020202020204" pitchFamily="34" charset="0"/>
              </a:rPr>
              <a:t>Academic Researchers:</a:t>
            </a:r>
            <a:r>
              <a:rPr lang="en-US" dirty="0">
                <a:latin typeface="Arial" panose="020B0604020202020204" pitchFamily="34" charset="0"/>
                <a:cs typeface="Arial" panose="020B0604020202020204" pitchFamily="34" charset="0"/>
              </a:rPr>
              <a:t> Scientists, scholars, and postgraduate students who need to conduct thorough literature reviews, stay updated in their fields, and accelerate their research process.</a:t>
            </a:r>
          </a:p>
          <a:p>
            <a:r>
              <a:rPr lang="en-US" b="1" dirty="0">
                <a:latin typeface="Arial" panose="020B0604020202020204" pitchFamily="34" charset="0"/>
                <a:cs typeface="Arial" panose="020B0604020202020204" pitchFamily="34" charset="0"/>
              </a:rPr>
              <a:t>University Students:</a:t>
            </a:r>
            <a:r>
              <a:rPr lang="en-US" dirty="0">
                <a:latin typeface="Arial" panose="020B0604020202020204" pitchFamily="34" charset="0"/>
                <a:cs typeface="Arial" panose="020B0604020202020204" pitchFamily="34" charset="0"/>
              </a:rPr>
              <a:t> Particularly those working on dissertations, theses, or extensive research papers who need help managing information and understanding complex topics.</a:t>
            </a:r>
          </a:p>
          <a:p>
            <a:r>
              <a:rPr lang="en-US" b="1" dirty="0">
                <a:latin typeface="Arial" panose="020B0604020202020204" pitchFamily="34" charset="0"/>
                <a:cs typeface="Arial" panose="020B0604020202020204" pitchFamily="34" charset="0"/>
              </a:rPr>
              <a:t>R&amp;D Professionals in Industry:</a:t>
            </a:r>
            <a:r>
              <a:rPr lang="en-US" dirty="0">
                <a:latin typeface="Arial" panose="020B0604020202020204" pitchFamily="34" charset="0"/>
                <a:cs typeface="Arial" panose="020B0604020202020204" pitchFamily="34" charset="0"/>
              </a:rPr>
              <a:t> Individuals working in corporate research and development departments who need to track competitive landscapes, analyze market trends, and stay informed about technological advancements.</a:t>
            </a:r>
          </a:p>
          <a:p>
            <a:r>
              <a:rPr lang="en-US" b="1" dirty="0">
                <a:latin typeface="Arial" panose="020B0604020202020204" pitchFamily="34" charset="0"/>
                <a:cs typeface="Arial" panose="020B0604020202020204" pitchFamily="34" charset="0"/>
              </a:rPr>
              <a:t>Analysts and Consultants:</a:t>
            </a:r>
            <a:r>
              <a:rPr lang="en-US" dirty="0">
                <a:latin typeface="Arial" panose="020B0604020202020204" pitchFamily="34" charset="0"/>
                <a:cs typeface="Arial" panose="020B0604020202020204" pitchFamily="34" charset="0"/>
              </a:rPr>
              <a:t> Professionals who require quick synthesis of information from various sources to inform their reports and recommendations.</a:t>
            </a:r>
          </a:p>
          <a:p>
            <a:r>
              <a:rPr lang="en-US" b="1" dirty="0">
                <a:latin typeface="Arial" panose="020B0604020202020204" pitchFamily="34" charset="0"/>
                <a:cs typeface="Arial" panose="020B0604020202020204" pitchFamily="34" charset="0"/>
              </a:rPr>
              <a:t>Librarians and Information Specialists:</a:t>
            </a:r>
            <a:r>
              <a:rPr lang="en-US" dirty="0">
                <a:latin typeface="Arial" panose="020B0604020202020204" pitchFamily="34" charset="0"/>
                <a:cs typeface="Arial" panose="020B0604020202020204" pitchFamily="34" charset="0"/>
              </a:rPr>
              <a:t> Who can use the tool to assist patrons with complex research queries and curate relevant resources.</a:t>
            </a:r>
          </a:p>
        </p:txBody>
      </p:sp>
    </p:spTree>
    <p:extLst>
      <p:ext uri="{BB962C8B-B14F-4D97-AF65-F5344CB8AC3E}">
        <p14:creationId xmlns:p14="http://schemas.microsoft.com/office/powerpoint/2010/main" val="38190438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c0fa2617-96bd-425d-8578-e93563fe37c5"/>
    <ds:schemaRef ds:uri="http://schemas.microsoft.com/office/2006/documentManagement/types"/>
    <ds:schemaRef ds:uri="9162bd5b-4ed9-4da3-b376-05204580ba3f"/>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1838</Words>
  <Application>Microsoft Office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Proposed Solution</vt:lpstr>
      <vt:lpstr>System  Approach</vt:lpstr>
      <vt:lpstr>Algorithm &amp; Deployment</vt:lpstr>
      <vt:lpstr>Algorithm &amp; Deployment</vt:lpstr>
      <vt:lpstr>Wow factors</vt:lpstr>
      <vt:lpstr>End users</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35</cp:revision>
  <dcterms:created xsi:type="dcterms:W3CDTF">2021-05-26T16:50:10Z</dcterms:created>
  <dcterms:modified xsi:type="dcterms:W3CDTF">2025-08-04T15:53:43Z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