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2.xml" ContentType="application/vnd.openxmlformats-officedocument.presentationml.slide+xml"/>
  <Override PartName="/ppt/slides/slide19.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46" r:id="rId2"/>
    <p:sldId id="357" r:id="rId3"/>
    <p:sldId id="261" r:id="rId4"/>
    <p:sldId id="362" r:id="rId5"/>
    <p:sldId id="367" r:id="rId6"/>
    <p:sldId id="349" r:id="rId7"/>
    <p:sldId id="350" r:id="rId8"/>
    <p:sldId id="348" r:id="rId9"/>
    <p:sldId id="262" r:id="rId10"/>
    <p:sldId id="363" r:id="rId11"/>
    <p:sldId id="368" r:id="rId12"/>
    <p:sldId id="356" r:id="rId13"/>
    <p:sldId id="355" r:id="rId14"/>
    <p:sldId id="369" r:id="rId15"/>
    <p:sldId id="351" r:id="rId16"/>
    <p:sldId id="352" r:id="rId17"/>
    <p:sldId id="364" r:id="rId18"/>
    <p:sldId id="353" r:id="rId19"/>
    <p:sldId id="263" r:id="rId20"/>
    <p:sldId id="365" r:id="rId21"/>
    <p:sldId id="358" r:id="rId22"/>
    <p:sldId id="370" r:id="rId23"/>
    <p:sldId id="330" r:id="rId24"/>
    <p:sldId id="264" r:id="rId25"/>
    <p:sldId id="266" r:id="rId26"/>
    <p:sldId id="303" r:id="rId27"/>
    <p:sldId id="366" r:id="rId28"/>
    <p:sldId id="305" r:id="rId29"/>
    <p:sldId id="304" r:id="rId30"/>
    <p:sldId id="267" r:id="rId31"/>
    <p:sldId id="359" r:id="rId32"/>
    <p:sldId id="360" r:id="rId33"/>
    <p:sldId id="3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46"/>
            <p14:sldId id="357"/>
            <p14:sldId id="261"/>
            <p14:sldId id="362"/>
            <p14:sldId id="367"/>
            <p14:sldId id="349"/>
            <p14:sldId id="350"/>
            <p14:sldId id="348"/>
            <p14:sldId id="262"/>
            <p14:sldId id="363"/>
            <p14:sldId id="368"/>
            <p14:sldId id="356"/>
            <p14:sldId id="355"/>
            <p14:sldId id="369"/>
            <p14:sldId id="351"/>
            <p14:sldId id="352"/>
            <p14:sldId id="364"/>
            <p14:sldId id="353"/>
            <p14:sldId id="263"/>
            <p14:sldId id="365"/>
            <p14:sldId id="358"/>
            <p14:sldId id="370"/>
            <p14:sldId id="330"/>
            <p14:sldId id="264"/>
            <p14:sldId id="266"/>
            <p14:sldId id="303"/>
            <p14:sldId id="366"/>
            <p14:sldId id="305"/>
            <p14:sldId id="304"/>
            <p14:sldId id="267"/>
            <p14:sldId id="359"/>
            <p14:sldId id="360"/>
            <p14:sldId id="361"/>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181918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427860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359724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012903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109880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85242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1466605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04261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3502315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269817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311798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40938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1980601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25</a:t>
            </a:fld>
            <a:endParaRPr lang="en-US"/>
          </a:p>
        </p:txBody>
      </p:sp>
    </p:spTree>
    <p:extLst>
      <p:ext uri="{BB962C8B-B14F-4D97-AF65-F5344CB8AC3E}">
        <p14:creationId xmlns:p14="http://schemas.microsoft.com/office/powerpoint/2010/main" val="178800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204559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27</a:t>
            </a:fld>
            <a:endParaRPr lang="en-US"/>
          </a:p>
        </p:txBody>
      </p:sp>
    </p:spTree>
    <p:extLst>
      <p:ext uri="{BB962C8B-B14F-4D97-AF65-F5344CB8AC3E}">
        <p14:creationId xmlns:p14="http://schemas.microsoft.com/office/powerpoint/2010/main" val="904959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28</a:t>
            </a:fld>
            <a:endParaRPr lang="en-US"/>
          </a:p>
        </p:txBody>
      </p:sp>
    </p:spTree>
    <p:extLst>
      <p:ext uri="{BB962C8B-B14F-4D97-AF65-F5344CB8AC3E}">
        <p14:creationId xmlns:p14="http://schemas.microsoft.com/office/powerpoint/2010/main" val="305098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29</a:t>
            </a:fld>
            <a:endParaRPr lang="en-US"/>
          </a:p>
        </p:txBody>
      </p:sp>
    </p:spTree>
    <p:extLst>
      <p:ext uri="{BB962C8B-B14F-4D97-AF65-F5344CB8AC3E}">
        <p14:creationId xmlns:p14="http://schemas.microsoft.com/office/powerpoint/2010/main" val="3063942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30</a:t>
            </a:fld>
            <a:endParaRPr lang="en-US"/>
          </a:p>
        </p:txBody>
      </p:sp>
    </p:spTree>
    <p:extLst>
      <p:ext uri="{BB962C8B-B14F-4D97-AF65-F5344CB8AC3E}">
        <p14:creationId xmlns:p14="http://schemas.microsoft.com/office/powerpoint/2010/main" val="154940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31</a:t>
            </a:fld>
            <a:endParaRPr lang="en-US"/>
          </a:p>
        </p:txBody>
      </p:sp>
    </p:spTree>
    <p:extLst>
      <p:ext uri="{BB962C8B-B14F-4D97-AF65-F5344CB8AC3E}">
        <p14:creationId xmlns:p14="http://schemas.microsoft.com/office/powerpoint/2010/main" val="3037758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32</a:t>
            </a:fld>
            <a:endParaRPr lang="en-US"/>
          </a:p>
        </p:txBody>
      </p:sp>
    </p:spTree>
    <p:extLst>
      <p:ext uri="{BB962C8B-B14F-4D97-AF65-F5344CB8AC3E}">
        <p14:creationId xmlns:p14="http://schemas.microsoft.com/office/powerpoint/2010/main" val="2594003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33</a:t>
            </a:fld>
            <a:endParaRPr lang="en-US"/>
          </a:p>
        </p:txBody>
      </p:sp>
    </p:spTree>
    <p:extLst>
      <p:ext uri="{BB962C8B-B14F-4D97-AF65-F5344CB8AC3E}">
        <p14:creationId xmlns:p14="http://schemas.microsoft.com/office/powerpoint/2010/main" val="419736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66608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00914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1809393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7</a:t>
            </a:fld>
            <a:endParaRPr lang="en-US"/>
          </a:p>
        </p:txBody>
      </p:sp>
    </p:spTree>
    <p:extLst>
      <p:ext uri="{BB962C8B-B14F-4D97-AF65-F5344CB8AC3E}">
        <p14:creationId xmlns:p14="http://schemas.microsoft.com/office/powerpoint/2010/main" val="24085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943355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029654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715335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CA" dirty="0" smtClean="0"/>
              <a:t>String variables and asking a user to enter a value</a:t>
            </a:r>
          </a:p>
          <a:p>
            <a:r>
              <a:rPr lang="en-CA" sz="2600" dirty="0" smtClean="0"/>
              <a:t>input</a:t>
            </a:r>
            <a:endParaRPr lang="en-US" sz="26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265976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Accessing a value entered by a user</a:t>
            </a:r>
            <a:endParaRPr lang="en-US" dirty="0"/>
          </a:p>
        </p:txBody>
      </p:sp>
    </p:spTree>
    <p:extLst>
      <p:ext uri="{BB962C8B-B14F-4D97-AF65-F5344CB8AC3E}">
        <p14:creationId xmlns:p14="http://schemas.microsoft.com/office/powerpoint/2010/main" val="106327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What should I call them?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23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Variable names</a:t>
            </a:r>
            <a:endParaRPr lang="en-US" dirty="0"/>
          </a:p>
        </p:txBody>
      </p:sp>
      <p:sp>
        <p:nvSpPr>
          <p:cNvPr id="3" name="Content Placeholder 2"/>
          <p:cNvSpPr>
            <a:spLocks noGrp="1"/>
          </p:cNvSpPr>
          <p:nvPr>
            <p:ph sz="quarter" idx="10"/>
          </p:nvPr>
        </p:nvSpPr>
        <p:spPr/>
        <p:txBody>
          <a:bodyPr/>
          <a:lstStyle/>
          <a:p>
            <a:r>
              <a:rPr lang="en-CA" dirty="0" smtClean="0"/>
              <a:t>Rules</a:t>
            </a:r>
          </a:p>
          <a:p>
            <a:pPr lvl="1"/>
            <a:r>
              <a:rPr lang="en-CA" dirty="0" smtClean="0"/>
              <a:t>Can </a:t>
            </a:r>
            <a:r>
              <a:rPr lang="en-CA" dirty="0"/>
              <a:t>not contain </a:t>
            </a:r>
            <a:r>
              <a:rPr lang="en-CA" dirty="0" smtClean="0"/>
              <a:t>spaces</a:t>
            </a:r>
          </a:p>
          <a:p>
            <a:pPr lvl="1"/>
            <a:r>
              <a:rPr lang="en-CA" dirty="0"/>
              <a:t>Are case </a:t>
            </a:r>
            <a:r>
              <a:rPr lang="en-CA" dirty="0" smtClean="0"/>
              <a:t>sensitive</a:t>
            </a:r>
          </a:p>
          <a:p>
            <a:pPr lvl="2"/>
            <a:r>
              <a:rPr lang="en-CA" dirty="0" err="1" smtClean="0"/>
              <a:t>firstName</a:t>
            </a:r>
            <a:r>
              <a:rPr lang="en-CA" dirty="0" smtClean="0"/>
              <a:t> and </a:t>
            </a:r>
            <a:r>
              <a:rPr lang="en-CA" dirty="0" err="1" smtClean="0"/>
              <a:t>firstname</a:t>
            </a:r>
            <a:r>
              <a:rPr lang="en-CA" dirty="0" smtClean="0"/>
              <a:t> would be two different variables</a:t>
            </a:r>
          </a:p>
          <a:p>
            <a:pPr lvl="1"/>
            <a:r>
              <a:rPr lang="en-CA" dirty="0" smtClean="0"/>
              <a:t>Cannot start with a number</a:t>
            </a:r>
            <a:endParaRPr lang="en-CA" dirty="0"/>
          </a:p>
          <a:p>
            <a:r>
              <a:rPr lang="en-CA" dirty="0" smtClean="0"/>
              <a:t>Guidelines</a:t>
            </a:r>
          </a:p>
          <a:p>
            <a:pPr lvl="1"/>
            <a:r>
              <a:rPr lang="en-CA" dirty="0"/>
              <a:t>S</a:t>
            </a:r>
            <a:r>
              <a:rPr lang="en-CA" dirty="0" smtClean="0"/>
              <a:t>hould </a:t>
            </a:r>
            <a:r>
              <a:rPr lang="en-CA" dirty="0"/>
              <a:t>be descriptive but not too long (</a:t>
            </a:r>
            <a:r>
              <a:rPr lang="en-CA" dirty="0" err="1"/>
              <a:t>favoriteSign</a:t>
            </a:r>
            <a:r>
              <a:rPr lang="en-CA" dirty="0"/>
              <a:t> not </a:t>
            </a:r>
            <a:r>
              <a:rPr lang="en-CA" dirty="0" err="1"/>
              <a:t>yourFavoriteSignInTheHoroscope</a:t>
            </a:r>
            <a:r>
              <a:rPr lang="en-CA" dirty="0"/>
              <a:t>)</a:t>
            </a:r>
          </a:p>
          <a:p>
            <a:pPr lvl="1"/>
            <a:r>
              <a:rPr lang="en-CA" dirty="0" smtClean="0"/>
              <a:t>Use a casing "scheme"</a:t>
            </a:r>
          </a:p>
          <a:p>
            <a:pPr lvl="2"/>
            <a:r>
              <a:rPr lang="en-CA" dirty="0" err="1" smtClean="0"/>
              <a:t>camelCasing</a:t>
            </a:r>
            <a:r>
              <a:rPr lang="en-CA" dirty="0" smtClean="0"/>
              <a:t> or </a:t>
            </a:r>
            <a:r>
              <a:rPr lang="en-CA" dirty="0" err="1" smtClean="0"/>
              <a:t>PascalCasing</a:t>
            </a:r>
            <a:endParaRPr lang="en-CA" dirty="0"/>
          </a:p>
          <a:p>
            <a:endParaRPr lang="en-CA" dirty="0"/>
          </a:p>
          <a:p>
            <a:pPr marL="0" indent="0">
              <a:buNone/>
            </a:pPr>
            <a:endParaRPr lang="en-CA" dirty="0"/>
          </a:p>
        </p:txBody>
      </p:sp>
    </p:spTree>
    <p:extLst>
      <p:ext uri="{BB962C8B-B14F-4D97-AF65-F5344CB8AC3E}">
        <p14:creationId xmlns:p14="http://schemas.microsoft.com/office/powerpoint/2010/main" val="20166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Which of the following do you think would be good names for variables?</a:t>
            </a:r>
            <a:endParaRPr lang="en-US" dirty="0"/>
          </a:p>
        </p:txBody>
      </p:sp>
      <p:sp>
        <p:nvSpPr>
          <p:cNvPr id="3" name="Content Placeholder 2"/>
          <p:cNvSpPr>
            <a:spLocks noGrp="1"/>
          </p:cNvSpPr>
          <p:nvPr>
            <p:ph sz="quarter" idx="10"/>
          </p:nvPr>
        </p:nvSpPr>
        <p:spPr/>
        <p:txBody>
          <a:bodyPr/>
          <a:lstStyle/>
          <a:p>
            <a:r>
              <a:rPr lang="en-CA" dirty="0" smtClean="0"/>
              <a:t>Variable1</a:t>
            </a:r>
          </a:p>
          <a:p>
            <a:r>
              <a:rPr lang="en-CA" dirty="0" smtClean="0"/>
              <a:t>First Name</a:t>
            </a:r>
          </a:p>
          <a:p>
            <a:r>
              <a:rPr lang="en-CA" dirty="0" smtClean="0"/>
              <a:t>Date</a:t>
            </a:r>
          </a:p>
          <a:p>
            <a:r>
              <a:rPr lang="en-CA" dirty="0" smtClean="0"/>
              <a:t>3Name</a:t>
            </a:r>
          </a:p>
          <a:p>
            <a:r>
              <a:rPr lang="en-CA" dirty="0" smtClean="0"/>
              <a:t>DOB</a:t>
            </a:r>
          </a:p>
          <a:p>
            <a:r>
              <a:rPr lang="en-CA" dirty="0" err="1" smtClean="0"/>
              <a:t>DateOfBirth</a:t>
            </a:r>
            <a:endParaRPr lang="en-CA" dirty="0" smtClean="0"/>
          </a:p>
          <a:p>
            <a:r>
              <a:rPr lang="en-CA" dirty="0" err="1" smtClean="0"/>
              <a:t>YourFavoriteSignInTheHoroscope</a:t>
            </a:r>
            <a:endParaRPr lang="en-CA" dirty="0" smtClean="0"/>
          </a:p>
          <a:p>
            <a:pPr marL="0" indent="0">
              <a:buNone/>
            </a:pPr>
            <a:endParaRPr lang="en-CA" dirty="0" smtClean="0"/>
          </a:p>
        </p:txBody>
      </p:sp>
    </p:spTree>
    <p:extLst>
      <p:ext uri="{BB962C8B-B14F-4D97-AF65-F5344CB8AC3E}">
        <p14:creationId xmlns:p14="http://schemas.microsoft.com/office/powerpoint/2010/main" val="152705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Manipulating variables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578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variables and strings with the + symbol</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10375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2676342" y="3876091"/>
            <a:ext cx="6839316" cy="2613027"/>
          </a:xfrm>
          <a:prstGeom prst="rect">
            <a:avLst/>
          </a:prstGeom>
        </p:spPr>
      </p:pic>
    </p:spTree>
    <p:extLst>
      <p:ext uri="{BB962C8B-B14F-4D97-AF65-F5344CB8AC3E}">
        <p14:creationId xmlns:p14="http://schemas.microsoft.com/office/powerpoint/2010/main" val="11104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Often you need to add punctuation or spaces to format the output correctly</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90892"/>
            <a:ext cx="92544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first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last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firstName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lastName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2676342" y="3876091"/>
            <a:ext cx="6839316" cy="2348164"/>
          </a:xfrm>
          <a:prstGeom prst="rect">
            <a:avLst/>
          </a:prstGeom>
        </p:spPr>
      </p:pic>
    </p:spTree>
    <p:extLst>
      <p:ext uri="{BB962C8B-B14F-4D97-AF65-F5344CB8AC3E}">
        <p14:creationId xmlns:p14="http://schemas.microsoft.com/office/powerpoint/2010/main" val="10133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Formatting output</a:t>
            </a:r>
            <a:endParaRPr lang="en-US" dirty="0"/>
          </a:p>
        </p:txBody>
      </p:sp>
    </p:spTree>
    <p:extLst>
      <p:ext uri="{BB962C8B-B14F-4D97-AF65-F5344CB8AC3E}">
        <p14:creationId xmlns:p14="http://schemas.microsoft.com/office/powerpoint/2010/main" val="4179157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12008" y="4005877"/>
            <a:ext cx="7367984" cy="2852123"/>
          </a:xfrm>
          <a:prstGeom prst="rect">
            <a:avLst/>
          </a:prstGeom>
        </p:spPr>
      </p:pic>
      <p:sp>
        <p:nvSpPr>
          <p:cNvPr id="2" name="Title 1"/>
          <p:cNvSpPr>
            <a:spLocks noGrp="1"/>
          </p:cNvSpPr>
          <p:nvPr>
            <p:ph type="title"/>
          </p:nvPr>
        </p:nvSpPr>
        <p:spPr/>
        <p:txBody>
          <a:bodyPr>
            <a:normAutofit/>
          </a:bodyPr>
          <a:lstStyle/>
          <a:p>
            <a:r>
              <a:rPr lang="en-CA" dirty="0" smtClean="0"/>
              <a:t>Now you can create a story teller program!</a:t>
            </a:r>
            <a:endParaRPr lang="en-US" dirty="0"/>
          </a:p>
        </p:txBody>
      </p:sp>
      <p:sp>
        <p:nvSpPr>
          <p:cNvPr id="5" name="Rectangle 1"/>
          <p:cNvSpPr>
            <a:spLocks noChangeArrowheads="1"/>
          </p:cNvSpPr>
          <p:nvPr/>
        </p:nvSpPr>
        <p:spPr bwMode="auto">
          <a:xfrm>
            <a:off x="838200" y="2934049"/>
            <a:ext cx="38183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38200" y="253463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521779"/>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660004"/>
            <a:ext cx="1102898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animal?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"Name a famous building: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 = input(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"What is your favorite color?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"Hickory </a:t>
            </a:r>
            <a:r>
              <a:rPr kumimoji="0" lang="en-US" altLang="en-US" sz="2800" b="0" i="0" u="none" strike="noStrike" cap="none" normalizeH="0" baseline="0" dirty="0" err="1">
                <a:ln>
                  <a:noFill/>
                </a:ln>
                <a:solidFill>
                  <a:srgbClr val="A31515"/>
                </a:solidFill>
                <a:effectLst/>
                <a:latin typeface="Consolas" panose="020B0609020204030204" pitchFamily="49" charset="0"/>
                <a:cs typeface="Consolas" panose="020B0609020204030204" pitchFamily="49" charset="0"/>
              </a:rPr>
              <a:t>Dickory</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Dock!"</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+color+</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+animal+</a:t>
            </a:r>
            <a:r>
              <a:rPr kumimoji="0" lang="en-US" altLang="en-US" sz="28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 ran up the "</a:t>
            </a:r>
            <a:r>
              <a:rPr kumimoji="0" lang="en-US" altLang="en-US" sz="28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+building)</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217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Variables also allow you to manipulate the contents of the variable</a:t>
            </a:r>
            <a:endParaRPr lang="en-US" dirty="0"/>
          </a:p>
        </p:txBody>
      </p:sp>
      <p:sp>
        <p:nvSpPr>
          <p:cNvPr id="4" name="Rectangle 1"/>
          <p:cNvSpPr>
            <a:spLocks noChangeArrowheads="1"/>
          </p:cNvSpPr>
          <p:nvPr/>
        </p:nvSpPr>
        <p:spPr bwMode="auto">
          <a:xfrm>
            <a:off x="838200" y="2297002"/>
            <a:ext cx="833269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message.swapcase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096000" y="2297002"/>
            <a:ext cx="11434547" cy="5793279"/>
          </a:xfrm>
          <a:prstGeom prst="rect">
            <a:avLst/>
          </a:prstGeom>
        </p:spPr>
      </p:pic>
    </p:spTree>
    <p:extLst>
      <p:ext uri="{BB962C8B-B14F-4D97-AF65-F5344CB8AC3E}">
        <p14:creationId xmlns:p14="http://schemas.microsoft.com/office/powerpoint/2010/main" val="15771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Two way conversations allow you to do more with computers</a:t>
            </a:r>
            <a:endParaRPr lang="en-US" dirty="0"/>
          </a:p>
        </p:txBody>
      </p:sp>
      <p:sp>
        <p:nvSpPr>
          <p:cNvPr id="5" name="Content Placeholder 4"/>
          <p:cNvSpPr>
            <a:spLocks noGrp="1"/>
          </p:cNvSpPr>
          <p:nvPr>
            <p:ph sz="quarter" idx="10"/>
          </p:nvPr>
        </p:nvSpPr>
        <p:spPr/>
        <p:txBody>
          <a:bodyPr/>
          <a:lstStyle/>
          <a:p>
            <a:r>
              <a:rPr lang="en-CA" dirty="0"/>
              <a:t>Websites need your address and payment information so they can ship you products</a:t>
            </a:r>
          </a:p>
          <a:p>
            <a:r>
              <a:rPr lang="en-CA" dirty="0"/>
              <a:t>Insurance companies need information to calculate how much you would pay for car insurance</a:t>
            </a:r>
          </a:p>
          <a:p>
            <a:r>
              <a:rPr lang="en-CA" dirty="0"/>
              <a:t>Even calculators need you to enter the numbers before they can tell you the answer</a:t>
            </a:r>
          </a:p>
          <a:p>
            <a:r>
              <a:rPr lang="en-CA" dirty="0"/>
              <a:t>Cortana will tell you a joke if you ask her</a:t>
            </a:r>
            <a:endParaRPr lang="en-US" dirty="0"/>
          </a:p>
        </p:txBody>
      </p:sp>
    </p:spTree>
    <p:extLst>
      <p:ext uri="{BB962C8B-B14F-4D97-AF65-F5344CB8AC3E}">
        <p14:creationId xmlns:p14="http://schemas.microsoft.com/office/powerpoint/2010/main" val="5054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Manipulating values with string functions</a:t>
            </a:r>
            <a:endParaRPr lang="en-US" dirty="0"/>
          </a:p>
        </p:txBody>
      </p:sp>
    </p:spTree>
    <p:extLst>
      <p:ext uri="{BB962C8B-B14F-4D97-AF65-F5344CB8AC3E}">
        <p14:creationId xmlns:p14="http://schemas.microsoft.com/office/powerpoint/2010/main" val="3812521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00200" y="2205151"/>
            <a:ext cx="2887367" cy="3285899"/>
          </a:xfrm>
        </p:spPr>
      </p:pic>
      <p:sp>
        <p:nvSpPr>
          <p:cNvPr id="6" name="Content Placeholder 5"/>
          <p:cNvSpPr>
            <a:spLocks noGrp="1"/>
          </p:cNvSpPr>
          <p:nvPr>
            <p:ph sz="quarter" idx="4"/>
          </p:nvPr>
        </p:nvSpPr>
        <p:spPr/>
        <p:txBody>
          <a:bodyPr/>
          <a:lstStyle/>
          <a:p>
            <a:r>
              <a:rPr lang="en-CA" dirty="0" smtClean="0"/>
              <a:t>Lower, upper, and </a:t>
            </a:r>
            <a:r>
              <a:rPr lang="en-CA" dirty="0" err="1" smtClean="0"/>
              <a:t>swapcase</a:t>
            </a:r>
            <a:r>
              <a:rPr lang="en-CA" dirty="0" smtClean="0"/>
              <a:t> are different string functions</a:t>
            </a:r>
          </a:p>
          <a:p>
            <a:r>
              <a:rPr lang="en-CA" dirty="0" smtClean="0"/>
              <a:t>Because we are storing a string in the variable, we can use any of the Python string functions to manipulate the string</a:t>
            </a:r>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7954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awesomeness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4177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 the pop up list?</a:t>
            </a:r>
            <a:endParaRPr lang="en-US" dirty="0"/>
          </a:p>
        </p:txBody>
      </p:sp>
      <p:sp>
        <p:nvSpPr>
          <p:cNvPr id="4" name="Rectangle 1"/>
          <p:cNvSpPr>
            <a:spLocks noChangeArrowheads="1"/>
          </p:cNvSpPr>
          <p:nvPr/>
        </p:nvSpPr>
        <p:spPr bwMode="auto">
          <a:xfrm>
            <a:off x="838200" y="1690688"/>
            <a:ext cx="52644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Light" panose="020B0502040204020203" pitchFamily="34" charset="0"/>
                <a:cs typeface="Segoe UI Light" panose="020B0502040204020203" pitchFamily="34" charset="0"/>
              </a:rPr>
              <a:t>That’s IntelliSense.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Visual Studio will suggest possible functions that you can call automatically after you type the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Segoe UI Light" panose="020B0502040204020203" pitchFamily="34" charset="0"/>
              <a:cs typeface="Segoe UI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000000"/>
                </a:solidFill>
                <a:latin typeface="Segoe UI Light" panose="020B0502040204020203" pitchFamily="34" charset="0"/>
                <a:cs typeface="Segoe UI Light" panose="020B0502040204020203" pitchFamily="34" charset="0"/>
              </a:rPr>
              <a:t>You can also use CTRL+J or CTRL+SPACE to launch IntelliSense</a:t>
            </a:r>
            <a:endParaRPr kumimoji="0" lang="en-US" altLang="en-US" sz="2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stretch>
            <a:fillRect/>
          </a:stretch>
        </p:blipFill>
        <p:spPr>
          <a:xfrm>
            <a:off x="6242605" y="1690688"/>
            <a:ext cx="5550974" cy="3344638"/>
          </a:xfrm>
          <a:prstGeom prst="rect">
            <a:avLst/>
          </a:prstGeom>
        </p:spPr>
      </p:pic>
    </p:spTree>
    <p:extLst>
      <p:ext uri="{BB962C8B-B14F-4D97-AF65-F5344CB8AC3E}">
        <p14:creationId xmlns:p14="http://schemas.microsoft.com/office/powerpoint/2010/main" val="25146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do you think these functions will do?</a:t>
            </a:r>
            <a:endParaRPr lang="en-US" dirty="0"/>
          </a:p>
        </p:txBody>
      </p:sp>
      <p:sp>
        <p:nvSpPr>
          <p:cNvPr id="6" name="Rectangle 2"/>
          <p:cNvSpPr>
            <a:spLocks noChangeArrowheads="1"/>
          </p:cNvSpPr>
          <p:nvPr/>
        </p:nvSpPr>
        <p:spPr bwMode="auto">
          <a:xfrm>
            <a:off x="838201" y="1844576"/>
            <a:ext cx="8356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message.find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message.replace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'Hi</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3745097" y="4342632"/>
            <a:ext cx="4701805" cy="2515368"/>
          </a:xfrm>
          <a:prstGeom prst="rect">
            <a:avLst/>
          </a:prstGeom>
        </p:spPr>
      </p:pic>
    </p:spTree>
    <p:extLst>
      <p:ext uri="{BB962C8B-B14F-4D97-AF65-F5344CB8AC3E}">
        <p14:creationId xmlns:p14="http://schemas.microsoft.com/office/powerpoint/2010/main" val="272419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Programmers do not memorize all these functions!! </a:t>
            </a:r>
            <a:endParaRPr lang="en-US" dirty="0"/>
          </a:p>
        </p:txBody>
      </p:sp>
      <p:sp>
        <p:nvSpPr>
          <p:cNvPr id="3" name="Content Placeholder 2"/>
          <p:cNvSpPr>
            <a:spLocks noGrp="1"/>
          </p:cNvSpPr>
          <p:nvPr>
            <p:ph sz="quarter" idx="10"/>
          </p:nvPr>
        </p:nvSpPr>
        <p:spPr/>
        <p:txBody>
          <a:bodyPr/>
          <a:lstStyle/>
          <a:p>
            <a:pPr marL="0" lvl="0" indent="0" defTabSz="914400" eaLnBrk="0" fontAlgn="base" hangingPunct="0">
              <a:spcBef>
                <a:spcPct val="0"/>
              </a:spcBef>
              <a:spcAft>
                <a:spcPct val="0"/>
              </a:spcAft>
              <a:buNone/>
            </a:pPr>
            <a:r>
              <a:rPr lang="en-US" altLang="en-US" dirty="0">
                <a:solidFill>
                  <a:srgbClr val="000000"/>
                </a:solidFill>
              </a:rPr>
              <a:t>So how do programmers find them when they need them?</a:t>
            </a:r>
          </a:p>
          <a:p>
            <a:pPr marL="457200" lvl="0" indent="-457200" defTabSz="914400" eaLnBrk="0" fontAlgn="base" hangingPunct="0">
              <a:spcBef>
                <a:spcPct val="0"/>
              </a:spcBef>
              <a:spcAft>
                <a:spcPct val="0"/>
              </a:spcAft>
            </a:pPr>
            <a:r>
              <a:rPr lang="en-US" altLang="en-US" dirty="0">
                <a:solidFill>
                  <a:srgbClr val="000000"/>
                </a:solidFill>
              </a:rPr>
              <a:t>IntelliSense</a:t>
            </a:r>
            <a:endParaRPr lang="en-CA" altLang="en-US" dirty="0">
              <a:solidFill>
                <a:srgbClr val="000000"/>
              </a:solidFill>
            </a:endParaRPr>
          </a:p>
          <a:p>
            <a:pPr marL="457200" lvl="0" indent="-457200" defTabSz="914400" eaLnBrk="0" fontAlgn="base" hangingPunct="0">
              <a:spcBef>
                <a:spcPct val="0"/>
              </a:spcBef>
              <a:spcAft>
                <a:spcPct val="0"/>
              </a:spcAft>
            </a:pPr>
            <a:r>
              <a:rPr lang="en-CA" altLang="en-US" dirty="0">
                <a:solidFill>
                  <a:srgbClr val="000000"/>
                </a:solidFill>
              </a:rPr>
              <a:t>Documentation</a:t>
            </a:r>
          </a:p>
          <a:p>
            <a:pPr marL="457200" lvl="0" indent="-457200" defTabSz="914400" eaLnBrk="0" fontAlgn="base" hangingPunct="0">
              <a:spcBef>
                <a:spcPct val="0"/>
              </a:spcBef>
              <a:spcAft>
                <a:spcPct val="0"/>
              </a:spcAft>
            </a:pPr>
            <a:r>
              <a:rPr lang="en-CA" altLang="en-US" dirty="0">
                <a:solidFill>
                  <a:srgbClr val="000000"/>
                </a:solidFill>
              </a:rPr>
              <a:t>Internet searches</a:t>
            </a:r>
            <a:endParaRPr lang="en-US" altLang="en-US" dirty="0"/>
          </a:p>
          <a:p>
            <a:endParaRPr lang="en-US" dirty="0"/>
          </a:p>
        </p:txBody>
      </p:sp>
    </p:spTree>
    <p:extLst>
      <p:ext uri="{BB962C8B-B14F-4D97-AF65-F5344CB8AC3E}">
        <p14:creationId xmlns:p14="http://schemas.microsoft.com/office/powerpoint/2010/main" val="239162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6" name="Rectangle 2"/>
          <p:cNvSpPr>
            <a:spLocks noChangeArrowheads="1"/>
          </p:cNvSpPr>
          <p:nvPr/>
        </p:nvSpPr>
        <p:spPr bwMode="auto">
          <a:xfrm>
            <a:off x="838200" y="2490911"/>
            <a:ext cx="995569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Have a user enter their postal code and then display that postal </a:t>
            </a:r>
            <a:r>
              <a:rPr lang="en-CA" altLang="en-US" sz="2800" dirty="0">
                <a:solidFill>
                  <a:srgbClr val="000000"/>
                </a:solidFill>
                <a:latin typeface="Segoe UI Light" panose="020B0502040204020203" pitchFamily="34" charset="0"/>
                <a:cs typeface="Segoe UI Light" panose="020B0502040204020203" pitchFamily="34" charset="0"/>
              </a:rPr>
              <a:t>code </a:t>
            </a:r>
            <a:r>
              <a:rPr lang="en-CA" altLang="en-US" sz="2800" dirty="0" smtClean="0">
                <a:solidFill>
                  <a:srgbClr val="000000"/>
                </a:solidFill>
                <a:latin typeface="Segoe UI Light" panose="020B0502040204020203" pitchFamily="34" charset="0"/>
                <a:cs typeface="Segoe UI Light" panose="020B0502040204020203" pitchFamily="34" charset="0"/>
              </a:rPr>
              <a:t>in upper </a:t>
            </a:r>
            <a:r>
              <a:rPr lang="en-CA" altLang="en-US" sz="2800" dirty="0">
                <a:solidFill>
                  <a:srgbClr val="000000"/>
                </a:solidFill>
                <a:latin typeface="Segoe UI Light" panose="020B0502040204020203" pitchFamily="34" charset="0"/>
                <a:cs typeface="Segoe UI Light" panose="020B0502040204020203" pitchFamily="34" charset="0"/>
              </a:rPr>
              <a:t>case </a:t>
            </a:r>
            <a:r>
              <a:rPr lang="en-CA" altLang="en-US" sz="2800" dirty="0" smtClean="0">
                <a:solidFill>
                  <a:srgbClr val="000000"/>
                </a:solidFill>
                <a:latin typeface="Segoe UI Light" panose="020B0502040204020203" pitchFamily="34" charset="0"/>
                <a:cs typeface="Segoe UI Light" panose="020B0502040204020203" pitchFamily="34" charset="0"/>
              </a:rPr>
              <a:t>letters even if the user typed it in lowercase?</a:t>
            </a:r>
            <a:endParaRPr lang="en-US" altLang="en-US" sz="2800" dirty="0">
              <a:latin typeface="Segoe UI Light" panose="020B0502040204020203" pitchFamily="34" charset="0"/>
              <a:cs typeface="Segoe UI Light" panose="020B0502040204020203" pitchFamily="34" charset="0"/>
            </a:endParaRPr>
          </a:p>
        </p:txBody>
      </p:sp>
      <p:sp>
        <p:nvSpPr>
          <p:cNvPr id="4" name="Rectangle 1"/>
          <p:cNvSpPr>
            <a:spLocks noChangeArrowheads="1"/>
          </p:cNvSpPr>
          <p:nvPr/>
        </p:nvSpPr>
        <p:spPr bwMode="auto">
          <a:xfrm>
            <a:off x="838199" y="3660461"/>
            <a:ext cx="110887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postal code: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postalCode.upper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0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smtClean="0"/>
              <a:t>Converting to </a:t>
            </a:r>
            <a:r>
              <a:rPr lang="en-CA" dirty="0" smtClean="0"/>
              <a:t>uppercase</a:t>
            </a:r>
            <a:endParaRPr lang="en-US" dirty="0"/>
          </a:p>
        </p:txBody>
      </p:sp>
    </p:spTree>
    <p:extLst>
      <p:ext uri="{BB962C8B-B14F-4D97-AF65-F5344CB8AC3E}">
        <p14:creationId xmlns:p14="http://schemas.microsoft.com/office/powerpoint/2010/main" val="888814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you notice?</a:t>
            </a:r>
            <a:endParaRPr lang="en-US" dirty="0"/>
          </a:p>
        </p:txBody>
      </p:sp>
      <p:sp>
        <p:nvSpPr>
          <p:cNvPr id="6" name="Rectangle 2"/>
          <p:cNvSpPr>
            <a:spLocks noChangeArrowheads="1"/>
          </p:cNvSpPr>
          <p:nvPr/>
        </p:nvSpPr>
        <p:spPr bwMode="auto">
          <a:xfrm>
            <a:off x="838200" y="1328794"/>
            <a:ext cx="1081046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The intellisense didn’t appear to help us select 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a:t>
            </a:r>
            <a:endParaRPr lang="en-CA" altLang="en-US" sz="2800" dirty="0" smtClean="0">
              <a:solidFill>
                <a:srgbClr val="000000"/>
              </a:solidFill>
              <a:latin typeface="Calibri" panose="020F0502020204030204" pitchFamily="34" charset="0"/>
              <a:cs typeface="Consolas" panose="020B0609020204030204" pitchFamily="49" charset="0"/>
            </a:endParaRPr>
          </a:p>
          <a:p>
            <a:pPr lvl="0" eaLnBrk="0" fontAlgn="base" hangingPunct="0">
              <a:spcBef>
                <a:spcPct val="0"/>
              </a:spcBef>
              <a:spcAft>
                <a:spcPct val="0"/>
              </a:spcAft>
            </a:pPr>
            <a:r>
              <a:rPr lang="en-CA" altLang="en-US" sz="2800" dirty="0" smtClean="0">
                <a:solidFill>
                  <a:srgbClr val="000000"/>
                </a:solidFill>
                <a:latin typeface="Calibri" panose="020F0502020204030204" pitchFamily="34"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800" b="0" i="0" u="none" strike="noStrike" cap="none" normalizeH="0" baseline="0" dirty="0" smtClean="0">
              <a:ln>
                <a:noFill/>
              </a:ln>
              <a:solidFill>
                <a:srgbClr val="000000"/>
              </a:solidFill>
              <a:effectLst/>
              <a:latin typeface="Calibri" panose="020F0502020204030204" pitchFamily="34" charset="0"/>
              <a:cs typeface="Consolas" panose="020B0609020204030204" pitchFamily="49" charset="0"/>
            </a:endParaRPr>
          </a:p>
        </p:txBody>
      </p:sp>
      <p:sp>
        <p:nvSpPr>
          <p:cNvPr id="3" name="TextBox 2"/>
          <p:cNvSpPr txBox="1"/>
          <p:nvPr/>
        </p:nvSpPr>
        <p:spPr>
          <a:xfrm>
            <a:off x="838200" y="2062272"/>
            <a:ext cx="10810461" cy="4247317"/>
          </a:xfrm>
          <a:prstGeom prst="rect">
            <a:avLst/>
          </a:prstGeom>
          <a:noFill/>
        </p:spPr>
        <p:txBody>
          <a:bodyPr wrap="square" rtlCol="0">
            <a:spAutoFit/>
          </a:bodyPr>
          <a:lstStyle/>
          <a:p>
            <a:pPr lvl="0" eaLnBrk="0" fontAlgn="base" hangingPunct="0">
              <a:spcBef>
                <a:spcPct val="0"/>
              </a:spcBef>
              <a:spcAft>
                <a:spcPct val="0"/>
              </a:spcAft>
            </a:pPr>
            <a:r>
              <a:rPr lang="en-CA" altLang="en-US" sz="2800" dirty="0">
                <a:solidFill>
                  <a:srgbClr val="000000"/>
                </a:solidFill>
                <a:latin typeface="Segoe UI Light" panose="020B0502040204020203" pitchFamily="34" charset="0"/>
                <a:cs typeface="Segoe UI Light" panose="020B0502040204020203" pitchFamily="34" charset="0"/>
              </a:rPr>
              <a:t>That’s because our program didn’t know we were going to store a </a:t>
            </a:r>
            <a:r>
              <a:rPr lang="en-CA" altLang="en-US" sz="2800">
                <a:solidFill>
                  <a:srgbClr val="000000"/>
                </a:solidFill>
                <a:latin typeface="Segoe UI Light" panose="020B0502040204020203" pitchFamily="34" charset="0"/>
                <a:cs typeface="Segoe UI Light" panose="020B0502040204020203" pitchFamily="34" charset="0"/>
              </a:rPr>
              <a:t>string </a:t>
            </a:r>
            <a:r>
              <a:rPr lang="en-CA" altLang="en-US" sz="2800" smtClean="0">
                <a:solidFill>
                  <a:srgbClr val="000000"/>
                </a:solidFill>
                <a:latin typeface="Segoe UI Light" panose="020B0502040204020203" pitchFamily="34" charset="0"/>
                <a:cs typeface="Segoe UI Light" panose="020B0502040204020203" pitchFamily="34" charset="0"/>
              </a:rPr>
              <a:t>value </a:t>
            </a:r>
            <a:r>
              <a:rPr lang="en-CA" altLang="en-US" sz="2800" dirty="0">
                <a:solidFill>
                  <a:srgbClr val="000000"/>
                </a:solidFill>
                <a:latin typeface="Segoe UI Light" panose="020B0502040204020203" pitchFamily="34" charset="0"/>
                <a:cs typeface="Segoe UI Light" panose="020B0502040204020203" pitchFamily="34" charset="0"/>
              </a:rPr>
              <a:t>in the </a:t>
            </a:r>
            <a:r>
              <a:rPr lang="en-CA" altLang="en-US" sz="2800" dirty="0" err="1">
                <a:solidFill>
                  <a:srgbClr val="000000"/>
                </a:solidFill>
                <a:latin typeface="Segoe UI Light" panose="020B0502040204020203" pitchFamily="34" charset="0"/>
                <a:cs typeface="Segoe UI Light" panose="020B0502040204020203" pitchFamily="34" charset="0"/>
              </a:rPr>
              <a:t>postalCode</a:t>
            </a:r>
            <a:r>
              <a:rPr lang="en-CA" altLang="en-US" sz="2800" dirty="0">
                <a:solidFill>
                  <a:srgbClr val="000000"/>
                </a:solidFill>
                <a:latin typeface="Segoe UI Light" panose="020B0502040204020203" pitchFamily="34" charset="0"/>
                <a:cs typeface="Segoe UI Light" panose="020B0502040204020203" pitchFamily="34" charset="0"/>
              </a:rPr>
              <a:t> variable. </a:t>
            </a:r>
            <a:r>
              <a:rPr lang="en-CA" altLang="en-US" sz="2800" dirty="0" smtClean="0">
                <a:solidFill>
                  <a:srgbClr val="000000"/>
                </a:solidFill>
                <a:latin typeface="Segoe UI Light" panose="020B0502040204020203" pitchFamily="34" charset="0"/>
                <a:cs typeface="Segoe UI Light" panose="020B0502040204020203" pitchFamily="34" charset="0"/>
              </a:rPr>
              <a:t>The </a:t>
            </a:r>
            <a:r>
              <a:rPr lang="en-CA" altLang="en-US" sz="2800" b="1" dirty="0" smtClean="0">
                <a:solidFill>
                  <a:srgbClr val="000000"/>
                </a:solidFill>
                <a:latin typeface="Segoe UI Light" panose="020B0502040204020203" pitchFamily="34" charset="0"/>
                <a:cs typeface="Segoe UI Light" panose="020B0502040204020203" pitchFamily="34" charset="0"/>
              </a:rPr>
              <a:t>upper() </a:t>
            </a:r>
            <a:r>
              <a:rPr lang="en-CA" altLang="en-US" sz="2800" dirty="0" smtClean="0">
                <a:solidFill>
                  <a:srgbClr val="000000"/>
                </a:solidFill>
                <a:latin typeface="Segoe UI Light" panose="020B0502040204020203" pitchFamily="34" charset="0"/>
                <a:cs typeface="Segoe UI Light" panose="020B0502040204020203" pitchFamily="34" charset="0"/>
              </a:rPr>
              <a:t>function is only for strings.</a:t>
            </a:r>
          </a:p>
          <a:p>
            <a:pPr lvl="0" eaLnBrk="0" fontAlgn="base" hangingPunct="0">
              <a:spcBef>
                <a:spcPct val="0"/>
              </a:spcBef>
              <a:spcAft>
                <a:spcPct val="0"/>
              </a:spcAft>
            </a:pPr>
            <a:r>
              <a:rPr lang="en-CA" altLang="en-US" sz="2800" dirty="0" smtClean="0">
                <a:solidFill>
                  <a:srgbClr val="000000"/>
                </a:solidFill>
                <a:latin typeface="Segoe UI Light" panose="020B0502040204020203" pitchFamily="34" charset="0"/>
                <a:cs typeface="Segoe UI Light" panose="020B0502040204020203" pitchFamily="34" charset="0"/>
              </a:rPr>
              <a:t>A </a:t>
            </a:r>
            <a:r>
              <a:rPr lang="en-CA" altLang="en-US" sz="2800" dirty="0">
                <a:solidFill>
                  <a:srgbClr val="000000"/>
                </a:solidFill>
                <a:latin typeface="Segoe UI Light" panose="020B0502040204020203" pitchFamily="34" charset="0"/>
                <a:cs typeface="Segoe UI Light" panose="020B0502040204020203" pitchFamily="34" charset="0"/>
              </a:rPr>
              <a:t>good habit when coding in any language is to initialize your variables. That means when you create them you give them an initial value</a:t>
            </a:r>
            <a:r>
              <a:rPr lang="en-CA" altLang="en-US" sz="2800" dirty="0">
                <a:solidFill>
                  <a:srgbClr val="000000"/>
                </a:solidFill>
                <a:latin typeface="Calibri" panose="020F0502020204030204" pitchFamily="34" charset="0"/>
                <a:cs typeface="Consolas" panose="020B0609020204030204" pitchFamily="49" charset="0"/>
              </a:rPr>
              <a:t>.</a:t>
            </a:r>
            <a:endParaRPr lang="en-US" altLang="en-US" sz="2800" dirty="0">
              <a:latin typeface="Calibri" panose="020F0502020204030204" pitchFamily="34"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postalCode</a:t>
            </a:r>
            <a:r>
              <a:rPr lang="en-US" altLang="en-US" sz="2800" dirty="0">
                <a:solidFill>
                  <a:srgbClr val="000000"/>
                </a:solidFill>
                <a:latin typeface="Consolas" panose="020B0609020204030204" pitchFamily="49" charset="0"/>
                <a:cs typeface="Consolas" panose="020B0609020204030204" pitchFamily="49" charset="0"/>
              </a:rPr>
              <a:t> = input(</a:t>
            </a:r>
            <a:r>
              <a:rPr lang="en-US" altLang="en-US" sz="2800" dirty="0">
                <a:solidFill>
                  <a:srgbClr val="A31515"/>
                </a:solidFill>
                <a:latin typeface="Consolas" panose="020B0609020204030204" pitchFamily="49" charset="0"/>
                <a:cs typeface="Consolas" panose="020B0609020204030204" pitchFamily="49" charset="0"/>
              </a:rPr>
              <a:t>"Please enter your postal code: "</a:t>
            </a:r>
            <a:r>
              <a:rPr lang="en-US" altLang="en-US" sz="2800" dirty="0">
                <a:solidFill>
                  <a:srgbClr val="0000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postalCode.upper</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10405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could we…</a:t>
            </a:r>
            <a:endParaRPr lang="en-US" dirty="0"/>
          </a:p>
        </p:txBody>
      </p:sp>
      <p:sp>
        <p:nvSpPr>
          <p:cNvPr id="3" name="TextBox 2"/>
          <p:cNvSpPr txBox="1"/>
          <p:nvPr/>
        </p:nvSpPr>
        <p:spPr>
          <a:xfrm>
            <a:off x="838201" y="1755339"/>
            <a:ext cx="8902148" cy="1815882"/>
          </a:xfrm>
          <a:prstGeom prst="rect">
            <a:avLst/>
          </a:prstGeom>
          <a:noFill/>
        </p:spPr>
        <p:txBody>
          <a:bodyPr wrap="square" rtlCol="0">
            <a:spAutoFit/>
          </a:bodyPr>
          <a:lstStyle/>
          <a:p>
            <a:pPr lvl="0"/>
            <a:r>
              <a:rPr lang="en-CA" altLang="en-US" sz="2800" dirty="0" smtClean="0">
                <a:solidFill>
                  <a:srgbClr val="000000"/>
                </a:solidFill>
                <a:latin typeface="Segoe UI Light" panose="020B0502040204020203" pitchFamily="34" charset="0"/>
                <a:cs typeface="Segoe UI Light" panose="020B0502040204020203" pitchFamily="34" charset="0"/>
              </a:rPr>
              <a:t>Ask someone for their name and then display the </a:t>
            </a:r>
            <a:r>
              <a:rPr lang="en-CA" altLang="en-US" sz="2800" dirty="0">
                <a:solidFill>
                  <a:srgbClr val="000000"/>
                </a:solidFill>
                <a:latin typeface="Segoe UI Light" panose="020B0502040204020203" pitchFamily="34" charset="0"/>
                <a:cs typeface="Segoe UI Light" panose="020B0502040204020203" pitchFamily="34" charset="0"/>
              </a:rPr>
              <a:t>name someone </a:t>
            </a:r>
            <a:r>
              <a:rPr lang="en-CA" altLang="en-US" sz="2800" dirty="0" smtClean="0">
                <a:solidFill>
                  <a:srgbClr val="000000"/>
                </a:solidFill>
                <a:latin typeface="Segoe UI Light" panose="020B0502040204020203" pitchFamily="34" charset="0"/>
                <a:cs typeface="Segoe UI Light" panose="020B0502040204020203" pitchFamily="34" charset="0"/>
              </a:rPr>
              <a:t>with </a:t>
            </a:r>
            <a:r>
              <a:rPr lang="en-CA" altLang="en-US" sz="2800" dirty="0">
                <a:solidFill>
                  <a:srgbClr val="000000"/>
                </a:solidFill>
                <a:latin typeface="Segoe UI Light" panose="020B0502040204020203" pitchFamily="34" charset="0"/>
                <a:cs typeface="Segoe UI Light" panose="020B0502040204020203" pitchFamily="34" charset="0"/>
              </a:rPr>
              <a:t>the first letter of their first and last name uppercase and the rest of their name lowercase?</a:t>
            </a:r>
          </a:p>
          <a:p>
            <a:endParaRPr lang="en-US" sz="2800" dirty="0">
              <a:latin typeface="Segoe UI Light" panose="020B0502040204020203" pitchFamily="34" charset="0"/>
              <a:cs typeface="Segoe UI Light" panose="020B0502040204020203" pitchFamily="34" charset="0"/>
            </a:endParaRPr>
          </a:p>
        </p:txBody>
      </p:sp>
      <p:sp>
        <p:nvSpPr>
          <p:cNvPr id="5" name="Rectangle 1"/>
          <p:cNvSpPr>
            <a:spLocks noChangeArrowheads="1"/>
          </p:cNvSpPr>
          <p:nvPr/>
        </p:nvSpPr>
        <p:spPr bwMode="auto">
          <a:xfrm>
            <a:off x="838200" y="3635872"/>
            <a:ext cx="862385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name.capitalize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87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can we ask a user for information?</a:t>
            </a:r>
            <a:endParaRPr lang="en-US" dirty="0"/>
          </a:p>
        </p:txBody>
      </p:sp>
      <p:sp>
        <p:nvSpPr>
          <p:cNvPr id="4" name="Content Placeholder 3"/>
          <p:cNvSpPr>
            <a:spLocks noGrp="1"/>
          </p:cNvSpPr>
          <p:nvPr>
            <p:ph sz="quarter" idx="10"/>
          </p:nvPr>
        </p:nvSpPr>
        <p:spPr>
          <a:xfrm>
            <a:off x="838200" y="3790942"/>
            <a:ext cx="10515600" cy="2800358"/>
          </a:xfrm>
        </p:spPr>
        <p:txBody>
          <a:bodyPr>
            <a:normAutofit fontScale="92500"/>
          </a:bodyPr>
          <a:lstStyle/>
          <a:p>
            <a:pPr marL="0" indent="0">
              <a:buNone/>
            </a:pPr>
            <a:r>
              <a:rPr lang="en-CA" dirty="0" smtClean="0"/>
              <a:t>The </a:t>
            </a:r>
            <a:r>
              <a:rPr lang="en-CA" b="1" dirty="0" smtClean="0"/>
              <a:t>input</a:t>
            </a:r>
            <a:r>
              <a:rPr lang="en-CA" dirty="0" smtClean="0"/>
              <a:t> function allows you to specify a message to display and returns the value typed in by the user.</a:t>
            </a:r>
          </a:p>
          <a:p>
            <a:pPr marL="0" indent="0">
              <a:buNone/>
            </a:pPr>
            <a:r>
              <a:rPr lang="en-CA" dirty="0" smtClean="0"/>
              <a:t>We use a variable to remember the value entered by the user.</a:t>
            </a:r>
          </a:p>
          <a:p>
            <a:pPr marL="0" indent="0">
              <a:buNone/>
            </a:pPr>
            <a:r>
              <a:rPr lang="en-CA" dirty="0" smtClean="0"/>
              <a:t>We called our variable “name” but you can call it just about anything as long the variable name doesn’t contain spaces</a:t>
            </a:r>
            <a:endParaRPr lang="en-CA" dirty="0"/>
          </a:p>
        </p:txBody>
      </p:sp>
      <p:sp>
        <p:nvSpPr>
          <p:cNvPr id="3" name="Rectangle 1"/>
          <p:cNvSpPr>
            <a:spLocks noChangeArrowheads="1"/>
          </p:cNvSpPr>
          <p:nvPr/>
        </p:nvSpPr>
        <p:spPr bwMode="auto">
          <a:xfrm>
            <a:off x="838200" y="2345855"/>
            <a:ext cx="747993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Consolas" panose="020B0609020204030204" pitchFamily="49" charset="0"/>
                <a:cs typeface="Consolas" panose="020B0609020204030204" pitchFamily="49" charset="0"/>
              </a:rPr>
              <a:t>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048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Functions and variables allow us to make new mistakes in our code…</a:t>
            </a:r>
            <a:endParaRPr lang="en-US" dirty="0"/>
          </a:p>
        </p:txBody>
      </p:sp>
      <p:sp>
        <p:nvSpPr>
          <p:cNvPr id="6" name="Rectangle 2"/>
          <p:cNvSpPr>
            <a:spLocks noChangeArrowheads="1"/>
          </p:cNvSpPr>
          <p:nvPr/>
        </p:nvSpPr>
        <p:spPr bwMode="auto">
          <a:xfrm>
            <a:off x="838200" y="2706351"/>
            <a:ext cx="922019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Calibri" panose="020F0502020204030204" pitchFamily="34" charset="0"/>
            </a:endParaRPr>
          </a:p>
        </p:txBody>
      </p:sp>
      <p:sp>
        <p:nvSpPr>
          <p:cNvPr id="3" name="Rectangle 1"/>
          <p:cNvSpPr>
            <a:spLocks noChangeArrowheads="1"/>
          </p:cNvSpPr>
          <p:nvPr/>
        </p:nvSpPr>
        <p:spPr bwMode="auto">
          <a:xfrm>
            <a:off x="838200" y="2176126"/>
            <a:ext cx="609333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Light" panose="020B0502040204020203" pitchFamily="34" charset="0"/>
                <a:cs typeface="Segoe UI Light" panose="020B0502040204020203" pitchFamily="34" charset="0"/>
              </a:rPr>
              <a:t>Each line of code below has a mistake…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23message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grpSp>
        <p:nvGrpSpPr>
          <p:cNvPr id="13" name="Group 12"/>
          <p:cNvGrpSpPr/>
          <p:nvPr/>
        </p:nvGrpSpPr>
        <p:grpSpPr>
          <a:xfrm>
            <a:off x="6272377" y="2967961"/>
            <a:ext cx="5311069" cy="2747595"/>
            <a:chOff x="6272377" y="2967961"/>
            <a:chExt cx="5311069" cy="2747595"/>
          </a:xfrm>
        </p:grpSpPr>
        <p:sp>
          <p:nvSpPr>
            <p:cNvPr id="4" name="Rectangle 2"/>
            <p:cNvSpPr>
              <a:spLocks noChangeArrowheads="1"/>
            </p:cNvSpPr>
            <p:nvPr/>
          </p:nvSpPr>
          <p:spPr bwMode="auto">
            <a:xfrm>
              <a:off x="6272377" y="3037900"/>
              <a:ext cx="531106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1"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23</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New message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'Hi there'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message.upper</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a:t>
              </a:r>
              <a:r>
                <a:rPr kumimoji="0" lang="en-US" altLang="en-US" sz="2800" b="0" i="0" u="none" strike="noStrike" cap="none" normalizeH="0" baseline="0" dirty="0" err="1" smtClean="0">
                  <a:ln>
                    <a:noFill/>
                  </a:ln>
                  <a:solidFill>
                    <a:srgbClr val="FF0000"/>
                  </a:solidFill>
                  <a:effectLst/>
                  <a:latin typeface="Consolas" panose="020B0609020204030204" pitchFamily="49" charset="0"/>
                  <a:cs typeface="Consolas" panose="020B0609020204030204" pitchFamily="49" charset="0"/>
                </a:rPr>
                <a:t>ss</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age.lower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message.count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'H'</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10650478" y="2967961"/>
              <a:ext cx="421713"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72377" y="35044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8338" y="3909581"/>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965465" y="4376728"/>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50167" y="4827829"/>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248725" y="5160993"/>
              <a:ext cx="605501" cy="5107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51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Write a program that allows a person to personalize a story</a:t>
            </a:r>
          </a:p>
          <a:p>
            <a:r>
              <a:rPr lang="en-CA" dirty="0" smtClean="0"/>
              <a:t>Take a page from a book or make up a story. Ask the user to enter information you can replace in the story such as their name, a place, or insert adjectives or adverbs into the story. Then display the personalized story to the user</a:t>
            </a:r>
          </a:p>
          <a:p>
            <a:r>
              <a:rPr lang="en-CA" dirty="0" smtClean="0"/>
              <a:t>For extra credit make sure you correct anything they type in with the incorrect case (e.g. if they type an adjective in uppercase you may want to display it in lowercase)</a:t>
            </a:r>
            <a:endParaRPr lang="en-US" dirty="0"/>
          </a:p>
        </p:txBody>
      </p:sp>
    </p:spTree>
    <p:extLst>
      <p:ext uri="{BB962C8B-B14F-4D97-AF65-F5344CB8AC3E}">
        <p14:creationId xmlns:p14="http://schemas.microsoft.com/office/powerpoint/2010/main" val="25795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dirty="0" smtClean="0"/>
              <a:t>You can now write a computer program that will interact with a user</a:t>
            </a:r>
            <a:endParaRPr lang="en-US" dirty="0"/>
          </a:p>
        </p:txBody>
      </p:sp>
      <p:sp>
        <p:nvSpPr>
          <p:cNvPr id="2" name="Title 1"/>
          <p:cNvSpPr>
            <a:spLocks noGrp="1"/>
          </p:cNvSpPr>
          <p:nvPr>
            <p:ph type="title"/>
          </p:nvPr>
        </p:nvSpPr>
        <p:spPr/>
        <p:txBody>
          <a:bodyPr/>
          <a:lstStyle/>
          <a:p>
            <a:r>
              <a:rPr lang="en-CA" dirty="0" smtClean="0"/>
              <a:t>Congratulations!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0150" y="2280504"/>
            <a:ext cx="4235450" cy="3135193"/>
          </a:xfrm>
          <a:prstGeom prst="rect">
            <a:avLst/>
          </a:prstGeom>
        </p:spPr>
      </p:pic>
    </p:spTree>
    <p:extLst>
      <p:ext uri="{BB962C8B-B14F-4D97-AF65-F5344CB8AC3E}">
        <p14:creationId xmlns:p14="http://schemas.microsoft.com/office/powerpoint/2010/main" val="3615061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73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a user for input</a:t>
            </a:r>
            <a:endParaRPr lang="en-US" dirty="0"/>
          </a:p>
        </p:txBody>
      </p:sp>
    </p:spTree>
    <p:extLst>
      <p:ext uri="{BB962C8B-B14F-4D97-AF65-F5344CB8AC3E}">
        <p14:creationId xmlns:p14="http://schemas.microsoft.com/office/powerpoint/2010/main" val="79765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Where do we store values?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234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Think of a variable as a box where you can store something and come back to get it later.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Tree>
    <p:extLst>
      <p:ext uri="{BB962C8B-B14F-4D97-AF65-F5344CB8AC3E}">
        <p14:creationId xmlns:p14="http://schemas.microsoft.com/office/powerpoint/2010/main" val="3424637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remember more than one value, just create more variables </a:t>
            </a:r>
            <a:endParaRPr lang="en-US" dirty="0"/>
          </a:p>
        </p:txBody>
      </p:sp>
      <p:sp>
        <p:nvSpPr>
          <p:cNvPr id="4" name="Rectangle 3"/>
          <p:cNvSpPr/>
          <p:nvPr/>
        </p:nvSpPr>
        <p:spPr>
          <a:xfrm>
            <a:off x="1295400" y="280114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Chris</a:t>
            </a:r>
            <a:endParaRPr lang="en-US" sz="4000" dirty="0">
              <a:solidFill>
                <a:schemeClr val="tx1"/>
              </a:solidFill>
            </a:endParaRPr>
          </a:p>
        </p:txBody>
      </p:sp>
      <p:sp>
        <p:nvSpPr>
          <p:cNvPr id="5" name="TextBox 4"/>
          <p:cNvSpPr txBox="1"/>
          <p:nvPr/>
        </p:nvSpPr>
        <p:spPr>
          <a:xfrm>
            <a:off x="1295400" y="2154813"/>
            <a:ext cx="1245854" cy="646331"/>
          </a:xfrm>
          <a:prstGeom prst="rect">
            <a:avLst/>
          </a:prstGeom>
          <a:noFill/>
        </p:spPr>
        <p:txBody>
          <a:bodyPr wrap="none" rtlCol="0">
            <a:spAutoFit/>
          </a:bodyPr>
          <a:lstStyle/>
          <a:p>
            <a:r>
              <a:rPr lang="en-CA" sz="3600" dirty="0" smtClean="0"/>
              <a:t>name</a:t>
            </a:r>
            <a:endParaRPr lang="en-US" sz="3600" dirty="0"/>
          </a:p>
        </p:txBody>
      </p:sp>
      <p:sp>
        <p:nvSpPr>
          <p:cNvPr id="6" name="Rectangle 5"/>
          <p:cNvSpPr/>
          <p:nvPr/>
        </p:nvSpPr>
        <p:spPr>
          <a:xfrm>
            <a:off x="1295400" y="4915694"/>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Pasadena</a:t>
            </a:r>
            <a:endParaRPr lang="en-US" sz="4000" dirty="0">
              <a:solidFill>
                <a:schemeClr val="tx1"/>
              </a:solidFill>
            </a:endParaRPr>
          </a:p>
        </p:txBody>
      </p:sp>
      <p:sp>
        <p:nvSpPr>
          <p:cNvPr id="7" name="TextBox 6"/>
          <p:cNvSpPr txBox="1"/>
          <p:nvPr/>
        </p:nvSpPr>
        <p:spPr>
          <a:xfrm>
            <a:off x="1202071" y="4135328"/>
            <a:ext cx="848309" cy="646331"/>
          </a:xfrm>
          <a:prstGeom prst="rect">
            <a:avLst/>
          </a:prstGeom>
          <a:noFill/>
        </p:spPr>
        <p:txBody>
          <a:bodyPr wrap="none" rtlCol="0">
            <a:spAutoFit/>
          </a:bodyPr>
          <a:lstStyle/>
          <a:p>
            <a:r>
              <a:rPr lang="en-CA" sz="3600" dirty="0" smtClean="0"/>
              <a:t>city</a:t>
            </a:r>
            <a:endParaRPr lang="en-US" sz="3600" dirty="0"/>
          </a:p>
        </p:txBody>
      </p:sp>
      <p:sp>
        <p:nvSpPr>
          <p:cNvPr id="8" name="Rectangle 7"/>
          <p:cNvSpPr/>
          <p:nvPr/>
        </p:nvSpPr>
        <p:spPr>
          <a:xfrm>
            <a:off x="5129466" y="2782093"/>
            <a:ext cx="2305050" cy="12001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smtClean="0">
                <a:solidFill>
                  <a:schemeClr val="tx1"/>
                </a:solidFill>
              </a:rPr>
              <a:t>Real Genius</a:t>
            </a:r>
            <a:endParaRPr lang="en-US" sz="4000" dirty="0">
              <a:solidFill>
                <a:schemeClr val="tx1"/>
              </a:solidFill>
            </a:endParaRPr>
          </a:p>
        </p:txBody>
      </p:sp>
      <p:sp>
        <p:nvSpPr>
          <p:cNvPr id="9" name="TextBox 8"/>
          <p:cNvSpPr txBox="1"/>
          <p:nvPr/>
        </p:nvSpPr>
        <p:spPr>
          <a:xfrm>
            <a:off x="5036137" y="2001727"/>
            <a:ext cx="2801601" cy="646331"/>
          </a:xfrm>
          <a:prstGeom prst="rect">
            <a:avLst/>
          </a:prstGeom>
          <a:noFill/>
        </p:spPr>
        <p:txBody>
          <a:bodyPr wrap="none" rtlCol="0">
            <a:spAutoFit/>
          </a:bodyPr>
          <a:lstStyle/>
          <a:p>
            <a:r>
              <a:rPr lang="en-CA" sz="3600" dirty="0" err="1" smtClean="0"/>
              <a:t>favoriteMovie</a:t>
            </a:r>
            <a:endParaRPr lang="en-US" sz="3600" dirty="0"/>
          </a:p>
        </p:txBody>
      </p:sp>
    </p:spTree>
    <p:extLst>
      <p:ext uri="{BB962C8B-B14F-4D97-AF65-F5344CB8AC3E}">
        <p14:creationId xmlns:p14="http://schemas.microsoft.com/office/powerpoint/2010/main" val="3074849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access the value you stored later in your code</a:t>
            </a:r>
            <a:endParaRPr lang="en-US" dirty="0"/>
          </a:p>
        </p:txBody>
      </p:sp>
      <p:pic>
        <p:nvPicPr>
          <p:cNvPr id="6" name="Content Placeholder 5"/>
          <p:cNvPicPr>
            <a:picLocks noGrp="1" noChangeAspect="1"/>
          </p:cNvPicPr>
          <p:nvPr>
            <p:ph sz="quarter" idx="10"/>
          </p:nvPr>
        </p:nvPicPr>
        <p:blipFill>
          <a:blip r:embed="rId3"/>
          <a:stretch>
            <a:fillRect/>
          </a:stretch>
        </p:blipFill>
        <p:spPr>
          <a:xfrm>
            <a:off x="1723603" y="3640132"/>
            <a:ext cx="7053511" cy="2174028"/>
          </a:xfrm>
          <a:prstGeom prst="rect">
            <a:avLst/>
          </a:prstGeom>
        </p:spPr>
      </p:pic>
      <p:sp>
        <p:nvSpPr>
          <p:cNvPr id="5" name="Rectangle 1"/>
          <p:cNvSpPr>
            <a:spLocks noChangeArrowheads="1"/>
          </p:cNvSpPr>
          <p:nvPr/>
        </p:nvSpPr>
        <p:spPr bwMode="auto">
          <a:xfrm>
            <a:off x="838200" y="2263761"/>
            <a:ext cx="767710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"What is your name</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2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also change the value of a variable  later in the code</a:t>
            </a:r>
            <a:endParaRPr lang="en-US" dirty="0"/>
          </a:p>
        </p:txBody>
      </p:sp>
      <p:sp>
        <p:nvSpPr>
          <p:cNvPr id="5" name="Rectangle 1"/>
          <p:cNvSpPr>
            <a:spLocks noChangeArrowheads="1"/>
          </p:cNvSpPr>
          <p:nvPr/>
        </p:nvSpPr>
        <p:spPr bwMode="auto">
          <a:xfrm>
            <a:off x="838200" y="2072275"/>
            <a:ext cx="767710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What is your name? "</a:t>
            </a:r>
            <a:r>
              <a:rPr lang="en-US" altLang="en-US" sz="2800" dirty="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name</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Mary</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 </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smtClean="0">
                <a:solidFill>
                  <a:srgbClr val="0000FF"/>
                </a:solidFill>
                <a:latin typeface="Consolas" panose="020B0609020204030204" pitchFamily="49" charset="0"/>
                <a:cs typeface="Consolas" panose="020B0609020204030204" pitchFamily="49" charset="0"/>
              </a:rPr>
              <a:t>print</a:t>
            </a:r>
            <a:r>
              <a:rPr lang="en-US" altLang="en-US" sz="2800" dirty="0" smtClean="0">
                <a:solidFill>
                  <a:srgbClr val="000000"/>
                </a:solidFill>
                <a:latin typeface="Consolas" panose="020B0609020204030204" pitchFamily="49" charset="0"/>
                <a:cs typeface="Consolas" panose="020B0609020204030204" pitchFamily="49" charset="0"/>
              </a:rPr>
              <a:t>(name) </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2676342" y="3901811"/>
            <a:ext cx="6839316" cy="2956189"/>
          </a:xfrm>
          <a:prstGeom prst="rect">
            <a:avLst/>
          </a:prstGeom>
        </p:spPr>
      </p:pic>
    </p:spTree>
    <p:extLst>
      <p:ext uri="{BB962C8B-B14F-4D97-AF65-F5344CB8AC3E}">
        <p14:creationId xmlns:p14="http://schemas.microsoft.com/office/powerpoint/2010/main" val="191738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3</Module>
    <Status xmlns="A1016A52-665D-42A0-B05F-CF4EC4F3D513">Final</Status>
  </documentManagement>
</p:properties>
</file>

<file path=customXml/itemProps1.xml><?xml version="1.0" encoding="utf-8"?>
<ds:datastoreItem xmlns:ds="http://schemas.openxmlformats.org/officeDocument/2006/customXml" ds:itemID="{598167B5-AA40-4EB7-B443-72385CE51A5C}"/>
</file>

<file path=customXml/itemProps2.xml><?xml version="1.0" encoding="utf-8"?>
<ds:datastoreItem xmlns:ds="http://schemas.openxmlformats.org/officeDocument/2006/customXml" ds:itemID="{5C782472-C90B-4103-935D-8D754A11FA49}"/>
</file>

<file path=customXml/itemProps3.xml><?xml version="1.0" encoding="utf-8"?>
<ds:datastoreItem xmlns:ds="http://schemas.openxmlformats.org/officeDocument/2006/customXml" ds:itemID="{8F4EFD8B-9D40-410F-875F-3502786EDF60}"/>
</file>

<file path=docProps/app.xml><?xml version="1.0" encoding="utf-8"?>
<Properties xmlns="http://schemas.openxmlformats.org/officeDocument/2006/extended-properties" xmlns:vt="http://schemas.openxmlformats.org/officeDocument/2006/docPropsVTypes">
  <Template>MVA</Template>
  <TotalTime>6044</TotalTime>
  <Words>785</Words>
  <Application>Microsoft Office PowerPoint</Application>
  <PresentationFormat>Widescreen</PresentationFormat>
  <Paragraphs>168</Paragraphs>
  <Slides>33</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MVA</vt:lpstr>
      <vt:lpstr>PowerPoint Presentation</vt:lpstr>
      <vt:lpstr>Two way conversations allow you to do more with computers</vt:lpstr>
      <vt:lpstr>How can we ask a user for information?</vt:lpstr>
      <vt:lpstr>Asking a user for input</vt:lpstr>
      <vt:lpstr>PowerPoint Presentation</vt:lpstr>
      <vt:lpstr>Think of a variable as a box where you can store something and come back to get it later. </vt:lpstr>
      <vt:lpstr>If you need to remember more than one value, just create more variables </vt:lpstr>
      <vt:lpstr>You can access the value you stored later in your code</vt:lpstr>
      <vt:lpstr>You can also change the value of a variable  later in the code</vt:lpstr>
      <vt:lpstr>Accessing a value entered by a user</vt:lpstr>
      <vt:lpstr>PowerPoint Presentation</vt:lpstr>
      <vt:lpstr>Variable names</vt:lpstr>
      <vt:lpstr>Which of the following do you think would be good names for variables?</vt:lpstr>
      <vt:lpstr>PowerPoint Presentation</vt:lpstr>
      <vt:lpstr>You can combine variables and strings with the + symbol</vt:lpstr>
      <vt:lpstr>Often you need to add punctuation or spaces to format the output correctly</vt:lpstr>
      <vt:lpstr>Formatting output</vt:lpstr>
      <vt:lpstr>Now you can create a story teller program!</vt:lpstr>
      <vt:lpstr>Variables also allow you to manipulate the contents of the variable</vt:lpstr>
      <vt:lpstr>Manipulating values with string functions</vt:lpstr>
      <vt:lpstr>Geek Tip!</vt:lpstr>
      <vt:lpstr>PowerPoint Presentation</vt:lpstr>
      <vt:lpstr>Did you notice the pop up list?</vt:lpstr>
      <vt:lpstr>What do you think these functions will do?</vt:lpstr>
      <vt:lpstr>Programmers do not memorize all these functions!! </vt:lpstr>
      <vt:lpstr>How could we…</vt:lpstr>
      <vt:lpstr>Converting to uppercase</vt:lpstr>
      <vt:lpstr>Did you notice?</vt:lpstr>
      <vt:lpstr>How could we…</vt:lpstr>
      <vt:lpstr>Functions and variables allow us to make new mistakes in our code…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133</cp:revision>
  <dcterms:created xsi:type="dcterms:W3CDTF">2014-06-11T19:38:55Z</dcterms:created>
  <dcterms:modified xsi:type="dcterms:W3CDTF">2014-09-23T15:25:23Z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