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57" r:id="rId2"/>
    <p:sldId id="358" r:id="rId3"/>
    <p:sldId id="269" r:id="rId4"/>
    <p:sldId id="268" r:id="rId5"/>
    <p:sldId id="359" r:id="rId6"/>
    <p:sldId id="271" r:id="rId7"/>
    <p:sldId id="369" r:id="rId8"/>
    <p:sldId id="372" r:id="rId9"/>
    <p:sldId id="363" r:id="rId10"/>
    <p:sldId id="371" r:id="rId11"/>
    <p:sldId id="366" r:id="rId12"/>
    <p:sldId id="361" r:id="rId13"/>
    <p:sldId id="373" r:id="rId14"/>
    <p:sldId id="370" r:id="rId15"/>
    <p:sldId id="335" r:id="rId16"/>
    <p:sldId id="275" r:id="rId17"/>
    <p:sldId id="334" r:id="rId18"/>
    <p:sldId id="336" r:id="rId19"/>
    <p:sldId id="333" r:id="rId20"/>
    <p:sldId id="337" r:id="rId21"/>
    <p:sldId id="368" r:id="rId22"/>
    <p:sldId id="360" r:id="rId23"/>
    <p:sldId id="364" r:id="rId24"/>
    <p:sldId id="3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7"/>
            <p14:sldId id="358"/>
            <p14:sldId id="269"/>
            <p14:sldId id="268"/>
            <p14:sldId id="359"/>
            <p14:sldId id="271"/>
            <p14:sldId id="369"/>
            <p14:sldId id="372"/>
            <p14:sldId id="363"/>
            <p14:sldId id="371"/>
            <p14:sldId id="366"/>
            <p14:sldId id="361"/>
            <p14:sldId id="373"/>
            <p14:sldId id="370"/>
            <p14:sldId id="335"/>
            <p14:sldId id="275"/>
            <p14:sldId id="334"/>
            <p14:sldId id="336"/>
            <p14:sldId id="333"/>
            <p14:sldId id="337"/>
            <p14:sldId id="368"/>
            <p14:sldId id="360"/>
            <p14:sldId id="364"/>
            <p14:sldId id="36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974" autoAdjust="0"/>
    <p:restoredTop sz="81713" autoAdjust="0"/>
  </p:normalViewPr>
  <p:slideViewPr>
    <p:cSldViewPr snapToGrid="0">
      <p:cViewPr varScale="1">
        <p:scale>
          <a:sx n="57" d="100"/>
          <a:sy n="57" d="100"/>
        </p:scale>
        <p:origin x="828" y="52"/>
      </p:cViewPr>
      <p:guideLst/>
    </p:cSldViewPr>
  </p:slideViewPr>
  <p:notesTextViewPr>
    <p:cViewPr>
      <p:scale>
        <a:sx n="1" d="1"/>
        <a:sy n="1" d="1"/>
      </p:scale>
      <p:origin x="0" y="0"/>
    </p:cViewPr>
  </p:notesTextViewPr>
  <p:sorterViewPr>
    <p:cViewPr>
      <p:scale>
        <a:sx n="100" d="100"/>
        <a:sy n="100" d="100"/>
      </p:scale>
      <p:origin x="0" y="-6150"/>
    </p:cViewPr>
  </p:sorter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13430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212909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307098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26098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49187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431799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517171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543056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3850092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4142944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89585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5529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41607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41221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46891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2976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272925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245389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679356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Storing numbers</a:t>
            </a:r>
            <a:endParaRPr lang="en-US"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154229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58549136"/>
              </p:ext>
            </p:extLst>
          </p:nvPr>
        </p:nvGraphicFramePr>
        <p:xfrm>
          <a:off x="652780" y="2411901"/>
          <a:ext cx="10418046" cy="2743200"/>
        </p:xfrm>
        <a:graphic>
          <a:graphicData uri="http://schemas.openxmlformats.org/drawingml/2006/table">
            <a:tbl>
              <a:tblPr firstRow="1" bandRow="1">
                <a:tableStyleId>{5C22544A-7EE6-4342-B048-85BDC9FD1C3A}</a:tableStyleId>
              </a:tblPr>
              <a:tblGrid>
                <a:gridCol w="7580710">
                  <a:extLst>
                    <a:ext uri="{9D8B030D-6E8A-4147-A177-3AD203B41FA5}">
                      <a16:colId xmlns="" xmlns:a16="http://schemas.microsoft.com/office/drawing/2014/main" val="961687235"/>
                    </a:ext>
                  </a:extLst>
                </a:gridCol>
                <a:gridCol w="2837336">
                  <a:extLst>
                    <a:ext uri="{9D8B030D-6E8A-4147-A177-3AD203B41FA5}">
                      <a16:colId xmlns=""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 xmlns:a16="http://schemas.microsoft.com/office/drawing/2014/main" val="4236792033"/>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173323767"/>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391798868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 xmlns:a16="http://schemas.microsoft.com/office/drawing/2014/main" val="365928264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 xmlns:a16="http://schemas.microsoft.com/office/drawing/2014/main" val="3087695988"/>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{0:.2f}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You can also use a format method to format numeric values</a:t>
            </a:r>
            <a:endParaRPr lang="en-US" dirty="0"/>
          </a:p>
        </p:txBody>
      </p:sp>
    </p:spTree>
    <p:extLst>
      <p:ext uri="{BB962C8B-B14F-4D97-AF65-F5344CB8AC3E}">
        <p14:creationId xmlns:p14="http://schemas.microsoft.com/office/powerpoint/2010/main" val="2681470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numeric values</a:t>
            </a:r>
            <a:endParaRPr lang="en-US" dirty="0"/>
          </a:p>
        </p:txBody>
      </p:sp>
    </p:spTree>
    <p:extLst>
      <p:ext uri="{BB962C8B-B14F-4D97-AF65-F5344CB8AC3E}">
        <p14:creationId xmlns:p14="http://schemas.microsoft.com/office/powerpoint/2010/main" val="200218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485901" y="1930400"/>
            <a:ext cx="3162300" cy="3598780"/>
          </a:xfrm>
        </p:spPr>
      </p:pic>
      <p:sp>
        <p:nvSpPr>
          <p:cNvPr id="6" name="Content Placeholder 5"/>
          <p:cNvSpPr>
            <a:spLocks noGrp="1"/>
          </p:cNvSpPr>
          <p:nvPr>
            <p:ph sz="quarter" idx="4"/>
          </p:nvPr>
        </p:nvSpPr>
        <p:spPr/>
        <p:txBody>
          <a:bodyPr/>
          <a:lstStyle/>
          <a:p>
            <a:r>
              <a:rPr lang="en-CA" dirty="0" smtClean="0"/>
              <a:t>Sometimes commands are too long to fit on a single line</a:t>
            </a:r>
          </a:p>
          <a:p>
            <a:r>
              <a:rPr lang="en-CA" dirty="0" smtClean="0"/>
              <a:t>You can use a “\” to indicate a command continues on the next line</a:t>
            </a:r>
          </a:p>
          <a:p>
            <a:pPr marL="0" lvl="0" indent="0">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b="0" dirty="0" smtClean="0">
                <a:solidFill>
                  <a:srgbClr val="000000"/>
                </a:solidFill>
                <a:latin typeface="Consolas" panose="020B0609020204030204" pitchFamily="49" charset="0"/>
                <a:cs typeface="Consolas" panose="020B0609020204030204" pitchFamily="49" charset="0"/>
              </a:rPr>
              <a:t>total</a:t>
            </a:r>
            <a:r>
              <a:rPr lang="en-US" altLang="en-US" b="0" dirty="0">
                <a:solidFill>
                  <a:srgbClr val="000000"/>
                </a:solidFill>
                <a:latin typeface="Consolas" panose="020B0609020204030204" pitchFamily="49" charset="0"/>
                <a:cs typeface="Consolas" panose="020B0609020204030204" pitchFamily="49" charset="0"/>
              </a:rPr>
              <a:t> = 5 + 6 + 8 \     </a:t>
            </a: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6 + 2</a:t>
            </a:r>
            <a:endParaRPr lang="en-US" altLang="en-US" sz="6600" b="0" dirty="0">
              <a:latin typeface="Arial" panose="020B0604020202020204" pitchFamily="34" charset="0"/>
            </a:endParaRPr>
          </a:p>
          <a:p>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23714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Inputting numbers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90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Asking a user to enter the numbers</a:t>
            </a:r>
            <a:endParaRPr lang="en-US" dirty="0"/>
          </a:p>
        </p:txBody>
      </p:sp>
    </p:spTree>
    <p:extLst>
      <p:ext uri="{BB962C8B-B14F-4D97-AF65-F5344CB8AC3E}">
        <p14:creationId xmlns:p14="http://schemas.microsoft.com/office/powerpoint/2010/main" val="404416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did we get the wrong answer when we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3075362" y="2974097"/>
            <a:ext cx="7353167" cy="1200329"/>
          </a:xfrm>
          <a:prstGeom prst="rect">
            <a:avLst/>
          </a:prstGeom>
          <a:solidFill>
            <a:schemeClr val="bg1"/>
          </a:solidFill>
        </p:spPr>
        <p:txBody>
          <a:bodyPr wrap="none" rtlCol="0">
            <a:spAutoFit/>
          </a:bodyPr>
          <a:lstStyle/>
          <a:p>
            <a:r>
              <a:rPr lang="en-CA" sz="7200" dirty="0" smtClean="0"/>
              <a:t>What went wrong?</a:t>
            </a:r>
            <a:endParaRPr lang="en-US" sz="7200" dirty="0"/>
          </a:p>
        </p:txBody>
      </p:sp>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Here is a hint: The input statement returns strings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smtClean="0"/>
              <a:t>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22930" y="1871791"/>
            <a:ext cx="9505369"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We need a way to tell our program we want to treat values as a number instead of a string</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are functions to convert from one </a:t>
            </a:r>
            <a:r>
              <a:rPr lang="en-CA" dirty="0" err="1" smtClean="0"/>
              <a:t>datatype</a:t>
            </a:r>
            <a:r>
              <a:rPr lang="en-CA" dirty="0" smtClean="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Which function should we use to fix our code?</a:t>
            </a:r>
          </a:p>
          <a:p>
            <a:endParaRPr lang="en-CA" sz="3600" dirty="0" smtClean="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a:t>
            </a:r>
            <a:r>
              <a:rPr lang="en-US" altLang="en-US" sz="2800" dirty="0" err="1" smtClean="0">
                <a:solidFill>
                  <a:srgbClr val="000000"/>
                </a:solidFill>
                <a:latin typeface="Consolas" panose="020B0609020204030204" pitchFamily="49" charset="0"/>
                <a:cs typeface="Consolas" panose="020B0609020204030204" pitchFamily="49" charset="0"/>
              </a:rPr>
              <a:t>nt</a:t>
            </a:r>
            <a:r>
              <a:rPr lang="en-US" altLang="en-US" sz="2800" dirty="0" smtClean="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smtClean="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to a floating number </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	</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(i.e. a number that can hold decimal places)</a:t>
            </a:r>
          </a:p>
          <a:p>
            <a:pPr lvl="0" eaLnBrk="0" fontAlgn="base" hangingPunct="0">
              <a:spcBef>
                <a:spcPct val="0"/>
              </a:spcBef>
              <a:spcAft>
                <a:spcPct val="0"/>
              </a:spcAft>
            </a:pPr>
            <a:r>
              <a:rPr lang="en-CA" altLang="en-US" sz="2800" baseline="0" dirty="0" err="1" smtClean="0">
                <a:solidFill>
                  <a:srgbClr val="000000"/>
                </a:solidFill>
                <a:latin typeface="Consolas" panose="020B0609020204030204" pitchFamily="49" charset="0"/>
                <a:cs typeface="Consolas" panose="020B0609020204030204" pitchFamily="49" charset="0"/>
              </a:rPr>
              <a:t>str</a:t>
            </a:r>
            <a:r>
              <a:rPr lang="en-CA" altLang="en-US" sz="2800" baseline="0" dirty="0" smtClean="0">
                <a:solidFill>
                  <a:srgbClr val="000000"/>
                </a:solidFill>
                <a:latin typeface="Consolas" panose="020B0609020204030204" pitchFamily="49" charset="0"/>
                <a:cs typeface="Consolas" panose="020B0609020204030204" pitchFamily="49" charset="0"/>
              </a:rPr>
              <a:t>(value) 	converts</a:t>
            </a:r>
            <a:r>
              <a:rPr lang="en-CA" altLang="en-US" sz="2800" dirty="0" smtClean="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Many problems we have to solve involve math</a:t>
            </a:r>
            <a:endParaRPr lang="en-US" dirty="0"/>
          </a:p>
        </p:txBody>
      </p:sp>
      <p:sp>
        <p:nvSpPr>
          <p:cNvPr id="5" name="Content Placeholder 4"/>
          <p:cNvSpPr>
            <a:spLocks noGrp="1"/>
          </p:cNvSpPr>
          <p:nvPr>
            <p:ph sz="quarter" idx="10"/>
          </p:nvPr>
        </p:nvSpPr>
        <p:spPr/>
        <p:txBody>
          <a:bodyPr/>
          <a:lstStyle/>
          <a:p>
            <a:r>
              <a:rPr lang="en-CA" dirty="0" smtClean="0"/>
              <a:t>How much will I pay monthly on a mortgage?</a:t>
            </a:r>
          </a:p>
          <a:p>
            <a:r>
              <a:rPr lang="en-CA" dirty="0" smtClean="0"/>
              <a:t>How much will this cost when I add taxes?</a:t>
            </a:r>
          </a:p>
          <a:p>
            <a:r>
              <a:rPr lang="en-CA" dirty="0" smtClean="0"/>
              <a:t>How much milk do I need to use in this recipe if I want to double the recipe?</a:t>
            </a:r>
          </a:p>
          <a:p>
            <a:pPr marL="0" indent="0">
              <a:buNone/>
            </a:pPr>
            <a:endParaRPr lang="en-US" dirty="0"/>
          </a:p>
        </p:txBody>
      </p:sp>
    </p:spTree>
    <p:extLst>
      <p:ext uri="{BB962C8B-B14F-4D97-AF65-F5344CB8AC3E}">
        <p14:creationId xmlns:p14="http://schemas.microsoft.com/office/powerpoint/2010/main" val="24492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we convert the string to a float we get the desired result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What do you think will happen if someone types “BOB” as their salary?</a:t>
            </a:r>
          </a:p>
        </p:txBody>
      </p:sp>
      <p:sp>
        <p:nvSpPr>
          <p:cNvPr id="2" name="Rectangle 1"/>
          <p:cNvSpPr>
            <a:spLocks noChangeArrowheads="1"/>
          </p:cNvSpPr>
          <p:nvPr/>
        </p:nvSpPr>
        <p:spPr bwMode="auto">
          <a:xfrm>
            <a:off x="838200" y="1475245"/>
            <a:ext cx="107707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smtClean="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2">
                                            <p:txEl>
                                              <p:pRg st="2" end="2"/>
                                            </p:txEl>
                                          </p:spTgt>
                                        </p:tgtEl>
                                        <p:attrNameLst>
                                          <p:attrName>style.color</p:attrName>
                                        </p:attrNameLst>
                                      </p:cBhvr>
                                      <p:to>
                                        <a:srgbClr val="C0C0C0"/>
                                      </p:to>
                                    </p:animClr>
                                    <p:animClr clrSpc="rgb" dir="cw">
                                      <p:cBhvr>
                                        <p:cTn id="10" dur="500" fill="hold"/>
                                        <p:tgtEl>
                                          <p:spTgt spid="2">
                                            <p:txEl>
                                              <p:pRg st="2" end="2"/>
                                            </p:txEl>
                                          </p:spTgt>
                                        </p:tgtEl>
                                        <p:attrNameLst>
                                          <p:attrName>fillcolor</p:attrName>
                                        </p:attrNameLst>
                                      </p:cBhvr>
                                      <p:to>
                                        <a:srgbClr val="C0C0C0"/>
                                      </p:to>
                                    </p:animClr>
                                    <p:set>
                                      <p:cBhvr>
                                        <p:cTn id="11" dur="500" fill="hold"/>
                                        <p:tgtEl>
                                          <p:spTgt spid="2">
                                            <p:txEl>
                                              <p:pRg st="2" end="2"/>
                                            </p:txEl>
                                          </p:spTgt>
                                        </p:tgtEl>
                                        <p:attrNameLst>
                                          <p:attrName>fill.type</p:attrName>
                                        </p:attrNameLst>
                                      </p:cBhvr>
                                      <p:to>
                                        <p:strVal val="solid"/>
                                      </p:to>
                                    </p:set>
                                    <p:set>
                                      <p:cBhvr>
                                        <p:cTn id="12" dur="500" fill="hold"/>
                                        <p:tgtEl>
                                          <p:spTgt spid="2">
                                            <p:txEl>
                                              <p:pRg st="2" end="2"/>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a:t>
            </a:r>
            <a:r>
              <a:rPr lang="en-CA" dirty="0" err="1" smtClean="0"/>
              <a:t>datatype</a:t>
            </a:r>
            <a:endParaRPr lang="en-US" dirty="0"/>
          </a:p>
        </p:txBody>
      </p:sp>
    </p:spTree>
    <p:extLst>
      <p:ext uri="{BB962C8B-B14F-4D97-AF65-F5344CB8AC3E}">
        <p14:creationId xmlns:p14="http://schemas.microsoft.com/office/powerpoint/2010/main" val="7767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 create a loan calculator</a:t>
            </a:r>
            <a:endParaRPr lang="en-US" dirty="0"/>
          </a:p>
        </p:txBody>
      </p:sp>
      <p:sp>
        <p:nvSpPr>
          <p:cNvPr id="3" name="Content Placeholder 2"/>
          <p:cNvSpPr>
            <a:spLocks noGrp="1"/>
          </p:cNvSpPr>
          <p:nvPr>
            <p:ph sz="quarter" idx="10"/>
          </p:nvPr>
        </p:nvSpPr>
        <p:spPr/>
        <p:txBody>
          <a:bodyPr/>
          <a:lstStyle/>
          <a:p>
            <a:r>
              <a:rPr lang="en-CA" dirty="0" smtClean="0"/>
              <a:t>Have the user enter the cost of the loan, the interest rate, and the number of years for the loan</a:t>
            </a:r>
          </a:p>
          <a:p>
            <a:r>
              <a:rPr lang="en-CA" dirty="0" smtClean="0"/>
              <a:t>Calculate monthly payments with the following formula</a:t>
            </a:r>
          </a:p>
          <a:p>
            <a:pPr marL="0" indent="0" algn="ctr">
              <a:buNone/>
            </a:pPr>
            <a:r>
              <a:rPr lang="en-CA" dirty="0" smtClean="0"/>
              <a:t>M = L[</a:t>
            </a:r>
            <a:r>
              <a:rPr lang="en-CA" dirty="0" err="1" smtClean="0"/>
              <a:t>i</a:t>
            </a:r>
            <a:r>
              <a:rPr lang="en-CA" dirty="0" smtClean="0"/>
              <a:t>(1+i)n] / [(1+i)n-1]</a:t>
            </a:r>
          </a:p>
          <a:p>
            <a:r>
              <a:rPr lang="en-CA" dirty="0" smtClean="0"/>
              <a:t>M = monthly payment</a:t>
            </a:r>
          </a:p>
          <a:p>
            <a:r>
              <a:rPr lang="en-CA" dirty="0" smtClean="0"/>
              <a:t>L = Loan amount </a:t>
            </a:r>
          </a:p>
          <a:p>
            <a:r>
              <a:rPr lang="en-CA" dirty="0" err="1" smtClean="0"/>
              <a:t>i</a:t>
            </a:r>
            <a:r>
              <a:rPr lang="en-CA" dirty="0" smtClean="0"/>
              <a:t> = interest rate (for an interest rate of 5%, </a:t>
            </a:r>
            <a:r>
              <a:rPr lang="en-CA" dirty="0" err="1" smtClean="0"/>
              <a:t>i</a:t>
            </a:r>
            <a:r>
              <a:rPr lang="en-CA" dirty="0" smtClean="0"/>
              <a:t> = 0.05)</a:t>
            </a:r>
          </a:p>
          <a:p>
            <a:r>
              <a:rPr lang="en-CA" dirty="0" smtClean="0"/>
              <a:t>n = number of payments</a:t>
            </a:r>
            <a:endParaRPr lang="en-US" dirty="0"/>
          </a:p>
        </p:txBody>
      </p:sp>
    </p:spTree>
    <p:extLst>
      <p:ext uri="{BB962C8B-B14F-4D97-AF65-F5344CB8AC3E}">
        <p14:creationId xmlns:p14="http://schemas.microsoft.com/office/powerpoint/2010/main" val="3303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solve mathematical problems with code!</a:t>
            </a:r>
            <a:endParaRPr lang="en-US" dirty="0"/>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982442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17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it’s important to be able to store and manipulate numbers as well as strings</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perform math operations on numeric values or on variables containing numeric values</a:t>
            </a:r>
            <a:endParaRPr lang="en-US" dirty="0"/>
          </a:p>
        </p:txBody>
      </p:sp>
      <p:sp>
        <p:nvSpPr>
          <p:cNvPr id="5" name="Rectangle 2"/>
          <p:cNvSpPr>
            <a:spLocks noGrp="1" noChangeArrowheads="1"/>
          </p:cNvSpPr>
          <p:nvPr>
            <p:ph sz="quarter" idx="10"/>
          </p:nvPr>
        </p:nvSpPr>
        <p:spPr bwMode="auto">
          <a:xfrm>
            <a:off x="838200" y="2090797"/>
            <a:ext cx="719139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These are the most common math operations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065395"/>
              </p:ext>
            </p:extLst>
          </p:nvPr>
        </p:nvGraphicFramePr>
        <p:xfrm>
          <a:off x="2171700" y="1824355"/>
          <a:ext cx="7150099" cy="3200400"/>
        </p:xfrm>
        <a:graphic>
          <a:graphicData uri="http://schemas.openxmlformats.org/drawingml/2006/table">
            <a:tbl>
              <a:tblPr firstRow="1" bandRow="1">
                <a:tableStyleId>{5C22544A-7EE6-4342-B048-85BDC9FD1C3A}</a:tableStyleId>
              </a:tblPr>
              <a:tblGrid>
                <a:gridCol w="1463147">
                  <a:extLst>
                    <a:ext uri="{9D8B030D-6E8A-4147-A177-3AD203B41FA5}">
                      <a16:colId xmlns="" xmlns:a16="http://schemas.microsoft.com/office/drawing/2014/main" val="3302812797"/>
                    </a:ext>
                  </a:extLst>
                </a:gridCol>
                <a:gridCol w="3078131">
                  <a:extLst>
                    <a:ext uri="{9D8B030D-6E8A-4147-A177-3AD203B41FA5}">
                      <a16:colId xmlns="" xmlns:a16="http://schemas.microsoft.com/office/drawing/2014/main" val="726788657"/>
                    </a:ext>
                  </a:extLst>
                </a:gridCol>
                <a:gridCol w="2608821">
                  <a:extLst>
                    <a:ext uri="{9D8B030D-6E8A-4147-A177-3AD203B41FA5}">
                      <a16:colId xmlns="" xmlns:a16="http://schemas.microsoft.com/office/drawing/2014/main" val="479426941"/>
                    </a:ext>
                  </a:extLst>
                </a:gridCol>
              </a:tblGrid>
              <a:tr h="370840">
                <a:tc>
                  <a:txBody>
                    <a:bodyPr/>
                    <a:lstStyle/>
                    <a:p>
                      <a:pPr algn="ctr"/>
                      <a:r>
                        <a:rPr lang="en-CA" sz="2400" dirty="0" smtClean="0"/>
                        <a:t>Symbol</a:t>
                      </a:r>
                      <a:endParaRPr lang="en-US" sz="2400" dirty="0"/>
                    </a:p>
                  </a:txBody>
                  <a:tcPr/>
                </a:tc>
                <a:tc>
                  <a:txBody>
                    <a:bodyPr/>
                    <a:lstStyle/>
                    <a:p>
                      <a:pPr algn="ctr"/>
                      <a:r>
                        <a:rPr lang="en-CA" sz="2400" dirty="0" smtClean="0"/>
                        <a:t>Operation</a:t>
                      </a:r>
                      <a:endParaRPr lang="en-US" sz="2400" dirty="0"/>
                    </a:p>
                  </a:txBody>
                  <a:tcPr/>
                </a:tc>
                <a:tc>
                  <a:txBody>
                    <a:bodyPr/>
                    <a:lstStyle/>
                    <a:p>
                      <a:pPr algn="ctr"/>
                      <a:r>
                        <a:rPr lang="en-CA" sz="2400" dirty="0" smtClean="0"/>
                        <a:t>Example</a:t>
                      </a:r>
                      <a:endParaRPr lang="en-US" sz="2400" dirty="0"/>
                    </a:p>
                  </a:txBody>
                  <a:tcPr/>
                </a:tc>
                <a:extLst>
                  <a:ext uri="{0D108BD9-81ED-4DB2-BD59-A6C34878D82A}">
                    <a16:rowId xmlns="" xmlns:a16="http://schemas.microsoft.com/office/drawing/2014/main" val="1522480120"/>
                  </a:ext>
                </a:extLst>
              </a:tr>
              <a:tr h="370840">
                <a:tc>
                  <a:txBody>
                    <a:bodyPr/>
                    <a:lstStyle/>
                    <a:p>
                      <a:r>
                        <a:rPr lang="en-CA" sz="2400" dirty="0" smtClean="0"/>
                        <a:t>+</a:t>
                      </a:r>
                      <a:endParaRPr lang="en-US" sz="2400" dirty="0"/>
                    </a:p>
                  </a:txBody>
                  <a:tcPr/>
                </a:tc>
                <a:tc>
                  <a:txBody>
                    <a:bodyPr/>
                    <a:lstStyle/>
                    <a:p>
                      <a:r>
                        <a:rPr lang="en-CA" sz="2400" dirty="0" smtClean="0"/>
                        <a:t>Addition</a:t>
                      </a:r>
                      <a:endParaRPr lang="en-US" sz="2400" dirty="0"/>
                    </a:p>
                  </a:txBody>
                  <a:tcPr/>
                </a:tc>
                <a:tc>
                  <a:txBody>
                    <a:bodyPr/>
                    <a:lstStyle/>
                    <a:p>
                      <a:r>
                        <a:rPr lang="en-CA" sz="2400" dirty="0" smtClean="0"/>
                        <a:t>5+2 =</a:t>
                      </a:r>
                      <a:r>
                        <a:rPr lang="en-CA" sz="2400" baseline="0" dirty="0" smtClean="0"/>
                        <a:t> 7</a:t>
                      </a:r>
                      <a:endParaRPr lang="en-US" sz="2400" dirty="0"/>
                    </a:p>
                  </a:txBody>
                  <a:tcPr/>
                </a:tc>
                <a:extLst>
                  <a:ext uri="{0D108BD9-81ED-4DB2-BD59-A6C34878D82A}">
                    <a16:rowId xmlns="" xmlns:a16="http://schemas.microsoft.com/office/drawing/2014/main" val="3206670584"/>
                  </a:ext>
                </a:extLst>
              </a:tr>
              <a:tr h="370840">
                <a:tc>
                  <a:txBody>
                    <a:bodyPr/>
                    <a:lstStyle/>
                    <a:p>
                      <a:r>
                        <a:rPr lang="en-CA" sz="2400" dirty="0" smtClean="0"/>
                        <a:t>-</a:t>
                      </a:r>
                      <a:endParaRPr lang="en-US" sz="2400" dirty="0"/>
                    </a:p>
                  </a:txBody>
                  <a:tcPr/>
                </a:tc>
                <a:tc>
                  <a:txBody>
                    <a:bodyPr/>
                    <a:lstStyle/>
                    <a:p>
                      <a:r>
                        <a:rPr lang="en-CA" sz="2400" dirty="0" smtClean="0"/>
                        <a:t>Subtraction</a:t>
                      </a:r>
                      <a:endParaRPr lang="en-US" sz="2400" dirty="0"/>
                    </a:p>
                  </a:txBody>
                  <a:tcPr/>
                </a:tc>
                <a:tc>
                  <a:txBody>
                    <a:bodyPr/>
                    <a:lstStyle/>
                    <a:p>
                      <a:r>
                        <a:rPr lang="en-CA" sz="2400" dirty="0" smtClean="0"/>
                        <a:t>5-2</a:t>
                      </a:r>
                      <a:r>
                        <a:rPr lang="en-CA" sz="2400" baseline="0" dirty="0" smtClean="0"/>
                        <a:t> = 3</a:t>
                      </a:r>
                      <a:endParaRPr lang="en-US" sz="2400" dirty="0"/>
                    </a:p>
                  </a:txBody>
                  <a:tcPr/>
                </a:tc>
                <a:extLst>
                  <a:ext uri="{0D108BD9-81ED-4DB2-BD59-A6C34878D82A}">
                    <a16:rowId xmlns="" xmlns:a16="http://schemas.microsoft.com/office/drawing/2014/main" val="1688054447"/>
                  </a:ext>
                </a:extLst>
              </a:tr>
              <a:tr h="370840">
                <a:tc>
                  <a:txBody>
                    <a:bodyPr/>
                    <a:lstStyle/>
                    <a:p>
                      <a:r>
                        <a:rPr lang="en-CA" sz="2400" dirty="0" smtClean="0"/>
                        <a:t>*</a:t>
                      </a:r>
                      <a:endParaRPr lang="en-US" sz="2400" dirty="0"/>
                    </a:p>
                  </a:txBody>
                  <a:tcPr/>
                </a:tc>
                <a:tc>
                  <a:txBody>
                    <a:bodyPr/>
                    <a:lstStyle/>
                    <a:p>
                      <a:r>
                        <a:rPr lang="en-CA" sz="2400" dirty="0" smtClean="0"/>
                        <a:t>Multiplication</a:t>
                      </a:r>
                      <a:endParaRPr lang="en-US" sz="2400" dirty="0"/>
                    </a:p>
                  </a:txBody>
                  <a:tcPr/>
                </a:tc>
                <a:tc>
                  <a:txBody>
                    <a:bodyPr/>
                    <a:lstStyle/>
                    <a:p>
                      <a:r>
                        <a:rPr lang="en-CA" sz="2400" dirty="0" smtClean="0"/>
                        <a:t>5*2 = 10</a:t>
                      </a:r>
                      <a:endParaRPr lang="en-US" sz="2400" dirty="0"/>
                    </a:p>
                  </a:txBody>
                  <a:tcPr/>
                </a:tc>
                <a:extLst>
                  <a:ext uri="{0D108BD9-81ED-4DB2-BD59-A6C34878D82A}">
                    <a16:rowId xmlns="" xmlns:a16="http://schemas.microsoft.com/office/drawing/2014/main" val="549480022"/>
                  </a:ext>
                </a:extLst>
              </a:tr>
              <a:tr h="370840">
                <a:tc>
                  <a:txBody>
                    <a:bodyPr/>
                    <a:lstStyle/>
                    <a:p>
                      <a:r>
                        <a:rPr lang="en-CA" sz="2400" dirty="0" smtClean="0"/>
                        <a:t>/</a:t>
                      </a:r>
                      <a:endParaRPr lang="en-US" sz="2400" dirty="0"/>
                    </a:p>
                  </a:txBody>
                  <a:tcPr/>
                </a:tc>
                <a:tc>
                  <a:txBody>
                    <a:bodyPr/>
                    <a:lstStyle/>
                    <a:p>
                      <a:r>
                        <a:rPr lang="en-CA" sz="2400" dirty="0" smtClean="0"/>
                        <a:t>Division</a:t>
                      </a:r>
                      <a:endParaRPr lang="en-US" sz="2400" dirty="0"/>
                    </a:p>
                  </a:txBody>
                  <a:tcPr/>
                </a:tc>
                <a:tc>
                  <a:txBody>
                    <a:bodyPr/>
                    <a:lstStyle/>
                    <a:p>
                      <a:r>
                        <a:rPr lang="en-CA" sz="2400" dirty="0" smtClean="0"/>
                        <a:t>5/2 = 2.5</a:t>
                      </a:r>
                      <a:endParaRPr lang="en-US" sz="2400" dirty="0"/>
                    </a:p>
                  </a:txBody>
                  <a:tcPr/>
                </a:tc>
                <a:extLst>
                  <a:ext uri="{0D108BD9-81ED-4DB2-BD59-A6C34878D82A}">
                    <a16:rowId xmlns="" xmlns:a16="http://schemas.microsoft.com/office/drawing/2014/main" val="3885486608"/>
                  </a:ext>
                </a:extLst>
              </a:tr>
              <a:tr h="370840">
                <a:tc>
                  <a:txBody>
                    <a:bodyPr/>
                    <a:lstStyle/>
                    <a:p>
                      <a:r>
                        <a:rPr lang="en-CA" sz="2400" dirty="0" smtClean="0"/>
                        <a:t>**</a:t>
                      </a:r>
                      <a:endParaRPr lang="en-US" sz="2400" dirty="0"/>
                    </a:p>
                  </a:txBody>
                  <a:tcPr/>
                </a:tc>
                <a:tc>
                  <a:txBody>
                    <a:bodyPr/>
                    <a:lstStyle/>
                    <a:p>
                      <a:r>
                        <a:rPr lang="en-CA" sz="2400" dirty="0" smtClean="0"/>
                        <a:t>Exponent</a:t>
                      </a:r>
                      <a:endParaRPr lang="en-US" sz="2400" dirty="0"/>
                    </a:p>
                  </a:txBody>
                  <a:tcPr/>
                </a:tc>
                <a:tc>
                  <a:txBody>
                    <a:bodyPr/>
                    <a:lstStyle/>
                    <a:p>
                      <a:r>
                        <a:rPr lang="en-CA" sz="2400" dirty="0" smtClean="0"/>
                        <a:t>5**2 = 25</a:t>
                      </a:r>
                      <a:endParaRPr lang="en-US" sz="2400" dirty="0"/>
                    </a:p>
                  </a:txBody>
                  <a:tcPr/>
                </a:tc>
                <a:extLst>
                  <a:ext uri="{0D108BD9-81ED-4DB2-BD59-A6C34878D82A}">
                    <a16:rowId xmlns="" xmlns:a16="http://schemas.microsoft.com/office/drawing/2014/main" val="4020642671"/>
                  </a:ext>
                </a:extLst>
              </a:tr>
              <a:tr h="0">
                <a:tc>
                  <a:txBody>
                    <a:bodyPr/>
                    <a:lstStyle/>
                    <a:p>
                      <a:r>
                        <a:rPr lang="en-CA" sz="2400" dirty="0" smtClean="0"/>
                        <a:t>%</a:t>
                      </a:r>
                      <a:endParaRPr lang="en-US" sz="2400" dirty="0"/>
                    </a:p>
                  </a:txBody>
                  <a:tcPr/>
                </a:tc>
                <a:tc>
                  <a:txBody>
                    <a:bodyPr/>
                    <a:lstStyle/>
                    <a:p>
                      <a:r>
                        <a:rPr lang="en-CA" sz="2400" dirty="0" smtClean="0"/>
                        <a:t>Modulo</a:t>
                      </a:r>
                      <a:endParaRPr lang="en-US" sz="2400" dirty="0"/>
                    </a:p>
                  </a:txBody>
                  <a:tcPr/>
                </a:tc>
                <a:tc>
                  <a:txBody>
                    <a:bodyPr/>
                    <a:lstStyle/>
                    <a:p>
                      <a:r>
                        <a:rPr lang="en-CA" sz="2400" dirty="0" smtClean="0"/>
                        <a:t>5%2 = 1</a:t>
                      </a:r>
                      <a:endParaRPr lang="en-US" sz="2400" dirty="0"/>
                    </a:p>
                  </a:txBody>
                  <a:tcPr/>
                </a:tc>
                <a:extLst>
                  <a:ext uri="{0D108BD9-81ED-4DB2-BD59-A6C34878D82A}">
                    <a16:rowId xmlns="" xmlns:a16="http://schemas.microsoft.com/office/drawing/2014/main" val="2247788632"/>
                  </a:ext>
                </a:extLst>
              </a:tr>
            </a:tbl>
          </a:graphicData>
        </a:graphic>
      </p:graphicFrame>
    </p:spTree>
    <p:extLst>
      <p:ext uri="{BB962C8B-B14F-4D97-AF65-F5344CB8AC3E}">
        <p14:creationId xmlns:p14="http://schemas.microsoft.com/office/powerpoint/2010/main" val="3938164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Math rules haven’t changed since school</a:t>
            </a:r>
            <a:endParaRPr lang="en-US" dirty="0"/>
          </a:p>
        </p:txBody>
      </p:sp>
      <p:sp>
        <p:nvSpPr>
          <p:cNvPr id="5" name="Rectangle 2"/>
          <p:cNvSpPr>
            <a:spLocks noGrp="1" noChangeArrowheads="1"/>
          </p:cNvSpPr>
          <p:nvPr>
            <p:ph sz="quarter" idx="10"/>
          </p:nvPr>
        </p:nvSpPr>
        <p:spPr bwMode="auto">
          <a:xfrm>
            <a:off x="379514" y="1430426"/>
            <a:ext cx="94708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O</a:t>
            </a:r>
            <a:r>
              <a:rPr kumimoji="0" lang="en-US" altLang="en-US" b="0" i="0" u="none" strike="noStrike" cap="none" normalizeH="0" baseline="0" dirty="0" smtClean="0">
                <a:ln>
                  <a:noFill/>
                </a:ln>
                <a:solidFill>
                  <a:srgbClr val="000000"/>
                </a:solidFill>
                <a:effectLst/>
              </a:rPr>
              <a:t>rder of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smtClean="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Getting a computer to do your math homework</a:t>
            </a:r>
            <a:endParaRPr lang="en-US" dirty="0"/>
          </a:p>
        </p:txBody>
      </p:sp>
    </p:spTree>
    <p:extLst>
      <p:ext uri="{BB962C8B-B14F-4D97-AF65-F5344CB8AC3E}">
        <p14:creationId xmlns:p14="http://schemas.microsoft.com/office/powerpoint/2010/main" val="6024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Formatting numbers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59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93308448"/>
              </p:ext>
            </p:extLst>
          </p:nvPr>
        </p:nvGraphicFramePr>
        <p:xfrm>
          <a:off x="1485900" y="2411901"/>
          <a:ext cx="8904726" cy="2743200"/>
        </p:xfrm>
        <a:graphic>
          <a:graphicData uri="http://schemas.openxmlformats.org/drawingml/2006/table">
            <a:tbl>
              <a:tblPr firstRow="1" bandRow="1">
                <a:tableStyleId>{5C22544A-7EE6-4342-B048-85BDC9FD1C3A}</a:tableStyleId>
              </a:tblPr>
              <a:tblGrid>
                <a:gridCol w="5702300">
                  <a:extLst>
                    <a:ext uri="{9D8B030D-6E8A-4147-A177-3AD203B41FA5}">
                      <a16:colId xmlns="" xmlns:a16="http://schemas.microsoft.com/office/drawing/2014/main" val="961687235"/>
                    </a:ext>
                  </a:extLst>
                </a:gridCol>
                <a:gridCol w="3202426">
                  <a:extLst>
                    <a:ext uri="{9D8B030D-6E8A-4147-A177-3AD203B41FA5}">
                      <a16:colId xmlns=""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 xmlns:a16="http://schemas.microsoft.com/office/drawing/2014/main" val="4236792033"/>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173323767"/>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3917988680"/>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%03d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 xmlns:a16="http://schemas.microsoft.com/office/drawing/2014/main" val="3659282646"/>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%f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 xmlns:a16="http://schemas.microsoft.com/office/drawing/2014/main" val="3087695988"/>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%.2f cats'</a:t>
                      </a:r>
                      <a:r>
                        <a:rPr lang="en-US" altLang="en-US" sz="2400" b="0" dirty="0" smtClean="0">
                          <a:solidFill>
                            <a:srgbClr val="000000"/>
                          </a:solidFill>
                          <a:latin typeface="Consolas" panose="020B0609020204030204" pitchFamily="49" charset="0"/>
                          <a:cs typeface="Consolas" panose="020B0609020204030204" pitchFamily="49" charset="0"/>
                        </a:rPr>
                        <a:t> % 6)</a:t>
                      </a:r>
                      <a:endParaRPr lang="en-US" altLang="en-US" sz="5400" b="0" dirty="0" smtClean="0">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Sometimes you will need to format the numbers when you display them to users</a:t>
            </a:r>
            <a:endParaRPr lang="en-US" dirty="0"/>
          </a:p>
        </p:txBody>
      </p:sp>
    </p:spTree>
    <p:extLst>
      <p:ext uri="{BB962C8B-B14F-4D97-AF65-F5344CB8AC3E}">
        <p14:creationId xmlns:p14="http://schemas.microsoft.com/office/powerpoint/2010/main" val="2519918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4</Module>
    <Status xmlns="A1016A52-665D-42A0-B05F-CF4EC4F3D513">Final</Status>
  </documentManagement>
</p:properties>
</file>

<file path=customXml/itemProps1.xml><?xml version="1.0" encoding="utf-8"?>
<ds:datastoreItem xmlns:ds="http://schemas.openxmlformats.org/officeDocument/2006/customXml" ds:itemID="{B968AB6E-5C55-4D8C-870C-3F705D3CB053}"/>
</file>

<file path=customXml/itemProps2.xml><?xml version="1.0" encoding="utf-8"?>
<ds:datastoreItem xmlns:ds="http://schemas.openxmlformats.org/officeDocument/2006/customXml" ds:itemID="{FF73739F-9A47-4043-85CD-F8327C202142}"/>
</file>

<file path=customXml/itemProps3.xml><?xml version="1.0" encoding="utf-8"?>
<ds:datastoreItem xmlns:ds="http://schemas.openxmlformats.org/officeDocument/2006/customXml" ds:itemID="{369A1A60-16E7-45F9-852B-EE6EB36BAD2A}"/>
</file>

<file path=docProps/app.xml><?xml version="1.0" encoding="utf-8"?>
<Properties xmlns="http://schemas.openxmlformats.org/officeDocument/2006/extended-properties" xmlns:vt="http://schemas.openxmlformats.org/officeDocument/2006/docPropsVTypes">
  <Template>MVA</Template>
  <TotalTime>5812</TotalTime>
  <Words>554</Words>
  <Application>Microsoft Office PowerPoint</Application>
  <PresentationFormat>Widescreen</PresentationFormat>
  <Paragraphs>151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Segoe UI</vt:lpstr>
      <vt:lpstr>Segoe UI Light</vt:lpstr>
      <vt:lpstr>MVA</vt:lpstr>
      <vt:lpstr>PowerPoint Presentation</vt:lpstr>
      <vt:lpstr>Many problems we have to solve involve math</vt:lpstr>
      <vt:lpstr>So it’s important to be able to store and manipulate numbers as well as strings</vt:lpstr>
      <vt:lpstr>You can perform math operations on numeric values or on variables containing numeric values</vt:lpstr>
      <vt:lpstr>These are the most common math operations</vt:lpstr>
      <vt:lpstr>Math rules haven’t changed since school</vt:lpstr>
      <vt:lpstr>Getting a computer to do your math homework</vt:lpstr>
      <vt:lpstr>PowerPoint Presentation</vt:lpstr>
      <vt:lpstr>Sometimes you will need to format the numbers when you display them to users</vt:lpstr>
      <vt:lpstr>You can also use a format method to format numeric values</vt:lpstr>
      <vt:lpstr>Formatting numeric values</vt:lpstr>
      <vt:lpstr>Geek Tip!</vt:lpstr>
      <vt:lpstr>PowerPoint Presentation</vt:lpstr>
      <vt:lpstr>Asking a user to enter the numbers</vt:lpstr>
      <vt:lpstr>Why did we get the wrong answer when we ask the user to enter their bonus and salary values?</vt:lpstr>
      <vt:lpstr>Here is a hint: The input statement returns strings</vt:lpstr>
      <vt:lpstr>The program thought salary and bonus were strings so it concatenated instead of adding</vt:lpstr>
      <vt:lpstr>PowerPoint Presentation</vt:lpstr>
      <vt:lpstr>There are functions to convert from one datatype to another.</vt:lpstr>
      <vt:lpstr>If we convert the string to a float we get the desired result</vt:lpstr>
      <vt:lpstr>Changing the datatype</vt:lpstr>
      <vt:lpstr>Your Challenge – create a loan calculator</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Kristen Paulson</cp:lastModifiedBy>
  <cp:revision>134</cp:revision>
  <dcterms:created xsi:type="dcterms:W3CDTF">2014-06-11T19:38:55Z</dcterms:created>
  <dcterms:modified xsi:type="dcterms:W3CDTF">2014-09-25T16:53:32Z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