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sldIdLst>
    <p:sldId id="256" r:id="rId5"/>
    <p:sldId id="257" r:id="rId6"/>
    <p:sldId id="270" r:id="rId7"/>
    <p:sldId id="280" r:id="rId8"/>
    <p:sldId id="271" r:id="rId9"/>
    <p:sldId id="259" r:id="rId10"/>
    <p:sldId id="260" r:id="rId11"/>
    <p:sldId id="261" r:id="rId12"/>
    <p:sldId id="262" r:id="rId13"/>
    <p:sldId id="264" r:id="rId14"/>
    <p:sldId id="278" r:id="rId15"/>
    <p:sldId id="281" r:id="rId16"/>
    <p:sldId id="273" r:id="rId17"/>
    <p:sldId id="274" r:id="rId18"/>
    <p:sldId id="265" r:id="rId19"/>
    <p:sldId id="279" r:id="rId20"/>
    <p:sldId id="282" r:id="rId21"/>
    <p:sldId id="267" r:id="rId22"/>
    <p:sldId id="269" r:id="rId23"/>
    <p:sldId id="275" r:id="rId24"/>
    <p:sldId id="276"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Ibach" initials="SI" lastIdx="1" clrIdx="0">
    <p:extLst>
      <p:ext uri="{19B8F6BF-5375-455C-9EA6-DF929625EA0E}">
        <p15:presenceInfo xmlns:p15="http://schemas.microsoft.com/office/powerpoint/2012/main" userId="S-1-5-21-124525095-708259637-1543119021-1127892" providerId="AD"/>
      </p:ext>
    </p:extLst>
  </p:cmAuthor>
  <p:cmAuthor id="2" name="Keshav Sonal Kharangate" initials="KSK" lastIdx="1" clrIdx="1">
    <p:extLst>
      <p:ext uri="{19B8F6BF-5375-455C-9EA6-DF929625EA0E}">
        <p15:presenceInfo xmlns:p15="http://schemas.microsoft.com/office/powerpoint/2012/main" userId="S-1-5-21-124525095-708259637-1543119021-14350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22721" autoAdjust="0"/>
    <p:restoredTop sz="94660"/>
  </p:normalViewPr>
  <p:slideViewPr>
    <p:cSldViewPr snapToGrid="0">
      <p:cViewPr varScale="1">
        <p:scale>
          <a:sx n="70" d="100"/>
          <a:sy n="70" d="100"/>
        </p:scale>
        <p:origin x="240" y="68"/>
      </p:cViewPr>
      <p:guideLst/>
    </p:cSldViewPr>
  </p:slideViewPr>
  <p:notesTextViewPr>
    <p:cViewPr>
      <p:scale>
        <a:sx n="1" d="1"/>
        <a:sy n="1" d="1"/>
      </p:scale>
      <p:origin x="0" y="0"/>
    </p:cViewPr>
  </p:notesTextViewPr>
  <p:notesViewPr>
    <p:cSldViewPr snapToGrid="0">
      <p:cViewPr varScale="1">
        <p:scale>
          <a:sx n="53" d="100"/>
          <a:sy n="53" d="100"/>
        </p:scale>
        <p:origin x="2648"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487A8-29BF-4C20-9C31-CCD44401EAE9}" type="datetimeFigureOut">
              <a:rPr lang="en-CA" smtClean="0"/>
              <a:t>2014-09-25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6C89E-FE48-4E50-8502-9EC269FEC7A1}" type="slidenum">
              <a:rPr lang="en-CA" smtClean="0"/>
              <a:t>‹#›</a:t>
            </a:fld>
            <a:endParaRPr lang="en-CA"/>
          </a:p>
        </p:txBody>
      </p:sp>
    </p:spTree>
    <p:extLst>
      <p:ext uri="{BB962C8B-B14F-4D97-AF65-F5344CB8AC3E}">
        <p14:creationId xmlns:p14="http://schemas.microsoft.com/office/powerpoint/2010/main" val="2052991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6C89E-FE48-4E50-8502-9EC269FEC7A1}" type="slidenum">
              <a:rPr lang="en-CA" smtClean="0"/>
              <a:t>1</a:t>
            </a:fld>
            <a:endParaRPr lang="en-CA"/>
          </a:p>
        </p:txBody>
      </p:sp>
    </p:spTree>
    <p:extLst>
      <p:ext uri="{BB962C8B-B14F-4D97-AF65-F5344CB8AC3E}">
        <p14:creationId xmlns:p14="http://schemas.microsoft.com/office/powerpoint/2010/main" val="4269774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10</a:t>
            </a:fld>
            <a:endParaRPr lang="en-CA"/>
          </a:p>
        </p:txBody>
      </p:sp>
    </p:spTree>
    <p:extLst>
      <p:ext uri="{BB962C8B-B14F-4D97-AF65-F5344CB8AC3E}">
        <p14:creationId xmlns:p14="http://schemas.microsoft.com/office/powerpoint/2010/main" val="1009557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6C89E-FE48-4E50-8502-9EC269FEC7A1}" type="slidenum">
              <a:rPr lang="en-CA" smtClean="0"/>
              <a:t>11</a:t>
            </a:fld>
            <a:endParaRPr lang="en-CA"/>
          </a:p>
        </p:txBody>
      </p:sp>
    </p:spTree>
    <p:extLst>
      <p:ext uri="{BB962C8B-B14F-4D97-AF65-F5344CB8AC3E}">
        <p14:creationId xmlns:p14="http://schemas.microsoft.com/office/powerpoint/2010/main" val="2413357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6C89E-FE48-4E50-8502-9EC269FEC7A1}" type="slidenum">
              <a:rPr lang="en-CA" smtClean="0"/>
              <a:t>12</a:t>
            </a:fld>
            <a:endParaRPr lang="en-CA"/>
          </a:p>
        </p:txBody>
      </p:sp>
    </p:spTree>
    <p:extLst>
      <p:ext uri="{BB962C8B-B14F-4D97-AF65-F5344CB8AC3E}">
        <p14:creationId xmlns:p14="http://schemas.microsoft.com/office/powerpoint/2010/main" val="3821655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13</a:t>
            </a:fld>
            <a:endParaRPr lang="en-CA"/>
          </a:p>
        </p:txBody>
      </p:sp>
    </p:spTree>
    <p:extLst>
      <p:ext uri="{BB962C8B-B14F-4D97-AF65-F5344CB8AC3E}">
        <p14:creationId xmlns:p14="http://schemas.microsoft.com/office/powerpoint/2010/main" val="3435500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6C89E-FE48-4E50-8502-9EC269FEC7A1}" type="slidenum">
              <a:rPr lang="en-CA" smtClean="0"/>
              <a:t>14</a:t>
            </a:fld>
            <a:endParaRPr lang="en-CA"/>
          </a:p>
        </p:txBody>
      </p:sp>
    </p:spTree>
    <p:extLst>
      <p:ext uri="{BB962C8B-B14F-4D97-AF65-F5344CB8AC3E}">
        <p14:creationId xmlns:p14="http://schemas.microsoft.com/office/powerpoint/2010/main" val="496297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15</a:t>
            </a:fld>
            <a:endParaRPr lang="en-CA"/>
          </a:p>
        </p:txBody>
      </p:sp>
    </p:spTree>
    <p:extLst>
      <p:ext uri="{BB962C8B-B14F-4D97-AF65-F5344CB8AC3E}">
        <p14:creationId xmlns:p14="http://schemas.microsoft.com/office/powerpoint/2010/main" val="3702115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6C89E-FE48-4E50-8502-9EC269FEC7A1}" type="slidenum">
              <a:rPr lang="en-CA" smtClean="0"/>
              <a:t>16</a:t>
            </a:fld>
            <a:endParaRPr lang="en-CA"/>
          </a:p>
        </p:txBody>
      </p:sp>
    </p:spTree>
    <p:extLst>
      <p:ext uri="{BB962C8B-B14F-4D97-AF65-F5344CB8AC3E}">
        <p14:creationId xmlns:p14="http://schemas.microsoft.com/office/powerpoint/2010/main" val="3127462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6C89E-FE48-4E50-8502-9EC269FEC7A1}" type="slidenum">
              <a:rPr lang="en-CA" smtClean="0"/>
              <a:t>17</a:t>
            </a:fld>
            <a:endParaRPr lang="en-CA"/>
          </a:p>
        </p:txBody>
      </p:sp>
    </p:spTree>
    <p:extLst>
      <p:ext uri="{BB962C8B-B14F-4D97-AF65-F5344CB8AC3E}">
        <p14:creationId xmlns:p14="http://schemas.microsoft.com/office/powerpoint/2010/main" val="2159606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38A4D85-E449-4E7F-8A74-66A26455A406}" type="slidenum">
              <a:rPr lang="en-CA" smtClean="0"/>
              <a:t>18</a:t>
            </a:fld>
            <a:endParaRPr lang="en-CA"/>
          </a:p>
        </p:txBody>
      </p:sp>
    </p:spTree>
    <p:extLst>
      <p:ext uri="{BB962C8B-B14F-4D97-AF65-F5344CB8AC3E}">
        <p14:creationId xmlns:p14="http://schemas.microsoft.com/office/powerpoint/2010/main" val="334311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38A4D85-E449-4E7F-8A74-66A26455A406}" type="slidenum">
              <a:rPr lang="en-CA" smtClean="0"/>
              <a:t>19</a:t>
            </a:fld>
            <a:endParaRPr lang="en-CA"/>
          </a:p>
        </p:txBody>
      </p:sp>
    </p:spTree>
    <p:extLst>
      <p:ext uri="{BB962C8B-B14F-4D97-AF65-F5344CB8AC3E}">
        <p14:creationId xmlns:p14="http://schemas.microsoft.com/office/powerpoint/2010/main" val="2092834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6C89E-FE48-4E50-8502-9EC269FEC7A1}" type="slidenum">
              <a:rPr lang="en-CA" smtClean="0"/>
              <a:t>2</a:t>
            </a:fld>
            <a:endParaRPr lang="en-CA"/>
          </a:p>
        </p:txBody>
      </p:sp>
    </p:spTree>
    <p:extLst>
      <p:ext uri="{BB962C8B-B14F-4D97-AF65-F5344CB8AC3E}">
        <p14:creationId xmlns:p14="http://schemas.microsoft.com/office/powerpoint/2010/main" val="17356753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38A4D85-E449-4E7F-8A74-66A26455A406}" type="slidenum">
              <a:rPr lang="en-CA" smtClean="0"/>
              <a:t>20</a:t>
            </a:fld>
            <a:endParaRPr lang="en-CA"/>
          </a:p>
        </p:txBody>
      </p:sp>
    </p:spTree>
    <p:extLst>
      <p:ext uri="{BB962C8B-B14F-4D97-AF65-F5344CB8AC3E}">
        <p14:creationId xmlns:p14="http://schemas.microsoft.com/office/powerpoint/2010/main" val="386398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6C89E-FE48-4E50-8502-9EC269FEC7A1}" type="slidenum">
              <a:rPr lang="en-CA" smtClean="0"/>
              <a:t>21</a:t>
            </a:fld>
            <a:endParaRPr lang="en-CA"/>
          </a:p>
        </p:txBody>
      </p:sp>
    </p:spTree>
    <p:extLst>
      <p:ext uri="{BB962C8B-B14F-4D97-AF65-F5344CB8AC3E}">
        <p14:creationId xmlns:p14="http://schemas.microsoft.com/office/powerpoint/2010/main" val="47343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6C89E-FE48-4E50-8502-9EC269FEC7A1}" type="slidenum">
              <a:rPr lang="en-CA" smtClean="0"/>
              <a:t>22</a:t>
            </a:fld>
            <a:endParaRPr lang="en-CA"/>
          </a:p>
        </p:txBody>
      </p:sp>
    </p:spTree>
    <p:extLst>
      <p:ext uri="{BB962C8B-B14F-4D97-AF65-F5344CB8AC3E}">
        <p14:creationId xmlns:p14="http://schemas.microsoft.com/office/powerpoint/2010/main" val="674297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6C89E-FE48-4E50-8502-9EC269FEC7A1}" type="slidenum">
              <a:rPr lang="en-CA" smtClean="0"/>
              <a:t>3</a:t>
            </a:fld>
            <a:endParaRPr lang="en-CA"/>
          </a:p>
        </p:txBody>
      </p:sp>
    </p:spTree>
    <p:extLst>
      <p:ext uri="{BB962C8B-B14F-4D97-AF65-F5344CB8AC3E}">
        <p14:creationId xmlns:p14="http://schemas.microsoft.com/office/powerpoint/2010/main" val="334389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6C89E-FE48-4E50-8502-9EC269FEC7A1}" type="slidenum">
              <a:rPr lang="en-CA" smtClean="0"/>
              <a:t>4</a:t>
            </a:fld>
            <a:endParaRPr lang="en-CA"/>
          </a:p>
        </p:txBody>
      </p:sp>
    </p:spTree>
    <p:extLst>
      <p:ext uri="{BB962C8B-B14F-4D97-AF65-F5344CB8AC3E}">
        <p14:creationId xmlns:p14="http://schemas.microsoft.com/office/powerpoint/2010/main" val="1992652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6C89E-FE48-4E50-8502-9EC269FEC7A1}" type="slidenum">
              <a:rPr lang="en-CA" smtClean="0"/>
              <a:t>5</a:t>
            </a:fld>
            <a:endParaRPr lang="en-CA"/>
          </a:p>
        </p:txBody>
      </p:sp>
    </p:spTree>
    <p:extLst>
      <p:ext uri="{BB962C8B-B14F-4D97-AF65-F5344CB8AC3E}">
        <p14:creationId xmlns:p14="http://schemas.microsoft.com/office/powerpoint/2010/main" val="2640532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6C89E-FE48-4E50-8502-9EC269FEC7A1}" type="slidenum">
              <a:rPr lang="en-CA" smtClean="0"/>
              <a:t>6</a:t>
            </a:fld>
            <a:endParaRPr lang="en-CA"/>
          </a:p>
        </p:txBody>
      </p:sp>
    </p:spTree>
    <p:extLst>
      <p:ext uri="{BB962C8B-B14F-4D97-AF65-F5344CB8AC3E}">
        <p14:creationId xmlns:p14="http://schemas.microsoft.com/office/powerpoint/2010/main" val="3259608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p:txBody>
      </p:sp>
      <p:sp>
        <p:nvSpPr>
          <p:cNvPr id="4" name="Slide Number Placeholder 3"/>
          <p:cNvSpPr>
            <a:spLocks noGrp="1"/>
          </p:cNvSpPr>
          <p:nvPr>
            <p:ph type="sldNum" sz="quarter" idx="10"/>
          </p:nvPr>
        </p:nvSpPr>
        <p:spPr/>
        <p:txBody>
          <a:bodyPr/>
          <a:lstStyle/>
          <a:p>
            <a:fld id="{338A4D85-E449-4E7F-8A74-66A26455A406}" type="slidenum">
              <a:rPr lang="en-CA" smtClean="0"/>
              <a:t>7</a:t>
            </a:fld>
            <a:endParaRPr lang="en-CA"/>
          </a:p>
        </p:txBody>
      </p:sp>
    </p:spTree>
    <p:extLst>
      <p:ext uri="{BB962C8B-B14F-4D97-AF65-F5344CB8AC3E}">
        <p14:creationId xmlns:p14="http://schemas.microsoft.com/office/powerpoint/2010/main" val="2879791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D6C89E-FE48-4E50-8502-9EC269FEC7A1}" type="slidenum">
              <a:rPr lang="en-CA" smtClean="0"/>
              <a:t>8</a:t>
            </a:fld>
            <a:endParaRPr lang="en-CA"/>
          </a:p>
        </p:txBody>
      </p:sp>
    </p:spTree>
    <p:extLst>
      <p:ext uri="{BB962C8B-B14F-4D97-AF65-F5344CB8AC3E}">
        <p14:creationId xmlns:p14="http://schemas.microsoft.com/office/powerpoint/2010/main" val="2717781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9</a:t>
            </a:fld>
            <a:endParaRPr lang="en-CA"/>
          </a:p>
        </p:txBody>
      </p:sp>
    </p:spTree>
    <p:extLst>
      <p:ext uri="{BB962C8B-B14F-4D97-AF65-F5344CB8AC3E}">
        <p14:creationId xmlns:p14="http://schemas.microsoft.com/office/powerpoint/2010/main" val="4229001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5987383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5183177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0392486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30804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054219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396499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872639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6670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361386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28772425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CA" dirty="0" smtClean="0"/>
              <a:t>Christopher Harrison | Content Developer</a:t>
            </a:r>
          </a:p>
          <a:p>
            <a:r>
              <a:rPr lang="en-CA" dirty="0" smtClean="0"/>
              <a:t>Susan Ibach | Technical Evangelist</a:t>
            </a:r>
            <a:endParaRPr lang="en-CA" dirty="0"/>
          </a:p>
        </p:txBody>
      </p:sp>
      <p:sp>
        <p:nvSpPr>
          <p:cNvPr id="2" name="Title 1"/>
          <p:cNvSpPr>
            <a:spLocks noGrp="1"/>
          </p:cNvSpPr>
          <p:nvPr>
            <p:ph type="ctrTitle"/>
          </p:nvPr>
        </p:nvSpPr>
        <p:spPr/>
        <p:txBody>
          <a:bodyPr/>
          <a:lstStyle/>
          <a:p>
            <a:r>
              <a:rPr lang="en-CA" dirty="0" smtClean="0"/>
              <a:t>How to save information in </a:t>
            </a:r>
            <a:r>
              <a:rPr lang="en-CA" dirty="0"/>
              <a:t>files</a:t>
            </a:r>
            <a:br>
              <a:rPr lang="en-CA" dirty="0"/>
            </a:br>
            <a:r>
              <a:rPr lang="en-CA" sz="2400" dirty="0"/>
              <a:t>open, write, </a:t>
            </a:r>
            <a:r>
              <a:rPr lang="en-CA" sz="2400" dirty="0" smtClean="0"/>
              <a:t>close</a:t>
            </a:r>
            <a:endParaRPr lang="en-CA" sz="2400" dirty="0"/>
          </a:p>
        </p:txBody>
      </p:sp>
    </p:spTree>
    <p:extLst>
      <p:ext uri="{BB962C8B-B14F-4D97-AF65-F5344CB8AC3E}">
        <p14:creationId xmlns:p14="http://schemas.microsoft.com/office/powerpoint/2010/main" val="3929158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700" dirty="0" smtClean="0">
                <a:cs typeface="Consolas" panose="020B0609020204030204" pitchFamily="49" charset="0"/>
              </a:rPr>
              <a:t>So how does that look when we put it all together?</a:t>
            </a:r>
            <a:endParaRPr lang="en-CA" sz="3700" dirty="0"/>
          </a:p>
        </p:txBody>
      </p:sp>
      <p:sp>
        <p:nvSpPr>
          <p:cNvPr id="3" name="Content Placeholder 2"/>
          <p:cNvSpPr>
            <a:spLocks noGrp="1"/>
          </p:cNvSpPr>
          <p:nvPr>
            <p:ph sz="quarter" idx="10"/>
          </p:nvPr>
        </p:nvSpPr>
        <p:spPr/>
        <p:txBody>
          <a:bodyPr/>
          <a:lstStyle/>
          <a:p>
            <a:pPr marL="0" lvl="0" indent="0" defTabSz="914400" eaLnBrk="0" fontAlgn="base" hangingPunct="0">
              <a:spcBef>
                <a:spcPct val="0"/>
              </a:spcBef>
              <a:spcAft>
                <a:spcPct val="0"/>
              </a:spcAft>
              <a:buNone/>
            </a:pPr>
            <a:r>
              <a:rPr lang="en-US" altLang="en-US" dirty="0" err="1" smtClean="0">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"GuestList.txt"</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"w"</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a:t>
            </a:r>
            <a:r>
              <a:rPr lang="en-US" altLang="en-US" dirty="0">
                <a:solidFill>
                  <a:srgbClr val="000000"/>
                </a:solidFill>
                <a:latin typeface="Consolas" panose="020B0609020204030204" pitchFamily="49" charset="0"/>
                <a:cs typeface="Consolas" panose="020B0609020204030204" pitchFamily="49" charset="0"/>
              </a:rPr>
              <a:t> =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a:t>
            </a:r>
            <a:endParaRPr lang="en-US" altLang="en-US" sz="6600" dirty="0">
              <a:latin typeface="Arial" panose="020B0604020202020204" pitchFamily="34" charset="0"/>
            </a:endParaRPr>
          </a:p>
          <a:p>
            <a:pPr marL="0" indent="0">
              <a:buNone/>
            </a:pPr>
            <a:endParaRPr lang="en-CA" dirty="0" smtClean="0"/>
          </a:p>
        </p:txBody>
      </p:sp>
    </p:spTree>
    <p:extLst>
      <p:ext uri="{BB962C8B-B14F-4D97-AF65-F5344CB8AC3E}">
        <p14:creationId xmlns:p14="http://schemas.microsoft.com/office/powerpoint/2010/main" val="137566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Creating a file and looking up the current folder in Visual Studio</a:t>
            </a:r>
            <a:endParaRPr lang="en-US" dirty="0"/>
          </a:p>
        </p:txBody>
      </p:sp>
    </p:spTree>
    <p:extLst>
      <p:ext uri="{BB962C8B-B14F-4D97-AF65-F5344CB8AC3E}">
        <p14:creationId xmlns:p14="http://schemas.microsoft.com/office/powerpoint/2010/main" val="1930566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Writing to files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1562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700" dirty="0" smtClean="0">
                <a:cs typeface="Consolas" panose="020B0609020204030204" pitchFamily="49" charset="0"/>
              </a:rPr>
              <a:t>Now that we have a file, how do we write to it?</a:t>
            </a:r>
            <a:endParaRPr lang="en-CA" sz="3700" dirty="0"/>
          </a:p>
        </p:txBody>
      </p:sp>
      <p:sp>
        <p:nvSpPr>
          <p:cNvPr id="3" name="Content Placeholder 2"/>
          <p:cNvSpPr>
            <a:spLocks noGrp="1"/>
          </p:cNvSpPr>
          <p:nvPr>
            <p:ph sz="quarter" idx="10"/>
          </p:nvPr>
        </p:nvSpPr>
        <p:spPr/>
        <p:txBody>
          <a:bodyPr/>
          <a:lstStyle/>
          <a:p>
            <a:pPr marL="0" indent="0">
              <a:buNone/>
            </a:pPr>
            <a:r>
              <a:rPr lang="en-CA" dirty="0" smtClean="0"/>
              <a:t>Use the </a:t>
            </a:r>
            <a:r>
              <a:rPr lang="en-CA" b="1" dirty="0" smtClean="0"/>
              <a:t>write</a:t>
            </a:r>
            <a:r>
              <a:rPr lang="en-CA" dirty="0" smtClean="0"/>
              <a:t> function</a:t>
            </a:r>
          </a:p>
          <a:p>
            <a:pPr marL="0" indent="0">
              <a:buNone/>
            </a:pPr>
            <a:endParaRPr lang="en-CA" dirty="0" smtClean="0"/>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"GuestList.txt"</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"w"</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a:t>
            </a:r>
            <a:r>
              <a:rPr lang="en-US" altLang="en-US" dirty="0">
                <a:solidFill>
                  <a:srgbClr val="000000"/>
                </a:solidFill>
                <a:latin typeface="Consolas" panose="020B0609020204030204" pitchFamily="49" charset="0"/>
                <a:cs typeface="Consolas" panose="020B0609020204030204" pitchFamily="49" charset="0"/>
              </a:rPr>
              <a:t> =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"Hi there</a:t>
            </a:r>
            <a:r>
              <a:rPr lang="en-US" altLang="en-US" dirty="0" smtClean="0">
                <a:solidFill>
                  <a:srgbClr val="A31515"/>
                </a:solidFill>
                <a:latin typeface="Consolas" panose="020B0609020204030204" pitchFamily="49" charset="0"/>
                <a:cs typeface="Consolas" panose="020B0609020204030204" pitchFamily="49" charset="0"/>
              </a:rPr>
              <a:t>!"</a:t>
            </a:r>
            <a:r>
              <a:rPr lang="en-US" altLang="en-US" dirty="0" smtClean="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How are you?"</a:t>
            </a:r>
            <a:r>
              <a:rPr lang="en-US" altLang="en-US" dirty="0" smtClean="0">
                <a:solidFill>
                  <a:srgbClr val="000000"/>
                </a:solidFill>
                <a:latin typeface="Consolas" panose="020B0609020204030204" pitchFamily="49" charset="0"/>
                <a:cs typeface="Consolas" panose="020B0609020204030204" pitchFamily="49" charset="0"/>
              </a:rPr>
              <a:t>)</a:t>
            </a:r>
            <a:endParaRPr lang="en-US" altLang="en-US" dirty="0">
              <a:latin typeface="Arial" panose="020B0604020202020204" pitchFamily="34" charset="0"/>
            </a:endParaRPr>
          </a:p>
          <a:p>
            <a:pPr marL="0" lvl="0" indent="0" defTabSz="914400" eaLnBrk="0" fontAlgn="base" hangingPunct="0">
              <a:spcBef>
                <a:spcPct val="0"/>
              </a:spcBef>
              <a:spcAft>
                <a:spcPct val="0"/>
              </a:spcAft>
              <a:buNone/>
            </a:pPr>
            <a:endParaRPr lang="en-US" altLang="en-US" dirty="0">
              <a:latin typeface="Arial" panose="020B0604020202020204" pitchFamily="34" charset="0"/>
            </a:endParaRPr>
          </a:p>
          <a:p>
            <a:pPr marL="0" indent="0">
              <a:buNone/>
            </a:pPr>
            <a:endParaRPr lang="en-CA" dirty="0"/>
          </a:p>
        </p:txBody>
      </p:sp>
      <p:pic>
        <p:nvPicPr>
          <p:cNvPr id="9" name="Picture 8"/>
          <p:cNvPicPr>
            <a:picLocks noChangeAspect="1"/>
          </p:cNvPicPr>
          <p:nvPr/>
        </p:nvPicPr>
        <p:blipFill>
          <a:blip r:embed="rId3"/>
          <a:stretch>
            <a:fillRect/>
          </a:stretch>
        </p:blipFill>
        <p:spPr>
          <a:xfrm>
            <a:off x="6959464" y="4300375"/>
            <a:ext cx="7567152" cy="3030324"/>
          </a:xfrm>
          <a:prstGeom prst="rect">
            <a:avLst/>
          </a:prstGeom>
        </p:spPr>
      </p:pic>
    </p:spTree>
    <p:extLst>
      <p:ext uri="{BB962C8B-B14F-4D97-AF65-F5344CB8AC3E}">
        <p14:creationId xmlns:p14="http://schemas.microsoft.com/office/powerpoint/2010/main" val="360931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How can you start a new line?</a:t>
            </a:r>
            <a:endParaRPr lang="en-US" dirty="0"/>
          </a:p>
        </p:txBody>
      </p:sp>
      <p:sp>
        <p:nvSpPr>
          <p:cNvPr id="3" name="Content Placeholder 2"/>
          <p:cNvSpPr>
            <a:spLocks noGrp="1"/>
          </p:cNvSpPr>
          <p:nvPr>
            <p:ph sz="quarter" idx="10"/>
          </p:nvPr>
        </p:nvSpPr>
        <p:spPr>
          <a:xfrm>
            <a:off x="379413" y="1388225"/>
            <a:ext cx="11525250" cy="5167557"/>
          </a:xfrm>
        </p:spPr>
        <p:txBody>
          <a:bodyPr/>
          <a:lstStyle/>
          <a:p>
            <a:r>
              <a:rPr lang="en-CA" dirty="0" smtClean="0"/>
              <a:t>Think back to the print statement.</a:t>
            </a:r>
            <a:endParaRPr lang="en-US" dirty="0" smtClean="0"/>
          </a:p>
          <a:p>
            <a:r>
              <a:rPr lang="en-CA" dirty="0" smtClean="0"/>
              <a:t>How did we specify to display text over multiple lines?</a:t>
            </a:r>
          </a:p>
          <a:p>
            <a:pPr marL="399915" lvl="1" indent="0">
              <a:buNone/>
            </a:pPr>
            <a:r>
              <a:rPr lang="en-CA" sz="3600" b="1" dirty="0" smtClean="0">
                <a:latin typeface="Consolas" panose="020B0609020204030204" pitchFamily="49" charset="0"/>
                <a:cs typeface="Consolas" panose="020B0609020204030204" pitchFamily="49" charset="0"/>
              </a:rPr>
              <a:t>\n</a:t>
            </a:r>
          </a:p>
          <a:p>
            <a:pPr marL="0" indent="0">
              <a:buNone/>
            </a:pPr>
            <a:endParaRPr lang="en-CA" dirty="0" smtClean="0"/>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"GuestList.txt"</a:t>
            </a:r>
            <a:r>
              <a:rPr lang="en-US" altLang="en-US" dirty="0">
                <a:solidFill>
                  <a:srgbClr val="000000"/>
                </a:solidFill>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"w"</a:t>
            </a:r>
            <a:r>
              <a:rPr lang="en-US" altLang="en-US" dirty="0">
                <a:solidFill>
                  <a:srgbClr val="000000"/>
                </a:solidFill>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a:t>
            </a:r>
            <a:r>
              <a:rPr lang="en-US" altLang="en-US" dirty="0">
                <a:solidFill>
                  <a:srgbClr val="000000"/>
                </a:solidFill>
                <a:latin typeface="Consolas" panose="020B0609020204030204" pitchFamily="49" charset="0"/>
                <a:cs typeface="Consolas" panose="020B0609020204030204" pitchFamily="49" charset="0"/>
              </a:rPr>
              <a:t> =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"Hi there</a:t>
            </a:r>
            <a:r>
              <a:rPr lang="en-US" altLang="en-US" dirty="0" smtClean="0">
                <a:solidFill>
                  <a:srgbClr val="A31515"/>
                </a:solidFill>
                <a:latin typeface="Consolas" panose="020B0609020204030204" pitchFamily="49" charset="0"/>
                <a:cs typeface="Consolas" panose="020B0609020204030204" pitchFamily="49" charset="0"/>
              </a:rPr>
              <a:t>!\n"</a:t>
            </a:r>
            <a:r>
              <a:rPr lang="en-US" altLang="en-US" dirty="0" smtClean="0">
                <a:solidFill>
                  <a:srgbClr val="000000"/>
                </a:solidFill>
                <a:latin typeface="Consolas" panose="020B0609020204030204" pitchFamily="49" charset="0"/>
                <a:cs typeface="Consolas" panose="020B0609020204030204" pitchFamily="49" charset="0"/>
              </a:rPr>
              <a:t>)</a:t>
            </a:r>
            <a:endParaRPr lang="en-US" altLang="en-US" dirty="0">
              <a:solidFill>
                <a:srgbClr val="000000"/>
              </a:solidFill>
              <a:latin typeface="Consolas" panose="020B0609020204030204" pitchFamily="49" charset="0"/>
              <a:cs typeface="Consolas" panose="020B0609020204030204" pitchFamily="49" charset="0"/>
            </a:endParaRPr>
          </a:p>
          <a:p>
            <a:pPr mar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"How are you?"</a:t>
            </a:r>
            <a:r>
              <a:rPr lang="en-US" altLang="en-US" dirty="0">
                <a:solidFill>
                  <a:srgbClr val="000000"/>
                </a:solidFill>
                <a:latin typeface="Consolas" panose="020B0609020204030204" pitchFamily="49" charset="0"/>
                <a:cs typeface="Consolas" panose="020B0609020204030204" pitchFamily="49" charset="0"/>
              </a:rPr>
              <a:t>)</a:t>
            </a:r>
            <a:endParaRPr lang="en-US" altLang="en-US" dirty="0">
              <a:latin typeface="Arial" panose="020B0604020202020204" pitchFamily="34" charset="0"/>
            </a:endParaRPr>
          </a:p>
          <a:p>
            <a:pPr marL="0" indent="0">
              <a:buNone/>
            </a:pPr>
            <a:endParaRPr lang="en-CA" dirty="0" smtClean="0"/>
          </a:p>
        </p:txBody>
      </p:sp>
      <p:pic>
        <p:nvPicPr>
          <p:cNvPr id="6" name="Picture 5"/>
          <p:cNvPicPr>
            <a:picLocks noChangeAspect="1"/>
          </p:cNvPicPr>
          <p:nvPr/>
        </p:nvPicPr>
        <p:blipFill>
          <a:blip r:embed="rId3"/>
          <a:stretch>
            <a:fillRect/>
          </a:stretch>
        </p:blipFill>
        <p:spPr>
          <a:xfrm>
            <a:off x="6959464" y="4329813"/>
            <a:ext cx="6584873" cy="2971447"/>
          </a:xfrm>
          <a:prstGeom prst="rect">
            <a:avLst/>
          </a:prstGeom>
        </p:spPr>
      </p:pic>
    </p:spTree>
    <p:extLst>
      <p:ext uri="{BB962C8B-B14F-4D97-AF65-F5344CB8AC3E}">
        <p14:creationId xmlns:p14="http://schemas.microsoft.com/office/powerpoint/2010/main" val="305754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700" dirty="0" smtClean="0">
                <a:cs typeface="Consolas" panose="020B0609020204030204" pitchFamily="49" charset="0"/>
              </a:rPr>
              <a:t>When you are finished you should always close the file</a:t>
            </a:r>
            <a:endParaRPr lang="en-CA" sz="3700" dirty="0"/>
          </a:p>
        </p:txBody>
      </p:sp>
      <p:sp>
        <p:nvSpPr>
          <p:cNvPr id="3" name="Content Placeholder 2"/>
          <p:cNvSpPr>
            <a:spLocks noGrp="1"/>
          </p:cNvSpPr>
          <p:nvPr>
            <p:ph sz="quarter" idx="10"/>
          </p:nvPr>
        </p:nvSpPr>
        <p:spPr/>
        <p:txBody>
          <a:bodyPr/>
          <a:lstStyle/>
          <a:p>
            <a:pPr marL="0" indent="0">
              <a:buNone/>
            </a:pPr>
            <a:r>
              <a:rPr lang="en-CA" dirty="0" smtClean="0"/>
              <a:t>Use the </a:t>
            </a:r>
            <a:r>
              <a:rPr lang="en-CA" b="1" dirty="0" smtClean="0"/>
              <a:t>close</a:t>
            </a:r>
            <a:r>
              <a:rPr lang="en-CA" dirty="0" smtClean="0"/>
              <a:t> method</a:t>
            </a:r>
          </a:p>
          <a:p>
            <a:pPr marL="0" indent="0">
              <a:buNone/>
            </a:pPr>
            <a:endParaRPr lang="en-CA" dirty="0"/>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"GuestList.txt"</a:t>
            </a:r>
            <a:r>
              <a:rPr lang="en-US" altLang="en-US" dirty="0">
                <a:solidFill>
                  <a:srgbClr val="000000"/>
                </a:solidFill>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"w"</a:t>
            </a:r>
            <a:r>
              <a:rPr lang="en-US" altLang="en-US" dirty="0">
                <a:solidFill>
                  <a:srgbClr val="000000"/>
                </a:solidFill>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a:t>
            </a:r>
            <a:r>
              <a:rPr lang="en-US" altLang="en-US" dirty="0">
                <a:solidFill>
                  <a:srgbClr val="000000"/>
                </a:solidFill>
                <a:latin typeface="Consolas" panose="020B0609020204030204" pitchFamily="49" charset="0"/>
                <a:cs typeface="Consolas" panose="020B0609020204030204" pitchFamily="49" charset="0"/>
              </a:rPr>
              <a:t> =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"Hi there!\n"</a:t>
            </a:r>
            <a:r>
              <a:rPr lang="en-US" altLang="en-US" dirty="0">
                <a:solidFill>
                  <a:srgbClr val="000000"/>
                </a:solidFill>
                <a:latin typeface="Consolas" panose="020B0609020204030204" pitchFamily="49" charset="0"/>
                <a:cs typeface="Consolas" panose="020B0609020204030204" pitchFamily="49" charset="0"/>
              </a:rPr>
              <a:t>)</a:t>
            </a:r>
          </a:p>
          <a:p>
            <a:pPr mar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"How are you</a:t>
            </a:r>
            <a:r>
              <a:rPr lang="en-US" altLang="en-US" dirty="0" smtClean="0">
                <a:solidFill>
                  <a:srgbClr val="A31515"/>
                </a:solidFill>
                <a:latin typeface="Consolas" panose="020B0609020204030204" pitchFamily="49" charset="0"/>
                <a:cs typeface="Consolas" panose="020B0609020204030204" pitchFamily="49" charset="0"/>
              </a:rPr>
              <a:t>?"</a:t>
            </a:r>
            <a:r>
              <a:rPr lang="en-US" altLang="en-US" dirty="0" smtClean="0">
                <a:solidFill>
                  <a:srgbClr val="000000"/>
                </a:solidFill>
                <a:latin typeface="Consolas" panose="020B0609020204030204" pitchFamily="49" charset="0"/>
                <a:cs typeface="Consolas" panose="020B0609020204030204" pitchFamily="49" charset="0"/>
              </a:rPr>
              <a:t>)</a:t>
            </a:r>
          </a:p>
          <a:p>
            <a:pPr marL="0" indent="0" eaLnBrk="0" fontAlgn="base" hangingPunct="0">
              <a:spcBef>
                <a:spcPct val="0"/>
              </a:spcBef>
              <a:spcAft>
                <a:spcPct val="0"/>
              </a:spcAft>
              <a:buNone/>
            </a:pPr>
            <a:r>
              <a:rPr lang="en-US" altLang="en-US" dirty="0" err="1" smtClean="0">
                <a:solidFill>
                  <a:srgbClr val="000000"/>
                </a:solidFill>
                <a:latin typeface="Consolas" panose="020B0609020204030204" pitchFamily="49" charset="0"/>
                <a:cs typeface="Consolas" panose="020B0609020204030204" pitchFamily="49" charset="0"/>
              </a:rPr>
              <a:t>myFile.close</a:t>
            </a:r>
            <a:r>
              <a:rPr lang="en-US" altLang="en-US" dirty="0" smtClean="0">
                <a:solidFill>
                  <a:srgbClr val="000000"/>
                </a:solidFill>
                <a:latin typeface="Consolas" panose="020B0609020204030204" pitchFamily="49" charset="0"/>
                <a:cs typeface="Consolas" panose="020B0609020204030204" pitchFamily="49" charset="0"/>
              </a:rPr>
              <a:t>()</a:t>
            </a:r>
            <a:endParaRPr lang="en-US" altLang="en-US" dirty="0">
              <a:latin typeface="Arial" panose="020B0604020202020204" pitchFamily="34" charset="0"/>
            </a:endParaRPr>
          </a:p>
          <a:p>
            <a:pPr marL="0" indent="0" eaLnBrk="0" fontAlgn="base" hangingPunct="0">
              <a:spcBef>
                <a:spcPct val="0"/>
              </a:spcBef>
              <a:spcAft>
                <a:spcPct val="0"/>
              </a:spcAft>
              <a:buNone/>
            </a:pPr>
            <a:endParaRPr lang="en-US" altLang="en-US" dirty="0">
              <a:latin typeface="Arial" panose="020B0604020202020204" pitchFamily="34" charset="0"/>
            </a:endParaRPr>
          </a:p>
        </p:txBody>
      </p:sp>
    </p:spTree>
    <p:extLst>
      <p:ext uri="{BB962C8B-B14F-4D97-AF65-F5344CB8AC3E}">
        <p14:creationId xmlns:p14="http://schemas.microsoft.com/office/powerpoint/2010/main" val="155258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Write information to a file</a:t>
            </a:r>
            <a:endParaRPr lang="en-US" dirty="0"/>
          </a:p>
        </p:txBody>
      </p:sp>
    </p:spTree>
    <p:extLst>
      <p:ext uri="{BB962C8B-B14F-4D97-AF65-F5344CB8AC3E}">
        <p14:creationId xmlns:p14="http://schemas.microsoft.com/office/powerpoint/2010/main" val="1670309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CSV files</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06875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normAutofit fontScale="92500" lnSpcReduction="10000"/>
          </a:bodyPr>
          <a:lstStyle/>
          <a:p>
            <a:r>
              <a:rPr lang="en-CA" b="0" dirty="0" smtClean="0"/>
              <a:t>A CSV file contains data </a:t>
            </a:r>
            <a:r>
              <a:rPr lang="en-CA" b="0" dirty="0"/>
              <a:t>separated by a character (usually a </a:t>
            </a:r>
            <a:r>
              <a:rPr lang="en-CA" b="0" dirty="0" smtClean="0"/>
              <a:t>comma). </a:t>
            </a:r>
          </a:p>
          <a:p>
            <a:r>
              <a:rPr lang="en-CA" b="0" dirty="0" smtClean="0"/>
              <a:t>Each row represents one record of data</a:t>
            </a:r>
          </a:p>
          <a:p>
            <a:r>
              <a:rPr lang="en-CA" b="0" dirty="0" smtClean="0"/>
              <a:t>It is sometimes called a Character </a:t>
            </a:r>
            <a:r>
              <a:rPr lang="en-CA" b="0" dirty="0"/>
              <a:t>Separated </a:t>
            </a:r>
            <a:r>
              <a:rPr lang="en-CA" b="0" dirty="0" smtClean="0"/>
              <a:t>Values file </a:t>
            </a:r>
            <a:r>
              <a:rPr lang="en-CA" b="0" dirty="0"/>
              <a:t>because the separating character </a:t>
            </a:r>
            <a:r>
              <a:rPr lang="en-CA" b="0" dirty="0" smtClean="0"/>
              <a:t>could be a different character such as a semi colon ‘;’</a:t>
            </a:r>
          </a:p>
        </p:txBody>
      </p:sp>
      <p:sp>
        <p:nvSpPr>
          <p:cNvPr id="2" name="Title 1"/>
          <p:cNvSpPr>
            <a:spLocks noGrp="1"/>
          </p:cNvSpPr>
          <p:nvPr>
            <p:ph type="title"/>
          </p:nvPr>
        </p:nvSpPr>
        <p:spPr/>
        <p:txBody>
          <a:bodyPr>
            <a:normAutofit fontScale="90000"/>
          </a:bodyPr>
          <a:lstStyle/>
          <a:p>
            <a:r>
              <a:rPr lang="en-CA" dirty="0"/>
              <a:t>A common format for storing information in a file is Comma Separated (CSV)</a:t>
            </a:r>
            <a:endParaRPr lang="en-US" dirty="0"/>
          </a:p>
        </p:txBody>
      </p:sp>
      <p:pic>
        <p:nvPicPr>
          <p:cNvPr id="5" name="Content Placeholder 4"/>
          <p:cNvPicPr>
            <a:picLocks noGrp="1" noChangeAspect="1"/>
          </p:cNvPicPr>
          <p:nvPr>
            <p:ph sz="quarter" idx="4"/>
          </p:nvPr>
        </p:nvPicPr>
        <p:blipFill>
          <a:blip r:embed="rId3"/>
          <a:stretch>
            <a:fillRect/>
          </a:stretch>
        </p:blipFill>
        <p:spPr>
          <a:xfrm>
            <a:off x="6284196" y="1533090"/>
            <a:ext cx="5619750" cy="3080192"/>
          </a:xfrm>
          <a:prstGeom prst="rect">
            <a:avLst/>
          </a:prstGeom>
        </p:spPr>
      </p:pic>
    </p:spTree>
    <p:extLst>
      <p:ext uri="{BB962C8B-B14F-4D97-AF65-F5344CB8AC3E}">
        <p14:creationId xmlns:p14="http://schemas.microsoft.com/office/powerpoint/2010/main" val="325055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Your challenge, create the CSV file below!</a:t>
            </a:r>
            <a:endParaRPr lang="en-US" dirty="0"/>
          </a:p>
        </p:txBody>
      </p:sp>
      <p:pic>
        <p:nvPicPr>
          <p:cNvPr id="5" name="Content Placeholder 4"/>
          <p:cNvPicPr>
            <a:picLocks noGrp="1" noChangeAspect="1"/>
          </p:cNvPicPr>
          <p:nvPr>
            <p:ph sz="quarter" idx="10"/>
          </p:nvPr>
        </p:nvPicPr>
        <p:blipFill>
          <a:blip r:embed="rId3"/>
          <a:stretch>
            <a:fillRect/>
          </a:stretch>
        </p:blipFill>
        <p:spPr>
          <a:xfrm>
            <a:off x="2038393" y="1800400"/>
            <a:ext cx="7524750" cy="4124325"/>
          </a:xfrm>
          <a:prstGeom prst="rect">
            <a:avLst/>
          </a:prstGeom>
        </p:spPr>
      </p:pic>
    </p:spTree>
    <p:extLst>
      <p:ext uri="{BB962C8B-B14F-4D97-AF65-F5344CB8AC3E}">
        <p14:creationId xmlns:p14="http://schemas.microsoft.com/office/powerpoint/2010/main" val="3723867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Have you ever needed to jot something down to remember it later?</a:t>
            </a:r>
            <a:endParaRPr lang="en-CA" dirty="0"/>
          </a:p>
        </p:txBody>
      </p:sp>
      <p:sp>
        <p:nvSpPr>
          <p:cNvPr id="4" name="Content Placeholder 3"/>
          <p:cNvSpPr>
            <a:spLocks noGrp="1"/>
          </p:cNvSpPr>
          <p:nvPr>
            <p:ph sz="quarter" idx="10"/>
          </p:nvPr>
        </p:nvSpPr>
        <p:spPr/>
        <p:txBody>
          <a:bodyPr/>
          <a:lstStyle/>
          <a:p>
            <a:r>
              <a:rPr lang="en-CA" dirty="0" smtClean="0"/>
              <a:t>A list of ingredients to buy for a recipe?</a:t>
            </a:r>
          </a:p>
          <a:p>
            <a:r>
              <a:rPr lang="en-CA" dirty="0" smtClean="0"/>
              <a:t>A guest list?</a:t>
            </a:r>
          </a:p>
          <a:p>
            <a:r>
              <a:rPr lang="en-CA" dirty="0" smtClean="0"/>
              <a:t>A phone number?</a:t>
            </a:r>
          </a:p>
          <a:p>
            <a:pPr marL="0" indent="0">
              <a:buNone/>
            </a:pPr>
            <a:endParaRPr lang="en-CA" dirty="0" smtClean="0"/>
          </a:p>
          <a:p>
            <a:pPr marL="0" indent="0">
              <a:buNone/>
            </a:pPr>
            <a:endParaRPr lang="en-CA" dirty="0" smtClean="0"/>
          </a:p>
          <a:p>
            <a:pPr marL="0" indent="0">
              <a:buNone/>
            </a:pPr>
            <a:endParaRPr lang="en-CA" dirty="0"/>
          </a:p>
        </p:txBody>
      </p:sp>
    </p:spTree>
    <p:extLst>
      <p:ext uri="{BB962C8B-B14F-4D97-AF65-F5344CB8AC3E}">
        <p14:creationId xmlns:p14="http://schemas.microsoft.com/office/powerpoint/2010/main" val="126633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Extra credit!  Ask your user to enter names and ages for 5 different guests, then save each name and age to your CSV file</a:t>
            </a:r>
            <a:endParaRPr lang="en-US" dirty="0"/>
          </a:p>
        </p:txBody>
      </p:sp>
      <p:pic>
        <p:nvPicPr>
          <p:cNvPr id="5" name="Content Placeholder 4"/>
          <p:cNvPicPr>
            <a:picLocks noGrp="1" noChangeAspect="1"/>
          </p:cNvPicPr>
          <p:nvPr>
            <p:ph sz="quarter" idx="10"/>
          </p:nvPr>
        </p:nvPicPr>
        <p:blipFill>
          <a:blip r:embed="rId3"/>
          <a:stretch>
            <a:fillRect/>
          </a:stretch>
        </p:blipFill>
        <p:spPr>
          <a:xfrm>
            <a:off x="2038393" y="1800400"/>
            <a:ext cx="7524750" cy="4124325"/>
          </a:xfrm>
          <a:prstGeom prst="rect">
            <a:avLst/>
          </a:prstGeom>
        </p:spPr>
      </p:pic>
    </p:spTree>
    <p:extLst>
      <p:ext uri="{BB962C8B-B14F-4D97-AF65-F5344CB8AC3E}">
        <p14:creationId xmlns:p14="http://schemas.microsoft.com/office/powerpoint/2010/main" val="25094773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pPr marL="0" indent="0">
              <a:buNone/>
            </a:pPr>
            <a:r>
              <a:rPr lang="en-CA" dirty="0" smtClean="0"/>
              <a:t>You can now write a program that will write information to a file so we can look it up later!</a:t>
            </a:r>
            <a:endParaRPr lang="en-US" dirty="0"/>
          </a:p>
        </p:txBody>
      </p:sp>
      <p:pic>
        <p:nvPicPr>
          <p:cNvPr id="6" name="Content Placeholder 5"/>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7121780" y="1782305"/>
            <a:ext cx="4285546" cy="3812583"/>
          </a:xfrm>
        </p:spPr>
      </p:pic>
      <p:sp>
        <p:nvSpPr>
          <p:cNvPr id="2" name="Title 1"/>
          <p:cNvSpPr>
            <a:spLocks noGrp="1"/>
          </p:cNvSpPr>
          <p:nvPr>
            <p:ph type="title"/>
          </p:nvPr>
        </p:nvSpPr>
        <p:spPr/>
        <p:txBody>
          <a:bodyPr/>
          <a:lstStyle/>
          <a:p>
            <a:r>
              <a:rPr lang="en-CA" dirty="0" smtClean="0"/>
              <a:t>Congratulations!</a:t>
            </a:r>
            <a:endParaRPr lang="en-US" dirty="0"/>
          </a:p>
        </p:txBody>
      </p:sp>
    </p:spTree>
    <p:extLst>
      <p:ext uri="{BB962C8B-B14F-4D97-AF65-F5344CB8AC3E}">
        <p14:creationId xmlns:p14="http://schemas.microsoft.com/office/powerpoint/2010/main" val="4952315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8999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Sometimes even programs need to jot something down so they can remember it later</a:t>
            </a:r>
            <a:endParaRPr lang="en-US" dirty="0"/>
          </a:p>
        </p:txBody>
      </p:sp>
      <p:sp>
        <p:nvSpPr>
          <p:cNvPr id="3" name="Content Placeholder 2"/>
          <p:cNvSpPr>
            <a:spLocks noGrp="1"/>
          </p:cNvSpPr>
          <p:nvPr>
            <p:ph sz="quarter" idx="10"/>
          </p:nvPr>
        </p:nvSpPr>
        <p:spPr/>
        <p:txBody>
          <a:bodyPr/>
          <a:lstStyle/>
          <a:p>
            <a:r>
              <a:rPr lang="en-CA" dirty="0" smtClean="0"/>
              <a:t>Remember what page I was reading in my e-book</a:t>
            </a:r>
          </a:p>
          <a:p>
            <a:r>
              <a:rPr lang="en-CA" dirty="0" smtClean="0"/>
              <a:t>Remember what treasures I had collected when I took a break from the game</a:t>
            </a:r>
            <a:endParaRPr lang="en-US" dirty="0" smtClean="0"/>
          </a:p>
          <a:p>
            <a:endParaRPr lang="en-CA" dirty="0" smtClean="0"/>
          </a:p>
        </p:txBody>
      </p:sp>
    </p:spTree>
    <p:extLst>
      <p:ext uri="{BB962C8B-B14F-4D97-AF65-F5344CB8AC3E}">
        <p14:creationId xmlns:p14="http://schemas.microsoft.com/office/powerpoint/2010/main" val="295623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Working with files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628191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One of the ways a program can make a note of something is to write it to a file</a:t>
            </a:r>
            <a:endParaRPr lang="en-US" dirty="0"/>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4212775" y="1933290"/>
            <a:ext cx="3857910" cy="3857910"/>
          </a:xfrm>
        </p:spPr>
      </p:pic>
    </p:spTree>
    <p:extLst>
      <p:ext uri="{BB962C8B-B14F-4D97-AF65-F5344CB8AC3E}">
        <p14:creationId xmlns:p14="http://schemas.microsoft.com/office/powerpoint/2010/main" val="2584194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cs typeface="Consolas" panose="020B0609020204030204" pitchFamily="49" charset="0"/>
              </a:rPr>
              <a:t>How do you write to a file with code?</a:t>
            </a:r>
            <a:endParaRPr lang="en-CA" dirty="0"/>
          </a:p>
        </p:txBody>
      </p:sp>
      <p:sp>
        <p:nvSpPr>
          <p:cNvPr id="3" name="Content Placeholder 2"/>
          <p:cNvSpPr>
            <a:spLocks noGrp="1"/>
          </p:cNvSpPr>
          <p:nvPr>
            <p:ph sz="quarter" idx="10"/>
          </p:nvPr>
        </p:nvSpPr>
        <p:spPr/>
        <p:txBody>
          <a:bodyPr>
            <a:normAutofit/>
          </a:bodyPr>
          <a:lstStyle/>
          <a:p>
            <a:r>
              <a:rPr lang="en-CA" dirty="0" smtClean="0">
                <a:cs typeface="Consolas" panose="020B0609020204030204" pitchFamily="49" charset="0"/>
              </a:rPr>
              <a:t>Use </a:t>
            </a:r>
            <a:r>
              <a:rPr lang="en-CA" dirty="0">
                <a:cs typeface="Consolas" panose="020B0609020204030204" pitchFamily="49" charset="0"/>
              </a:rPr>
              <a:t>the </a:t>
            </a:r>
            <a:r>
              <a:rPr lang="en-CA" b="1" dirty="0" smtClean="0">
                <a:cs typeface="Consolas" panose="020B0609020204030204" pitchFamily="49" charset="0"/>
              </a:rPr>
              <a:t>open</a:t>
            </a:r>
            <a:r>
              <a:rPr lang="en-CA" dirty="0" smtClean="0">
                <a:cs typeface="Consolas" panose="020B0609020204030204" pitchFamily="49" charset="0"/>
              </a:rPr>
              <a:t> function to create and open a file</a:t>
            </a:r>
          </a:p>
          <a:p>
            <a:pPr marL="0" lvl="0" indent="0">
              <a:buNone/>
            </a:pPr>
            <a:r>
              <a:rPr lang="en-CA" sz="2000" b="1" dirty="0" smtClean="0">
                <a:latin typeface="Consolas" panose="020B0609020204030204" pitchFamily="49" charset="0"/>
                <a:cs typeface="Consolas" panose="020B0609020204030204" pitchFamily="49" charset="0"/>
              </a:rPr>
              <a:t>	</a:t>
            </a:r>
            <a:r>
              <a:rPr lang="en-US" altLang="en-US" sz="2400" dirty="0" err="1">
                <a:solidFill>
                  <a:srgbClr val="000000"/>
                </a:solidFill>
                <a:latin typeface="Consolas" panose="020B0609020204030204" pitchFamily="49" charset="0"/>
                <a:cs typeface="Consolas" panose="020B0609020204030204" pitchFamily="49" charset="0"/>
              </a:rPr>
              <a:t>myFile</a:t>
            </a:r>
            <a:r>
              <a:rPr lang="en-US" altLang="en-US" sz="2400" dirty="0">
                <a:solidFill>
                  <a:srgbClr val="000000"/>
                </a:solidFill>
                <a:latin typeface="Consolas" panose="020B0609020204030204" pitchFamily="49" charset="0"/>
                <a:cs typeface="Consolas" panose="020B0609020204030204" pitchFamily="49" charset="0"/>
              </a:rPr>
              <a:t> = open(</a:t>
            </a:r>
            <a:r>
              <a:rPr lang="en-US" altLang="en-US" sz="2400" dirty="0" err="1">
                <a:solidFill>
                  <a:srgbClr val="000000"/>
                </a:solidFill>
                <a:latin typeface="Consolas" panose="020B0609020204030204" pitchFamily="49" charset="0"/>
                <a:cs typeface="Consolas" panose="020B0609020204030204" pitchFamily="49" charset="0"/>
              </a:rPr>
              <a:t>fileName</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000000"/>
                </a:solidFill>
                <a:latin typeface="Consolas" panose="020B0609020204030204" pitchFamily="49" charset="0"/>
                <a:cs typeface="Consolas" panose="020B0609020204030204" pitchFamily="49" charset="0"/>
              </a:rPr>
              <a:t>accessMode</a:t>
            </a:r>
            <a:r>
              <a:rPr lang="en-US" altLang="en-US" sz="2400" dirty="0">
                <a:solidFill>
                  <a:srgbClr val="000000"/>
                </a:solidFill>
                <a:latin typeface="Consolas" panose="020B0609020204030204" pitchFamily="49" charset="0"/>
                <a:cs typeface="Consolas" panose="020B0609020204030204" pitchFamily="49" charset="0"/>
              </a:rPr>
              <a:t>) </a:t>
            </a:r>
            <a:endParaRPr lang="en-US" altLang="en-US" sz="5400" dirty="0">
              <a:latin typeface="Arial" panose="020B0604020202020204" pitchFamily="34" charset="0"/>
            </a:endParaRPr>
          </a:p>
          <a:p>
            <a:r>
              <a:rPr lang="en-CA" dirty="0" smtClean="0">
                <a:cs typeface="Consolas" panose="020B0609020204030204" pitchFamily="49" charset="0"/>
              </a:rPr>
              <a:t>You must specify</a:t>
            </a:r>
            <a:endParaRPr lang="en-CA" dirty="0">
              <a:cs typeface="Consolas" panose="020B0609020204030204" pitchFamily="49" charset="0"/>
            </a:endParaRPr>
          </a:p>
          <a:p>
            <a:pPr lvl="1"/>
            <a:r>
              <a:rPr lang="en-CA" dirty="0" smtClean="0">
                <a:cs typeface="Consolas" panose="020B0609020204030204" pitchFamily="49" charset="0"/>
              </a:rPr>
              <a:t>file </a:t>
            </a:r>
            <a:r>
              <a:rPr lang="en-CA" dirty="0">
                <a:cs typeface="Consolas" panose="020B0609020204030204" pitchFamily="49" charset="0"/>
              </a:rPr>
              <a:t>name</a:t>
            </a:r>
          </a:p>
          <a:p>
            <a:pPr lvl="1"/>
            <a:r>
              <a:rPr lang="en-CA" dirty="0" smtClean="0">
                <a:cs typeface="Consolas" panose="020B0609020204030204" pitchFamily="49" charset="0"/>
              </a:rPr>
              <a:t>access </a:t>
            </a:r>
            <a:r>
              <a:rPr lang="en-CA" dirty="0">
                <a:cs typeface="Consolas" panose="020B0609020204030204" pitchFamily="49" charset="0"/>
              </a:rPr>
              <a:t>mode </a:t>
            </a:r>
          </a:p>
        </p:txBody>
      </p:sp>
    </p:spTree>
    <p:extLst>
      <p:ext uri="{BB962C8B-B14F-4D97-AF65-F5344CB8AC3E}">
        <p14:creationId xmlns:p14="http://schemas.microsoft.com/office/powerpoint/2010/main" val="395765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cs typeface="Consolas" panose="020B0609020204030204" pitchFamily="49" charset="0"/>
              </a:rPr>
              <a:t>What is the file name?</a:t>
            </a:r>
            <a:endParaRPr lang="en-CA" sz="4000" dirty="0"/>
          </a:p>
        </p:txBody>
      </p:sp>
      <p:sp>
        <p:nvSpPr>
          <p:cNvPr id="3" name="Content Placeholder 2"/>
          <p:cNvSpPr>
            <a:spLocks noGrp="1"/>
          </p:cNvSpPr>
          <p:nvPr>
            <p:ph sz="quarter" idx="10"/>
          </p:nvPr>
        </p:nvSpPr>
        <p:spPr/>
        <p:txBody>
          <a:bodyPr/>
          <a:lstStyle/>
          <a:p>
            <a:r>
              <a:rPr lang="en-CA" dirty="0" smtClean="0">
                <a:cs typeface="Consolas" panose="020B0609020204030204" pitchFamily="49" charset="0"/>
              </a:rPr>
              <a:t>The file name is the name of your file including the extension</a:t>
            </a:r>
          </a:p>
          <a:p>
            <a:pPr lvl="1"/>
            <a:r>
              <a:rPr lang="en-CA" dirty="0" smtClean="0">
                <a:cs typeface="Consolas" panose="020B0609020204030204" pitchFamily="49" charset="0"/>
              </a:rPr>
              <a:t>data.txt, mytimes.csv</a:t>
            </a:r>
          </a:p>
          <a:p>
            <a:r>
              <a:rPr lang="en-CA" dirty="0" smtClean="0">
                <a:cs typeface="Consolas" panose="020B0609020204030204" pitchFamily="49" charset="0"/>
              </a:rPr>
              <a:t>The file will be created in the same folder as your program </a:t>
            </a:r>
          </a:p>
          <a:p>
            <a:r>
              <a:rPr lang="en-CA" dirty="0" smtClean="0">
                <a:cs typeface="Consolas" panose="020B0609020204030204" pitchFamily="49" charset="0"/>
              </a:rPr>
              <a:t>By default that directory is </a:t>
            </a:r>
          </a:p>
          <a:p>
            <a:pPr lvl="1"/>
            <a:r>
              <a:rPr lang="en-CA" dirty="0" smtClean="0">
                <a:cs typeface="Consolas" panose="020B0609020204030204" pitchFamily="49" charset="0"/>
              </a:rPr>
              <a:t> </a:t>
            </a:r>
            <a:r>
              <a:rPr lang="en-CA" sz="2200" dirty="0" smtClean="0">
                <a:solidFill>
                  <a:schemeClr val="accent1">
                    <a:lumMod val="50000"/>
                  </a:schemeClr>
                </a:solidFill>
                <a:cs typeface="Consolas" panose="020B0609020204030204" pitchFamily="49" charset="0"/>
              </a:rPr>
              <a:t>C:/Users/&lt;user name&gt;/Documents/Visual Studio 2013/Projects/&lt;project name&gt;/</a:t>
            </a:r>
            <a:endParaRPr lang="en-CA" sz="2200" dirty="0" smtClean="0">
              <a:solidFill>
                <a:schemeClr val="accent1">
                  <a:lumMod val="50000"/>
                </a:schemeClr>
              </a:solidFill>
            </a:endParaRPr>
          </a:p>
          <a:p>
            <a:pPr marL="0" indent="0">
              <a:buNone/>
            </a:pPr>
            <a:endParaRPr lang="en-CA" dirty="0"/>
          </a:p>
        </p:txBody>
      </p:sp>
    </p:spTree>
    <p:extLst>
      <p:ext uri="{BB962C8B-B14F-4D97-AF65-F5344CB8AC3E}">
        <p14:creationId xmlns:p14="http://schemas.microsoft.com/office/powerpoint/2010/main" val="114886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pPr marL="0" indent="0">
              <a:buNone/>
            </a:pPr>
            <a:r>
              <a:rPr lang="en-CA" dirty="0" smtClean="0"/>
              <a:t>If you aren’t sure what directory your project is using, you can right click on the tab for your code window and select </a:t>
            </a:r>
            <a:r>
              <a:rPr lang="en-CA" b="1" dirty="0" smtClean="0"/>
              <a:t>Open </a:t>
            </a:r>
            <a:r>
              <a:rPr lang="en-CA" b="1" dirty="0"/>
              <a:t>C</a:t>
            </a:r>
            <a:r>
              <a:rPr lang="en-CA" b="1" dirty="0" smtClean="0"/>
              <a:t>ontaining </a:t>
            </a:r>
            <a:r>
              <a:rPr lang="en-CA" b="1" dirty="0"/>
              <a:t>F</a:t>
            </a:r>
            <a:r>
              <a:rPr lang="en-CA" b="1" dirty="0" smtClean="0"/>
              <a:t>older </a:t>
            </a:r>
            <a:r>
              <a:rPr lang="en-CA" dirty="0" smtClean="0"/>
              <a:t>to see the folder in Windows Explorer</a:t>
            </a:r>
            <a:endParaRPr lang="en-US" dirty="0"/>
          </a:p>
        </p:txBody>
      </p:sp>
      <p:sp>
        <p:nvSpPr>
          <p:cNvPr id="5" name="Content Placeholder 4"/>
          <p:cNvSpPr>
            <a:spLocks noGrp="1"/>
          </p:cNvSpPr>
          <p:nvPr>
            <p:ph sz="quarter" idx="4"/>
          </p:nvPr>
        </p:nvSpPr>
        <p:spPr/>
        <p:txBody>
          <a:bodyPr/>
          <a:lstStyle/>
          <a:p>
            <a:endParaRPr lang="en-US"/>
          </a:p>
        </p:txBody>
      </p:sp>
      <p:sp>
        <p:nvSpPr>
          <p:cNvPr id="2" name="Title 1"/>
          <p:cNvSpPr>
            <a:spLocks noGrp="1"/>
          </p:cNvSpPr>
          <p:nvPr>
            <p:ph type="title"/>
          </p:nvPr>
        </p:nvSpPr>
        <p:spPr/>
        <p:txBody>
          <a:bodyPr/>
          <a:lstStyle/>
          <a:p>
            <a:r>
              <a:rPr lang="en-CA" dirty="0" smtClean="0"/>
              <a:t>Geek Tip!</a:t>
            </a:r>
            <a:endParaRPr lang="en-US" dirty="0"/>
          </a:p>
        </p:txBody>
      </p:sp>
      <p:pic>
        <p:nvPicPr>
          <p:cNvPr id="4" name="Picture 3"/>
          <p:cNvPicPr>
            <a:picLocks noChangeAspect="1"/>
          </p:cNvPicPr>
          <p:nvPr/>
        </p:nvPicPr>
        <p:blipFill>
          <a:blip r:embed="rId3"/>
          <a:stretch>
            <a:fillRect/>
          </a:stretch>
        </p:blipFill>
        <p:spPr>
          <a:xfrm>
            <a:off x="6275742" y="1371601"/>
            <a:ext cx="5218084" cy="3610762"/>
          </a:xfrm>
          <a:prstGeom prst="rect">
            <a:avLst/>
          </a:prstGeom>
        </p:spPr>
      </p:pic>
    </p:spTree>
    <p:extLst>
      <p:ext uri="{BB962C8B-B14F-4D97-AF65-F5344CB8AC3E}">
        <p14:creationId xmlns:p14="http://schemas.microsoft.com/office/powerpoint/2010/main" val="317765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700" dirty="0" smtClean="0">
                <a:cs typeface="Consolas" panose="020B0609020204030204" pitchFamily="49" charset="0"/>
              </a:rPr>
              <a:t>What is the </a:t>
            </a:r>
            <a:r>
              <a:rPr lang="en-CA" sz="3700" b="1" dirty="0">
                <a:cs typeface="Consolas" panose="020B0609020204030204" pitchFamily="49" charset="0"/>
              </a:rPr>
              <a:t>a</a:t>
            </a:r>
            <a:r>
              <a:rPr lang="en-CA" sz="3700" b="1" dirty="0" smtClean="0">
                <a:cs typeface="Consolas" panose="020B0609020204030204" pitchFamily="49" charset="0"/>
              </a:rPr>
              <a:t>ccess mode</a:t>
            </a:r>
            <a:r>
              <a:rPr lang="en-CA" sz="3700" dirty="0" smtClean="0">
                <a:cs typeface="Consolas" panose="020B0609020204030204" pitchFamily="49" charset="0"/>
              </a:rPr>
              <a:t>?</a:t>
            </a:r>
            <a:endParaRPr lang="en-CA" sz="3700" dirty="0"/>
          </a:p>
        </p:txBody>
      </p:sp>
      <p:sp>
        <p:nvSpPr>
          <p:cNvPr id="3" name="Content Placeholder 2"/>
          <p:cNvSpPr>
            <a:spLocks noGrp="1"/>
          </p:cNvSpPr>
          <p:nvPr>
            <p:ph sz="quarter" idx="10"/>
          </p:nvPr>
        </p:nvSpPr>
        <p:spPr/>
        <p:txBody>
          <a:bodyPr/>
          <a:lstStyle/>
          <a:p>
            <a:r>
              <a:rPr lang="en-CA" dirty="0" smtClean="0"/>
              <a:t>The access mode specifies what you will do with the file after you open it.</a:t>
            </a:r>
          </a:p>
          <a:p>
            <a:r>
              <a:rPr lang="en-CA" dirty="0" smtClean="0"/>
              <a:t>You can specify any of the following:</a:t>
            </a:r>
          </a:p>
          <a:p>
            <a:pPr marL="0" indent="0">
              <a:buNone/>
            </a:pPr>
            <a:endParaRPr lang="en-CA" dirty="0" smtClean="0"/>
          </a:p>
        </p:txBody>
      </p:sp>
      <p:graphicFrame>
        <p:nvGraphicFramePr>
          <p:cNvPr id="4" name="Table 3"/>
          <p:cNvGraphicFramePr>
            <a:graphicFrameLocks noGrp="1"/>
          </p:cNvGraphicFramePr>
          <p:nvPr>
            <p:extLst>
              <p:ext uri="{D42A27DB-BD31-4B8C-83A1-F6EECF244321}">
                <p14:modId xmlns:p14="http://schemas.microsoft.com/office/powerpoint/2010/main" val="4151748738"/>
              </p:ext>
            </p:extLst>
          </p:nvPr>
        </p:nvGraphicFramePr>
        <p:xfrm>
          <a:off x="2427785" y="3353684"/>
          <a:ext cx="6061122" cy="1981200"/>
        </p:xfrm>
        <a:graphic>
          <a:graphicData uri="http://schemas.openxmlformats.org/drawingml/2006/table">
            <a:tbl>
              <a:tblPr firstRow="1" bandRow="1">
                <a:tableStyleId>{5C22544A-7EE6-4342-B048-85BDC9FD1C3A}</a:tableStyleId>
              </a:tblPr>
              <a:tblGrid>
                <a:gridCol w="1668354"/>
                <a:gridCol w="4392768"/>
              </a:tblGrid>
              <a:tr h="370840">
                <a:tc>
                  <a:txBody>
                    <a:bodyPr/>
                    <a:lstStyle/>
                    <a:p>
                      <a:r>
                        <a:rPr lang="en-CA" sz="2000" dirty="0" smtClean="0"/>
                        <a:t>Access mode</a:t>
                      </a:r>
                      <a:endParaRPr lang="en-US" sz="2000" dirty="0"/>
                    </a:p>
                  </a:txBody>
                  <a:tcPr/>
                </a:tc>
                <a:tc>
                  <a:txBody>
                    <a:bodyPr/>
                    <a:lstStyle/>
                    <a:p>
                      <a:r>
                        <a:rPr lang="en-CA" sz="2000" dirty="0" smtClean="0"/>
                        <a:t>Action </a:t>
                      </a:r>
                      <a:endParaRPr lang="en-US" sz="2000" dirty="0"/>
                    </a:p>
                  </a:txBody>
                  <a:tcPr/>
                </a:tc>
              </a:tr>
              <a:tr h="370840">
                <a:tc>
                  <a:txBody>
                    <a:bodyPr/>
                    <a:lstStyle/>
                    <a:p>
                      <a:pPr algn="ctr"/>
                      <a:r>
                        <a:rPr lang="en-CA" sz="2000" dirty="0" smtClean="0"/>
                        <a:t>r</a:t>
                      </a:r>
                      <a:endParaRPr lang="en-US" sz="2000" dirty="0"/>
                    </a:p>
                  </a:txBody>
                  <a:tcPr/>
                </a:tc>
                <a:tc>
                  <a:txBody>
                    <a:bodyPr/>
                    <a:lstStyle/>
                    <a:p>
                      <a:r>
                        <a:rPr lang="en-CA" sz="2000" dirty="0" smtClean="0"/>
                        <a:t>Read the file</a:t>
                      </a:r>
                      <a:endParaRPr lang="en-US" sz="2000" dirty="0"/>
                    </a:p>
                  </a:txBody>
                  <a:tcPr/>
                </a:tc>
              </a:tr>
              <a:tr h="370840">
                <a:tc>
                  <a:txBody>
                    <a:bodyPr/>
                    <a:lstStyle/>
                    <a:p>
                      <a:pPr algn="ctr"/>
                      <a:r>
                        <a:rPr lang="en-CA" sz="2000" dirty="0" smtClean="0"/>
                        <a:t>w</a:t>
                      </a:r>
                      <a:endParaRPr lang="en-US" sz="2000" dirty="0"/>
                    </a:p>
                  </a:txBody>
                  <a:tcPr/>
                </a:tc>
                <a:tc>
                  <a:txBody>
                    <a:bodyPr/>
                    <a:lstStyle/>
                    <a:p>
                      <a:r>
                        <a:rPr lang="en-CA" sz="2000" dirty="0" smtClean="0"/>
                        <a:t>Write to the file</a:t>
                      </a:r>
                      <a:endParaRPr lang="en-US" sz="2000" dirty="0"/>
                    </a:p>
                  </a:txBody>
                  <a:tcPr/>
                </a:tc>
              </a:tr>
              <a:tr h="370840">
                <a:tc>
                  <a:txBody>
                    <a:bodyPr/>
                    <a:lstStyle/>
                    <a:p>
                      <a:pPr algn="ctr"/>
                      <a:r>
                        <a:rPr lang="en-CA" sz="2000" dirty="0" smtClean="0"/>
                        <a:t>a</a:t>
                      </a:r>
                      <a:endParaRPr lang="en-US" sz="2000" dirty="0"/>
                    </a:p>
                  </a:txBody>
                  <a:tcPr/>
                </a:tc>
                <a:tc>
                  <a:txBody>
                    <a:bodyPr/>
                    <a:lstStyle/>
                    <a:p>
                      <a:r>
                        <a:rPr lang="en-CA" sz="2000" dirty="0" smtClean="0"/>
                        <a:t>Append</a:t>
                      </a:r>
                      <a:r>
                        <a:rPr lang="en-CA" sz="2000" baseline="0" dirty="0" smtClean="0"/>
                        <a:t> to the existing file content</a:t>
                      </a:r>
                      <a:endParaRPr lang="en-US" sz="2000" dirty="0"/>
                    </a:p>
                  </a:txBody>
                  <a:tcPr/>
                </a:tc>
              </a:tr>
              <a:tr h="370840">
                <a:tc>
                  <a:txBody>
                    <a:bodyPr/>
                    <a:lstStyle/>
                    <a:p>
                      <a:pPr algn="ctr"/>
                      <a:r>
                        <a:rPr lang="en-CA" sz="2000" dirty="0" smtClean="0"/>
                        <a:t>b</a:t>
                      </a:r>
                      <a:endParaRPr lang="en-US" sz="2000" dirty="0"/>
                    </a:p>
                  </a:txBody>
                  <a:tcPr/>
                </a:tc>
                <a:tc>
                  <a:txBody>
                    <a:bodyPr/>
                    <a:lstStyle/>
                    <a:p>
                      <a:r>
                        <a:rPr lang="en-CA" sz="2000" dirty="0" smtClean="0"/>
                        <a:t>Open a</a:t>
                      </a:r>
                      <a:r>
                        <a:rPr lang="en-CA" sz="2000" baseline="0" dirty="0" smtClean="0"/>
                        <a:t> binary file</a:t>
                      </a:r>
                      <a:endParaRPr lang="en-US" sz="2000" dirty="0"/>
                    </a:p>
                  </a:txBody>
                  <a:tcPr/>
                </a:tc>
              </a:tr>
            </a:tbl>
          </a:graphicData>
        </a:graphic>
      </p:graphicFrame>
    </p:spTree>
    <p:extLst>
      <p:ext uri="{BB962C8B-B14F-4D97-AF65-F5344CB8AC3E}">
        <p14:creationId xmlns:p14="http://schemas.microsoft.com/office/powerpoint/2010/main" val="3013323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D32709B34FE84EB38A9C96356AE1CE" ma:contentTypeVersion="" ma:contentTypeDescription="Create a new document." ma:contentTypeScope="" ma:versionID="a0c5786bd18a8bc051741716d931de9a">
  <xsd:schema xmlns:xsd="http://www.w3.org/2001/XMLSchema" xmlns:xs="http://www.w3.org/2001/XMLSchema" xmlns:p="http://schemas.microsoft.com/office/2006/metadata/properties" xmlns:ns2="A1016A52-665D-42A0-B05F-CF4EC4F3D513" targetNamespace="http://schemas.microsoft.com/office/2006/metadata/properties" ma:root="true" ma:fieldsID="7100e76e4fd4900c6ffecf52f895e009" ns2:_="">
    <xsd:import namespace="A1016A52-665D-42A0-B05F-CF4EC4F3D513"/>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016A52-665D-42A0-B05F-CF4EC4F3D513"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ntent_x0020_Type xmlns="A1016A52-665D-42A0-B05F-CF4EC4F3D513">Slide Presentation</Content_x0020_Type>
    <Module xmlns="A1016A52-665D-42A0-B05F-CF4EC4F3D513">11</Module>
    <Status xmlns="A1016A52-665D-42A0-B05F-CF4EC4F3D513">Final</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120B66-2F24-4B97-959E-158B242C1933}"/>
</file>

<file path=customXml/itemProps2.xml><?xml version="1.0" encoding="utf-8"?>
<ds:datastoreItem xmlns:ds="http://schemas.openxmlformats.org/officeDocument/2006/customXml" ds:itemID="{7EC7E466-D5A1-4C29-8BF5-9E0E100C3687}"/>
</file>

<file path=customXml/itemProps3.xml><?xml version="1.0" encoding="utf-8"?>
<ds:datastoreItem xmlns:ds="http://schemas.openxmlformats.org/officeDocument/2006/customXml" ds:itemID="{45527F45-D875-4AC4-AB17-BC55C8C640D4}"/>
</file>

<file path=docProps/app.xml><?xml version="1.0" encoding="utf-8"?>
<Properties xmlns="http://schemas.openxmlformats.org/officeDocument/2006/extended-properties" xmlns:vt="http://schemas.openxmlformats.org/officeDocument/2006/docPropsVTypes">
  <Template>MVA</Template>
  <TotalTime>193</TotalTime>
  <Words>508</Words>
  <Application>Microsoft Office PowerPoint</Application>
  <PresentationFormat>Widescreen</PresentationFormat>
  <Paragraphs>105</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Consolas</vt:lpstr>
      <vt:lpstr>Segoe UI</vt:lpstr>
      <vt:lpstr>Segoe UI Light</vt:lpstr>
      <vt:lpstr>MVA</vt:lpstr>
      <vt:lpstr>How to save information in files open, write, close</vt:lpstr>
      <vt:lpstr>Have you ever needed to jot something down to remember it later?</vt:lpstr>
      <vt:lpstr>Sometimes even programs need to jot something down so they can remember it later</vt:lpstr>
      <vt:lpstr>PowerPoint Presentation</vt:lpstr>
      <vt:lpstr>One of the ways a program can make a note of something is to write it to a file</vt:lpstr>
      <vt:lpstr>How do you write to a file with code?</vt:lpstr>
      <vt:lpstr>What is the file name?</vt:lpstr>
      <vt:lpstr>Geek Tip!</vt:lpstr>
      <vt:lpstr>What is the access mode?</vt:lpstr>
      <vt:lpstr>So how does that look when we put it all together?</vt:lpstr>
      <vt:lpstr>Creating a file and looking up the current folder in Visual Studio</vt:lpstr>
      <vt:lpstr>PowerPoint Presentation</vt:lpstr>
      <vt:lpstr>Now that we have a file, how do we write to it?</vt:lpstr>
      <vt:lpstr>How can you start a new line?</vt:lpstr>
      <vt:lpstr>When you are finished you should always close the file</vt:lpstr>
      <vt:lpstr>Write information to a file</vt:lpstr>
      <vt:lpstr>PowerPoint Presentation</vt:lpstr>
      <vt:lpstr>A common format for storing information in a file is Comma Separated (CSV)</vt:lpstr>
      <vt:lpstr>Your challenge, create the CSV file below!</vt:lpstr>
      <vt:lpstr>Extra credit!  Ask your user to enter names and ages for 5 different guests, then save each name and age to your CSV file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write files</dc:title>
  <dc:creator>Keshav Sonal Kharangate</dc:creator>
  <cp:lastModifiedBy>Kristen Paulson</cp:lastModifiedBy>
  <cp:revision>29</cp:revision>
  <dcterms:created xsi:type="dcterms:W3CDTF">2014-08-11T03:40:48Z</dcterms:created>
  <dcterms:modified xsi:type="dcterms:W3CDTF">2014-09-25T16:55:59Z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0x01010072D32709B34FE84EB38A9C96356AE1CE</vt:lpwstr>
  </property>
</Properties>
</file>