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1.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theme/theme2.xml" ContentType="application/vnd.openxmlformats-officedocument.theme+xml"/>
  <Override PartName="/ppt/commentAuthors.xml" ContentType="application/vnd.openxmlformats-officedocument.presentationml.commentAuthors+xml"/>
  <Override PartName="/ppt/notesMasters/notesMaster1.xml" ContentType="application/vnd.openxmlformats-officedocument.presentationml.notesMaster+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4"/>
  </p:notesMasterIdLst>
  <p:sldIdLst>
    <p:sldId id="256" r:id="rId2"/>
    <p:sldId id="280" r:id="rId3"/>
    <p:sldId id="257" r:id="rId4"/>
    <p:sldId id="292" r:id="rId5"/>
    <p:sldId id="269" r:id="rId6"/>
    <p:sldId id="281" r:id="rId7"/>
    <p:sldId id="282" r:id="rId8"/>
    <p:sldId id="289" r:id="rId9"/>
    <p:sldId id="293" r:id="rId10"/>
    <p:sldId id="270" r:id="rId11"/>
    <p:sldId id="283" r:id="rId12"/>
    <p:sldId id="274" r:id="rId13"/>
    <p:sldId id="275" r:id="rId14"/>
    <p:sldId id="278" r:id="rId15"/>
    <p:sldId id="284" r:id="rId16"/>
    <p:sldId id="290" r:id="rId17"/>
    <p:sldId id="279" r:id="rId18"/>
    <p:sldId id="285" r:id="rId19"/>
    <p:sldId id="291" r:id="rId20"/>
    <p:sldId id="286" r:id="rId21"/>
    <p:sldId id="287" r:id="rId22"/>
    <p:sldId id="28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Ibach" initials="SI" lastIdx="4" clrIdx="0">
    <p:extLst>
      <p:ext uri="{19B8F6BF-5375-455C-9EA6-DF929625EA0E}">
        <p15:presenceInfo xmlns:p15="http://schemas.microsoft.com/office/powerpoint/2012/main" userId="S-1-5-21-124525095-708259637-1543119021-1127892" providerId="AD"/>
      </p:ext>
    </p:extLst>
  </p:cmAuthor>
  <p:cmAuthor id="2" name="Keshav Sonal Kharangate" initials="KSK" lastIdx="1" clrIdx="1">
    <p:extLst>
      <p:ext uri="{19B8F6BF-5375-455C-9EA6-DF929625EA0E}">
        <p15:presenceInfo xmlns:p15="http://schemas.microsoft.com/office/powerpoint/2012/main" userId="S-1-5-21-124525095-708259637-1543119021-14350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8" autoAdjust="0"/>
    <p:restoredTop sz="75617" autoAdjust="0"/>
  </p:normalViewPr>
  <p:slideViewPr>
    <p:cSldViewPr snapToGrid="0">
      <p:cViewPr varScale="1">
        <p:scale>
          <a:sx n="60" d="100"/>
          <a:sy n="60" d="100"/>
        </p:scale>
        <p:origin x="972"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EBC7F-02DE-47A2-A407-FDB3BEF83CC0}" type="datetimeFigureOut">
              <a:rPr lang="en-CA" smtClean="0"/>
              <a:t>2014-09-24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8A4D85-E449-4E7F-8A74-66A26455A406}" type="slidenum">
              <a:rPr lang="en-CA" smtClean="0"/>
              <a:t>‹#›</a:t>
            </a:fld>
            <a:endParaRPr lang="en-CA"/>
          </a:p>
        </p:txBody>
      </p:sp>
    </p:spTree>
    <p:extLst>
      <p:ext uri="{BB962C8B-B14F-4D97-AF65-F5344CB8AC3E}">
        <p14:creationId xmlns:p14="http://schemas.microsoft.com/office/powerpoint/2010/main" val="2861381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smtClean="0"/>
          </a:p>
        </p:txBody>
      </p:sp>
      <p:sp>
        <p:nvSpPr>
          <p:cNvPr id="4" name="Slide Number Placeholder 3"/>
          <p:cNvSpPr>
            <a:spLocks noGrp="1"/>
          </p:cNvSpPr>
          <p:nvPr>
            <p:ph type="sldNum" sz="quarter" idx="10"/>
          </p:nvPr>
        </p:nvSpPr>
        <p:spPr/>
        <p:txBody>
          <a:bodyPr/>
          <a:lstStyle/>
          <a:p>
            <a:fld id="{338A4D85-E449-4E7F-8A74-66A26455A406}" type="slidenum">
              <a:rPr lang="en-CA" smtClean="0"/>
              <a:t>3</a:t>
            </a:fld>
            <a:endParaRPr lang="en-CA"/>
          </a:p>
        </p:txBody>
      </p:sp>
    </p:spTree>
    <p:extLst>
      <p:ext uri="{BB962C8B-B14F-4D97-AF65-F5344CB8AC3E}">
        <p14:creationId xmlns:p14="http://schemas.microsoft.com/office/powerpoint/2010/main" val="9525286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01096622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8AE8910-8D76-47D3-A240-526DD3CA8A5E}" type="datetimeFigureOut">
              <a:rPr lang="en-CA" smtClean="0"/>
              <a:t>2014-09-24</a:t>
            </a:fld>
            <a:endParaRPr lang="en-CA"/>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CA"/>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6A8EB125-82E8-428B-A6F8-34A7B3DBC78C}" type="slidenum">
              <a:rPr lang="en-CA" smtClean="0"/>
              <a:t>‹#›</a:t>
            </a:fld>
            <a:endParaRPr lang="en-CA"/>
          </a:p>
        </p:txBody>
      </p:sp>
    </p:spTree>
    <p:extLst>
      <p:ext uri="{BB962C8B-B14F-4D97-AF65-F5344CB8AC3E}">
        <p14:creationId xmlns:p14="http://schemas.microsoft.com/office/powerpoint/2010/main" val="3543445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40634805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9487044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7081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5975461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0032975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166304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433048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179601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78097864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CA" dirty="0" smtClean="0"/>
              <a:t>Susan Ibach | Technical Evangelist</a:t>
            </a:r>
          </a:p>
          <a:p>
            <a:r>
              <a:rPr lang="en-CA" dirty="0" smtClean="0"/>
              <a:t>Christopher Harrison | Content Developer</a:t>
            </a:r>
            <a:endParaRPr lang="en-CA" dirty="0"/>
          </a:p>
        </p:txBody>
      </p:sp>
      <p:sp>
        <p:nvSpPr>
          <p:cNvPr id="2" name="Title 1"/>
          <p:cNvSpPr>
            <a:spLocks noGrp="1"/>
          </p:cNvSpPr>
          <p:nvPr>
            <p:ph type="ctrTitle"/>
          </p:nvPr>
        </p:nvSpPr>
        <p:spPr/>
        <p:txBody>
          <a:bodyPr/>
          <a:lstStyle/>
          <a:p>
            <a:r>
              <a:rPr lang="en-CA" dirty="0" smtClean="0"/>
              <a:t>How to read from a file</a:t>
            </a:r>
            <a:br>
              <a:rPr lang="en-CA" dirty="0" smtClean="0"/>
            </a:br>
            <a:r>
              <a:rPr lang="en-CA" sz="3600" dirty="0" smtClean="0"/>
              <a:t>read, </a:t>
            </a:r>
            <a:r>
              <a:rPr lang="en-CA" sz="3600" dirty="0" err="1" smtClean="0"/>
              <a:t>readline</a:t>
            </a:r>
            <a:r>
              <a:rPr lang="en-CA" sz="3600" dirty="0" smtClean="0"/>
              <a:t>, reader</a:t>
            </a:r>
            <a:endParaRPr lang="en-CA" sz="3600" dirty="0"/>
          </a:p>
        </p:txBody>
      </p:sp>
    </p:spTree>
    <p:extLst>
      <p:ext uri="{BB962C8B-B14F-4D97-AF65-F5344CB8AC3E}">
        <p14:creationId xmlns:p14="http://schemas.microsoft.com/office/powerpoint/2010/main" val="34097503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231" y="182215"/>
            <a:ext cx="11524432" cy="1063487"/>
          </a:xfrm>
        </p:spPr>
        <p:txBody>
          <a:bodyPr>
            <a:normAutofit fontScale="90000"/>
          </a:bodyPr>
          <a:lstStyle/>
          <a:p>
            <a:r>
              <a:rPr lang="en-CA" dirty="0" smtClean="0"/>
              <a:t>If you are reading a CSV file, </a:t>
            </a:r>
            <a:br>
              <a:rPr lang="en-CA" dirty="0" smtClean="0"/>
            </a:br>
            <a:r>
              <a:rPr lang="en-CA" dirty="0" smtClean="0"/>
              <a:t>there is a </a:t>
            </a:r>
            <a:r>
              <a:rPr lang="en-CA" b="1" dirty="0" smtClean="0"/>
              <a:t>csv</a:t>
            </a:r>
            <a:r>
              <a:rPr lang="en-CA" dirty="0" smtClean="0"/>
              <a:t> library that will help you!</a:t>
            </a:r>
            <a:endParaRPr lang="en-CA" dirty="0"/>
          </a:p>
        </p:txBody>
      </p:sp>
      <p:sp>
        <p:nvSpPr>
          <p:cNvPr id="4" name="Text Placeholder 3"/>
          <p:cNvSpPr>
            <a:spLocks noGrp="1"/>
          </p:cNvSpPr>
          <p:nvPr>
            <p:ph sz="quarter" idx="10"/>
          </p:nvPr>
        </p:nvSpPr>
        <p:spPr/>
        <p:txBody>
          <a:bodyPr>
            <a:normAutofit/>
          </a:bodyPr>
          <a:lstStyle/>
          <a:p>
            <a:pPr marL="0" indent="0">
              <a:buNone/>
            </a:pPr>
            <a:r>
              <a:rPr lang="en-CA" dirty="0" smtClean="0"/>
              <a:t>To access the features in the </a:t>
            </a:r>
            <a:r>
              <a:rPr lang="en-CA" b="1" dirty="0" smtClean="0"/>
              <a:t>csv</a:t>
            </a:r>
            <a:r>
              <a:rPr lang="en-CA" dirty="0" smtClean="0"/>
              <a:t> library you must import it</a:t>
            </a:r>
          </a:p>
          <a:p>
            <a:pPr marL="399915" lvl="1" indent="0">
              <a:buNone/>
            </a:pPr>
            <a:r>
              <a:rPr lang="en-US" altLang="en-US" sz="3200" dirty="0">
                <a:solidFill>
                  <a:srgbClr val="0000FF"/>
                </a:solidFill>
                <a:latin typeface="Consolas" panose="020B0609020204030204" pitchFamily="49" charset="0"/>
                <a:cs typeface="Consolas" panose="020B0609020204030204" pitchFamily="49" charset="0"/>
              </a:rPr>
              <a:t>import</a:t>
            </a:r>
            <a:r>
              <a:rPr lang="en-US" altLang="en-US" sz="3200" dirty="0">
                <a:solidFill>
                  <a:srgbClr val="000000"/>
                </a:solidFill>
                <a:latin typeface="Consolas" panose="020B0609020204030204" pitchFamily="49" charset="0"/>
                <a:cs typeface="Consolas" panose="020B0609020204030204" pitchFamily="49" charset="0"/>
              </a:rPr>
              <a:t> </a:t>
            </a:r>
            <a:r>
              <a:rPr lang="en-US" altLang="en-US" sz="3200" dirty="0" smtClean="0">
                <a:solidFill>
                  <a:srgbClr val="000000"/>
                </a:solidFill>
                <a:latin typeface="Consolas" panose="020B0609020204030204" pitchFamily="49" charset="0"/>
                <a:cs typeface="Consolas" panose="020B0609020204030204" pitchFamily="49" charset="0"/>
              </a:rPr>
              <a:t>csv</a:t>
            </a:r>
          </a:p>
        </p:txBody>
      </p:sp>
    </p:spTree>
    <p:extLst>
      <p:ext uri="{BB962C8B-B14F-4D97-AF65-F5344CB8AC3E}">
        <p14:creationId xmlns:p14="http://schemas.microsoft.com/office/powerpoint/2010/main" val="145441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Now you can use the </a:t>
            </a:r>
            <a:r>
              <a:rPr lang="en-CA" b="1" dirty="0" smtClean="0"/>
              <a:t>reader</a:t>
            </a:r>
            <a:r>
              <a:rPr lang="en-CA" dirty="0" smtClean="0"/>
              <a:t> function to return all the rows from the file into a list</a:t>
            </a:r>
            <a:endParaRPr lang="en-CA" dirty="0"/>
          </a:p>
        </p:txBody>
      </p:sp>
      <p:sp>
        <p:nvSpPr>
          <p:cNvPr id="4" name="Text Placeholder 3"/>
          <p:cNvSpPr>
            <a:spLocks noGrp="1"/>
          </p:cNvSpPr>
          <p:nvPr>
            <p:ph sz="quarter" idx="10"/>
          </p:nvPr>
        </p:nvSpPr>
        <p:spPr/>
        <p:txBody>
          <a:bodyPr>
            <a:normAutofit/>
          </a:bodyPr>
          <a:lstStyle/>
          <a:p>
            <a:pPr marL="0" indent="0">
              <a:buNone/>
            </a:pPr>
            <a:r>
              <a:rPr lang="en-CA" dirty="0"/>
              <a:t>The reader function will take an open csv file and return each row from the file into a list</a:t>
            </a:r>
          </a:p>
          <a:p>
            <a:pPr marL="399915" lvl="1" indent="0">
              <a:buNone/>
            </a:pPr>
            <a:r>
              <a:rPr lang="en-CA" dirty="0" err="1" smtClean="0">
                <a:latin typeface="Consolas" panose="020B0609020204030204" pitchFamily="49" charset="0"/>
                <a:cs typeface="Consolas" panose="020B0609020204030204" pitchFamily="49" charset="0"/>
              </a:rPr>
              <a:t>dataFromFile</a:t>
            </a:r>
            <a:r>
              <a:rPr lang="en-CA" dirty="0" smtClean="0">
                <a:latin typeface="Consolas" panose="020B0609020204030204" pitchFamily="49" charset="0"/>
                <a:cs typeface="Consolas" panose="020B0609020204030204" pitchFamily="49" charset="0"/>
              </a:rPr>
              <a:t> = </a:t>
            </a:r>
            <a:r>
              <a:rPr lang="en-CA" dirty="0" err="1" smtClean="0">
                <a:latin typeface="Consolas" panose="020B0609020204030204" pitchFamily="49" charset="0"/>
                <a:cs typeface="Consolas" panose="020B0609020204030204" pitchFamily="49" charset="0"/>
              </a:rPr>
              <a:t>csv.reader</a:t>
            </a:r>
            <a:r>
              <a:rPr lang="en-CA" dirty="0" smtClean="0">
                <a:latin typeface="Consolas" panose="020B0609020204030204" pitchFamily="49" charset="0"/>
                <a:cs typeface="Consolas" panose="020B0609020204030204" pitchFamily="49" charset="0"/>
              </a:rPr>
              <a:t>(</a:t>
            </a:r>
            <a:r>
              <a:rPr lang="en-CA" dirty="0" err="1" smtClean="0">
                <a:latin typeface="Consolas" panose="020B0609020204030204" pitchFamily="49" charset="0"/>
                <a:cs typeface="Consolas" panose="020B0609020204030204" pitchFamily="49" charset="0"/>
              </a:rPr>
              <a:t>myCSVfile</a:t>
            </a:r>
            <a:r>
              <a:rPr lang="en-CA" dirty="0" smtClean="0">
                <a:latin typeface="Consolas" panose="020B0609020204030204" pitchFamily="49" charset="0"/>
                <a:cs typeface="Consolas" panose="020B0609020204030204" pitchFamily="49" charset="0"/>
              </a:rPr>
              <a:t>)</a:t>
            </a:r>
            <a:endParaRPr lang="en-CA" dirty="0" smtClean="0">
              <a:solidFill>
                <a:schemeClr val="accent6">
                  <a:lumMod val="75000"/>
                </a:schemeClr>
              </a:solidFill>
              <a:latin typeface="+mj-lt"/>
              <a:cs typeface="Consolas" panose="020B0609020204030204" pitchFamily="49" charset="0"/>
            </a:endParaRPr>
          </a:p>
          <a:p>
            <a:pPr marL="0" indent="0">
              <a:buNone/>
            </a:pPr>
            <a:r>
              <a:rPr lang="en-CA" dirty="0" smtClean="0"/>
              <a:t>If your file is not using a comma to separate the values, you can tell the reader function what character is used as a delimiter</a:t>
            </a:r>
          </a:p>
          <a:p>
            <a:pPr marL="399915" lvl="1"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dataFromFile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err="1">
                <a:solidFill>
                  <a:srgbClr val="000000"/>
                </a:solidFill>
                <a:latin typeface="Consolas" panose="020B0609020204030204" pitchFamily="49" charset="0"/>
                <a:cs typeface="Consolas" panose="020B0609020204030204" pitchFamily="49" charset="0"/>
              </a:rPr>
              <a:t>csv.reader</a:t>
            </a:r>
            <a:r>
              <a:rPr lang="en-US" altLang="en-US" dirty="0">
                <a:solidFill>
                  <a:srgbClr val="000000"/>
                </a:solidFill>
                <a:latin typeface="Consolas" panose="020B0609020204030204" pitchFamily="49" charset="0"/>
                <a:cs typeface="Consolas" panose="020B0609020204030204" pitchFamily="49" charset="0"/>
              </a:rPr>
              <a:t>(</a:t>
            </a:r>
            <a:r>
              <a:rPr lang="en-US" altLang="en-US" dirty="0" err="1">
                <a:solidFill>
                  <a:srgbClr val="000000"/>
                </a:solidFill>
                <a:latin typeface="Consolas" panose="020B0609020204030204" pitchFamily="49" charset="0"/>
                <a:cs typeface="Consolas" panose="020B0609020204030204" pitchFamily="49" charset="0"/>
              </a:rPr>
              <a:t>myCSVFile</a:t>
            </a: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delimiter=</a:t>
            </a:r>
            <a:r>
              <a:rPr lang="en-US" altLang="en-US" dirty="0" smtClean="0">
                <a:solidFill>
                  <a:srgbClr val="A31515"/>
                </a:solidFill>
                <a:latin typeface="Consolas" panose="020B0609020204030204" pitchFamily="49" charset="0"/>
                <a:cs typeface="Consolas" panose="020B0609020204030204" pitchFamily="49" charset="0"/>
              </a:rPr>
              <a:t>","</a:t>
            </a:r>
            <a:r>
              <a:rPr lang="en-US" altLang="en-US" dirty="0" smtClean="0">
                <a:solidFill>
                  <a:srgbClr val="000000"/>
                </a:solidFill>
                <a:latin typeface="Consolas" panose="020B0609020204030204" pitchFamily="49" charset="0"/>
                <a:cs typeface="Consolas" panose="020B0609020204030204" pitchFamily="49" charset="0"/>
              </a:rPr>
              <a:t>) </a:t>
            </a:r>
            <a:endParaRPr lang="en-US" altLang="en-US" sz="6000" dirty="0">
              <a:latin typeface="Arial" panose="020B0604020202020204" pitchFamily="34" charset="0"/>
            </a:endParaRPr>
          </a:p>
          <a:p>
            <a:pPr marL="0" indent="0">
              <a:buNone/>
            </a:pPr>
            <a:endParaRPr lang="en-CA" b="1" dirty="0"/>
          </a:p>
        </p:txBody>
      </p:sp>
    </p:spTree>
    <p:extLst>
      <p:ext uri="{BB962C8B-B14F-4D97-AF65-F5344CB8AC3E}">
        <p14:creationId xmlns:p14="http://schemas.microsoft.com/office/powerpoint/2010/main" val="26486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Now we can open and read a csv file</a:t>
            </a:r>
            <a:br>
              <a:rPr lang="en-CA" dirty="0" smtClean="0"/>
            </a:br>
            <a:endParaRPr lang="en-CA" dirty="0"/>
          </a:p>
        </p:txBody>
      </p:sp>
      <p:sp>
        <p:nvSpPr>
          <p:cNvPr id="5" name="Content Placeholder 4"/>
          <p:cNvSpPr>
            <a:spLocks noGrp="1"/>
          </p:cNvSpPr>
          <p:nvPr>
            <p:ph sz="quarter" idx="10"/>
          </p:nvPr>
        </p:nvSpPr>
        <p:spPr>
          <a:xfrm>
            <a:off x="379413" y="1388226"/>
            <a:ext cx="11525250" cy="4718106"/>
          </a:xfrm>
        </p:spPr>
        <p:txBody>
          <a:bodyPr/>
          <a:lstStyle/>
          <a:p>
            <a:endParaRPr lang="en-CA" dirty="0" smtClean="0"/>
          </a:p>
          <a:p>
            <a:pPr marL="0" lvl="0" indent="0">
              <a:buNone/>
            </a:pP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a:t>
            </a:r>
            <a:r>
              <a:rPr lang="en-US" altLang="en-US" dirty="0" smtClean="0">
                <a:solidFill>
                  <a:srgbClr val="A31515"/>
                </a:solidFill>
                <a:latin typeface="Consolas" panose="020B0609020204030204" pitchFamily="49" charset="0"/>
                <a:cs typeface="Consolas" panose="020B0609020204030204" pitchFamily="49" charset="0"/>
              </a:rPr>
              <a:t>GuestList.txt“</a:t>
            </a:r>
          </a:p>
          <a:p>
            <a:pPr marL="0" lvl="0" indent="0">
              <a:buNone/>
            </a:pPr>
            <a:r>
              <a:rPr lang="en-US" altLang="en-US" dirty="0" err="1" smtClean="0">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"r"</a:t>
            </a:r>
            <a:r>
              <a:rPr lang="en-US" altLang="en-US" dirty="0">
                <a:solidFill>
                  <a:srgbClr val="000000"/>
                </a:solidFill>
                <a:latin typeface="Consolas" panose="020B0609020204030204" pitchFamily="49" charset="0"/>
                <a:cs typeface="Consolas" panose="020B0609020204030204" pitchFamily="49" charset="0"/>
              </a:rPr>
              <a:t> </a:t>
            </a:r>
            <a:endParaRPr lang="en-US" altLang="en-US" dirty="0" smtClean="0">
              <a:solidFill>
                <a:srgbClr val="000000"/>
              </a:solidFill>
              <a:latin typeface="Consolas" panose="020B0609020204030204" pitchFamily="49" charset="0"/>
              <a:cs typeface="Consolas" panose="020B0609020204030204" pitchFamily="49" charset="0"/>
            </a:endParaRPr>
          </a:p>
          <a:p>
            <a:pPr marL="0" lvl="0" indent="0">
              <a:buNone/>
            </a:pPr>
            <a:r>
              <a:rPr lang="en-US" altLang="en-US" dirty="0" smtClean="0">
                <a:solidFill>
                  <a:srgbClr val="0000FF"/>
                </a:solidFill>
                <a:latin typeface="Consolas" panose="020B0609020204030204" pitchFamily="49" charset="0"/>
                <a:cs typeface="Consolas" panose="020B0609020204030204" pitchFamily="49" charset="0"/>
              </a:rPr>
              <a:t>with</a:t>
            </a:r>
            <a:r>
              <a:rPr lang="en-US" altLang="en-US" dirty="0">
                <a:solidFill>
                  <a:srgbClr val="000000"/>
                </a:solidFill>
                <a:latin typeface="Consolas" panose="020B0609020204030204" pitchFamily="49" charset="0"/>
                <a:cs typeface="Consolas" panose="020B0609020204030204" pitchFamily="49" charset="0"/>
              </a:rPr>
              <a:t> open(</a:t>
            </a: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as</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myCSVFile</a:t>
            </a: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	</a:t>
            </a:r>
            <a:r>
              <a:rPr lang="en-US" altLang="en-US" dirty="0" smtClean="0">
                <a:solidFill>
                  <a:srgbClr val="008000"/>
                </a:solidFill>
                <a:latin typeface="Consolas" panose="020B0609020204030204" pitchFamily="49" charset="0"/>
                <a:cs typeface="Consolas" panose="020B0609020204030204" pitchFamily="49" charset="0"/>
              </a:rPr>
              <a:t>#</a:t>
            </a:r>
            <a:r>
              <a:rPr lang="en-US" altLang="en-US" dirty="0">
                <a:solidFill>
                  <a:srgbClr val="008000"/>
                </a:solidFill>
                <a:latin typeface="Consolas" panose="020B0609020204030204" pitchFamily="49" charset="0"/>
                <a:cs typeface="Consolas" panose="020B0609020204030204" pitchFamily="49" charset="0"/>
              </a:rPr>
              <a:t>Read </a:t>
            </a:r>
            <a:r>
              <a:rPr lang="en-US" altLang="en-US" dirty="0" smtClean="0">
                <a:solidFill>
                  <a:srgbClr val="008000"/>
                </a:solidFill>
                <a:latin typeface="Consolas" panose="020B0609020204030204" pitchFamily="49" charset="0"/>
                <a:cs typeface="Consolas" panose="020B0609020204030204" pitchFamily="49" charset="0"/>
              </a:rPr>
              <a:t>the file contents</a:t>
            </a:r>
          </a:p>
          <a:p>
            <a:pPr marL="0" lvl="0" indent="0">
              <a:buNone/>
            </a:pPr>
            <a:r>
              <a:rPr lang="en-US" altLang="en-US" dirty="0">
                <a:solidFill>
                  <a:srgbClr val="008000"/>
                </a:solidFill>
                <a:latin typeface="Consolas" panose="020B0609020204030204" pitchFamily="49" charset="0"/>
                <a:cs typeface="Consolas" panose="020B0609020204030204" pitchFamily="49" charset="0"/>
              </a:rPr>
              <a:t>	</a:t>
            </a:r>
            <a:r>
              <a:rPr lang="en-US" altLang="en-US" dirty="0" err="1" smtClean="0">
                <a:solidFill>
                  <a:srgbClr val="000000"/>
                </a:solidFill>
                <a:latin typeface="Consolas" panose="020B0609020204030204" pitchFamily="49" charset="0"/>
                <a:cs typeface="Consolas" panose="020B0609020204030204" pitchFamily="49" charset="0"/>
              </a:rPr>
              <a:t>dataFromFile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err="1">
                <a:solidFill>
                  <a:srgbClr val="000000"/>
                </a:solidFill>
                <a:latin typeface="Consolas" panose="020B0609020204030204" pitchFamily="49" charset="0"/>
                <a:cs typeface="Consolas" panose="020B0609020204030204" pitchFamily="49" charset="0"/>
              </a:rPr>
              <a:t>csv.reader</a:t>
            </a:r>
            <a:r>
              <a:rPr lang="en-US" altLang="en-US" dirty="0">
                <a:solidFill>
                  <a:srgbClr val="000000"/>
                </a:solidFill>
                <a:latin typeface="Consolas" panose="020B0609020204030204" pitchFamily="49" charset="0"/>
                <a:cs typeface="Consolas" panose="020B0609020204030204" pitchFamily="49" charset="0"/>
              </a:rPr>
              <a:t>(</a:t>
            </a:r>
            <a:r>
              <a:rPr lang="en-US" altLang="en-US" dirty="0" err="1">
                <a:solidFill>
                  <a:srgbClr val="000000"/>
                </a:solidFill>
                <a:latin typeface="Consolas" panose="020B0609020204030204" pitchFamily="49" charset="0"/>
                <a:cs typeface="Consolas" panose="020B0609020204030204" pitchFamily="49" charset="0"/>
              </a:rPr>
              <a:t>myCSVFile</a:t>
            </a:r>
            <a:r>
              <a:rPr lang="en-US" altLang="en-US" dirty="0">
                <a:solidFill>
                  <a:srgbClr val="000000"/>
                </a:solidFill>
                <a:latin typeface="Consolas" panose="020B0609020204030204" pitchFamily="49" charset="0"/>
                <a:cs typeface="Consolas" panose="020B0609020204030204" pitchFamily="49" charset="0"/>
              </a:rPr>
              <a:t>)</a:t>
            </a:r>
            <a:endParaRPr lang="en-US" altLang="en-US" sz="6600" dirty="0">
              <a:latin typeface="Arial" panose="020B0604020202020204" pitchFamily="34" charset="0"/>
            </a:endParaRPr>
          </a:p>
          <a:p>
            <a:endParaRPr lang="en-US" dirty="0"/>
          </a:p>
        </p:txBody>
      </p:sp>
    </p:spTree>
    <p:extLst>
      <p:ext uri="{BB962C8B-B14F-4D97-AF65-F5344CB8AC3E}">
        <p14:creationId xmlns:p14="http://schemas.microsoft.com/office/powerpoint/2010/main" val="2412670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Why do we have a ‘with’ and ‘:’ ?</a:t>
            </a:r>
            <a:br>
              <a:rPr lang="en-CA" dirty="0" smtClean="0"/>
            </a:br>
            <a:endParaRPr lang="en-CA" dirty="0"/>
          </a:p>
        </p:txBody>
      </p:sp>
      <p:sp>
        <p:nvSpPr>
          <p:cNvPr id="4" name="Text Placeholder 3"/>
          <p:cNvSpPr>
            <a:spLocks noGrp="1"/>
          </p:cNvSpPr>
          <p:nvPr>
            <p:ph type="body" sz="half" idx="4294967295"/>
          </p:nvPr>
        </p:nvSpPr>
        <p:spPr>
          <a:xfrm>
            <a:off x="378696" y="1458709"/>
            <a:ext cx="11525250" cy="1625639"/>
          </a:xfrm>
          <a:prstGeom prst="rect">
            <a:avLst/>
          </a:prstGeom>
        </p:spPr>
        <p:txBody>
          <a:bodyPr>
            <a:normAutofit/>
          </a:bodyPr>
          <a:lstStyle/>
          <a:p>
            <a:pPr marL="0" indent="0">
              <a:buNone/>
            </a:pPr>
            <a:r>
              <a:rPr lang="en-US" altLang="en-US" dirty="0">
                <a:solidFill>
                  <a:srgbClr val="0000FF"/>
                </a:solidFill>
                <a:latin typeface="Consolas" panose="020B0609020204030204" pitchFamily="49" charset="0"/>
                <a:cs typeface="Consolas" panose="020B0609020204030204" pitchFamily="49" charset="0"/>
              </a:rPr>
              <a:t>with</a:t>
            </a:r>
            <a:r>
              <a:rPr lang="en-US" altLang="en-US" dirty="0">
                <a:solidFill>
                  <a:srgbClr val="000000"/>
                </a:solidFill>
                <a:latin typeface="Consolas" panose="020B0609020204030204" pitchFamily="49" charset="0"/>
                <a:cs typeface="Consolas" panose="020B0609020204030204" pitchFamily="49" charset="0"/>
              </a:rPr>
              <a:t> open(</a:t>
            </a: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as</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myCSVFile</a:t>
            </a:r>
            <a:r>
              <a:rPr lang="en-US" altLang="en-US" dirty="0">
                <a:solidFill>
                  <a:srgbClr val="000000"/>
                </a:solidFill>
                <a:latin typeface="Consolas" panose="020B0609020204030204" pitchFamily="49" charset="0"/>
                <a:cs typeface="Consolas" panose="020B0609020204030204" pitchFamily="49" charset="0"/>
              </a:rPr>
              <a:t>:</a:t>
            </a:r>
            <a:r>
              <a:rPr lang="en-CA" b="1" dirty="0">
                <a:latin typeface="Consolas" panose="020B0609020204030204" pitchFamily="49" charset="0"/>
                <a:cs typeface="Consolas" panose="020B0609020204030204" pitchFamily="49" charset="0"/>
              </a:rPr>
              <a:t/>
            </a:r>
            <a:br>
              <a:rPr lang="en-CA" b="1" dirty="0">
                <a:latin typeface="Consolas" panose="020B0609020204030204" pitchFamily="49" charset="0"/>
                <a:cs typeface="Consolas" panose="020B0609020204030204" pitchFamily="49" charset="0"/>
              </a:rPr>
            </a:br>
            <a:endParaRPr lang="en-CA" b="1" dirty="0">
              <a:solidFill>
                <a:schemeClr val="accent6">
                  <a:lumMod val="75000"/>
                </a:schemeClr>
              </a:solidFill>
              <a:latin typeface="Consolas" panose="020B0609020204030204" pitchFamily="49" charset="0"/>
              <a:cs typeface="Consolas" panose="020B0609020204030204" pitchFamily="49" charset="0"/>
            </a:endParaRPr>
          </a:p>
        </p:txBody>
      </p:sp>
      <p:sp>
        <p:nvSpPr>
          <p:cNvPr id="3" name="Content Placeholder 2"/>
          <p:cNvSpPr>
            <a:spLocks noGrp="1"/>
          </p:cNvSpPr>
          <p:nvPr>
            <p:ph sz="quarter" idx="10"/>
          </p:nvPr>
        </p:nvSpPr>
        <p:spPr>
          <a:xfrm>
            <a:off x="379105" y="2814872"/>
            <a:ext cx="11525250" cy="1163905"/>
          </a:xfrm>
        </p:spPr>
        <p:txBody>
          <a:bodyPr/>
          <a:lstStyle/>
          <a:p>
            <a:r>
              <a:rPr lang="en-CA" dirty="0" smtClean="0"/>
              <a:t>Programs should always open a file, and close it when they are done</a:t>
            </a:r>
          </a:p>
          <a:p>
            <a:r>
              <a:rPr lang="en-CA" dirty="0" smtClean="0"/>
              <a:t>If they don’t sometimes the code crashes when you try to re-open a file that wasn’t closed last time you ran your code</a:t>
            </a:r>
          </a:p>
          <a:p>
            <a:r>
              <a:rPr lang="en-CA" dirty="0" smtClean="0"/>
              <a:t>The ‘</a:t>
            </a:r>
            <a:r>
              <a:rPr lang="en-CA" b="1" dirty="0" smtClean="0"/>
              <a:t>with</a:t>
            </a:r>
            <a:r>
              <a:rPr lang="en-CA" dirty="0" smtClean="0"/>
              <a:t>’ ‘</a:t>
            </a:r>
            <a:r>
              <a:rPr lang="en-CA" b="1" dirty="0" smtClean="0"/>
              <a:t>:</a:t>
            </a:r>
            <a:r>
              <a:rPr lang="en-CA" dirty="0" smtClean="0"/>
              <a:t>’ syntax is used for certain methods to make sure clean up code such as close file runs even if there is an error.</a:t>
            </a:r>
          </a:p>
          <a:p>
            <a:endParaRPr lang="en-CA" dirty="0"/>
          </a:p>
          <a:p>
            <a:endParaRPr lang="en-CA" dirty="0" smtClean="0"/>
          </a:p>
          <a:p>
            <a:endParaRPr lang="en-CA" dirty="0"/>
          </a:p>
          <a:p>
            <a:endParaRPr lang="en-CA" dirty="0" smtClean="0"/>
          </a:p>
        </p:txBody>
      </p:sp>
      <p:sp>
        <p:nvSpPr>
          <p:cNvPr id="5" name="Oval 4"/>
          <p:cNvSpPr/>
          <p:nvPr/>
        </p:nvSpPr>
        <p:spPr>
          <a:xfrm>
            <a:off x="378696" y="1498025"/>
            <a:ext cx="1013376" cy="5322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0210377" y="1498025"/>
            <a:ext cx="504967" cy="5322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689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Once we have all the rows from the csv files returned, how do we access the individual rows?</a:t>
            </a:r>
            <a:r>
              <a:rPr lang="en-CA" dirty="0" smtClean="0"/>
              <a:t/>
            </a:r>
            <a:br>
              <a:rPr lang="en-CA" dirty="0" smtClean="0"/>
            </a:br>
            <a:endParaRPr lang="en-CA" dirty="0"/>
          </a:p>
        </p:txBody>
      </p:sp>
      <p:sp>
        <p:nvSpPr>
          <p:cNvPr id="3" name="Content Placeholder 2"/>
          <p:cNvSpPr>
            <a:spLocks noGrp="1"/>
          </p:cNvSpPr>
          <p:nvPr>
            <p:ph sz="quarter" idx="10"/>
          </p:nvPr>
        </p:nvSpPr>
        <p:spPr>
          <a:xfrm>
            <a:off x="378696" y="1207033"/>
            <a:ext cx="11525250" cy="5302255"/>
          </a:xfrm>
        </p:spPr>
        <p:txBody>
          <a:bodyPr/>
          <a:lstStyle/>
          <a:p>
            <a:r>
              <a:rPr lang="en-CA" dirty="0" smtClean="0"/>
              <a:t>Use a for loop to loop through the values in the list</a:t>
            </a:r>
          </a:p>
          <a:p>
            <a:r>
              <a:rPr lang="en-CA" dirty="0" smtClean="0"/>
              <a:t>Each row will be one value</a:t>
            </a:r>
          </a:p>
          <a:p>
            <a:pPr marL="0" lvl="0" indent="0" defTabSz="914400" eaLnBrk="0" fontAlgn="base" hangingPunct="0">
              <a:spcBef>
                <a:spcPct val="0"/>
              </a:spcBef>
              <a:spcAft>
                <a:spcPct val="0"/>
              </a:spcAft>
              <a:buNone/>
            </a:pPr>
            <a:endParaRPr lang="en-US" altLang="en-US" dirty="0" smtClean="0">
              <a:solidFill>
                <a:srgbClr val="0000FF"/>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dirty="0" smtClean="0">
                <a:solidFill>
                  <a:srgbClr val="0000FF"/>
                </a:solidFill>
                <a:latin typeface="Consolas" panose="020B0609020204030204" pitchFamily="49" charset="0"/>
                <a:cs typeface="Consolas" panose="020B0609020204030204" pitchFamily="49" charset="0"/>
              </a:rPr>
              <a:t>with</a:t>
            </a:r>
            <a:r>
              <a:rPr lang="en-US" altLang="en-US" dirty="0">
                <a:solidFill>
                  <a:srgbClr val="000000"/>
                </a:solidFill>
                <a:latin typeface="Consolas" panose="020B0609020204030204" pitchFamily="49" charset="0"/>
                <a:cs typeface="Consolas" panose="020B0609020204030204" pitchFamily="49" charset="0"/>
              </a:rPr>
              <a:t> open(</a:t>
            </a: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as</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myCSVFile</a:t>
            </a:r>
            <a:r>
              <a:rPr lang="en-US" altLang="en-US"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8000"/>
                </a:solidFill>
                <a:latin typeface="Consolas" panose="020B0609020204030204" pitchFamily="49" charset="0"/>
                <a:cs typeface="Consolas" panose="020B0609020204030204" pitchFamily="49" charset="0"/>
              </a:rPr>
              <a:t>#</a:t>
            </a:r>
            <a:r>
              <a:rPr lang="en-US" altLang="en-US" dirty="0">
                <a:solidFill>
                  <a:srgbClr val="008000"/>
                </a:solidFill>
                <a:latin typeface="Consolas" panose="020B0609020204030204" pitchFamily="49" charset="0"/>
                <a:cs typeface="Consolas" panose="020B0609020204030204" pitchFamily="49" charset="0"/>
              </a:rPr>
              <a:t>Read the file </a:t>
            </a:r>
            <a:r>
              <a:rPr lang="en-US" altLang="en-US" dirty="0" smtClean="0">
                <a:solidFill>
                  <a:srgbClr val="008000"/>
                </a:solidFill>
                <a:latin typeface="Consolas" panose="020B0609020204030204" pitchFamily="49" charset="0"/>
                <a:cs typeface="Consolas" panose="020B0609020204030204" pitchFamily="49" charset="0"/>
              </a:rPr>
              <a:t>contents</a:t>
            </a:r>
          </a:p>
          <a:p>
            <a:pPr marL="0" lvl="0" indent="0" defTabSz="914400" eaLnBrk="0" fontAlgn="base" hangingPunct="0">
              <a:spcBef>
                <a:spcPct val="0"/>
              </a:spcBef>
              <a:spcAft>
                <a:spcPct val="0"/>
              </a:spcAft>
              <a:buNone/>
            </a:pPr>
            <a:r>
              <a:rPr lang="en-US" altLang="en-US" dirty="0" smtClean="0">
                <a:solidFill>
                  <a:srgbClr val="000000"/>
                </a:solidFill>
                <a:latin typeface="Consolas" panose="020B0609020204030204" pitchFamily="49" charset="0"/>
                <a:cs typeface="Consolas" panose="020B0609020204030204" pitchFamily="49" charset="0"/>
              </a:rPr>
              <a:t>	</a:t>
            </a:r>
            <a:r>
              <a:rPr lang="en-US" altLang="en-US" dirty="0" err="1" smtClean="0">
                <a:solidFill>
                  <a:srgbClr val="000000"/>
                </a:solidFill>
                <a:latin typeface="Consolas" panose="020B0609020204030204" pitchFamily="49" charset="0"/>
                <a:cs typeface="Consolas" panose="020B0609020204030204" pitchFamily="49" charset="0"/>
              </a:rPr>
              <a:t>dataFromFile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err="1">
                <a:solidFill>
                  <a:srgbClr val="000000"/>
                </a:solidFill>
                <a:latin typeface="Consolas" panose="020B0609020204030204" pitchFamily="49" charset="0"/>
                <a:cs typeface="Consolas" panose="020B0609020204030204" pitchFamily="49" charset="0"/>
              </a:rPr>
              <a:t>csv.reader</a:t>
            </a:r>
            <a:r>
              <a:rPr lang="en-US" altLang="en-US" dirty="0">
                <a:solidFill>
                  <a:srgbClr val="000000"/>
                </a:solidFill>
                <a:latin typeface="Consolas" panose="020B0609020204030204" pitchFamily="49" charset="0"/>
                <a:cs typeface="Consolas" panose="020B0609020204030204" pitchFamily="49" charset="0"/>
              </a:rPr>
              <a:t>(</a:t>
            </a:r>
            <a:r>
              <a:rPr lang="en-US" altLang="en-US" dirty="0" err="1">
                <a:solidFill>
                  <a:srgbClr val="000000"/>
                </a:solidFill>
                <a:latin typeface="Consolas" panose="020B0609020204030204" pitchFamily="49" charset="0"/>
                <a:cs typeface="Consolas" panose="020B0609020204030204" pitchFamily="49" charset="0"/>
              </a:rPr>
              <a:t>myCSVFile</a:t>
            </a:r>
            <a:r>
              <a:rPr lang="en-US" altLang="en-US"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dirty="0" smtClean="0">
                <a:solidFill>
                  <a:srgbClr val="008000"/>
                </a:solidFill>
                <a:latin typeface="Consolas" panose="020B0609020204030204" pitchFamily="49" charset="0"/>
                <a:cs typeface="Consolas" panose="020B0609020204030204" pitchFamily="49" charset="0"/>
              </a:rPr>
              <a:t>	#For</a:t>
            </a:r>
            <a:r>
              <a:rPr lang="en-US" altLang="en-US" dirty="0">
                <a:solidFill>
                  <a:srgbClr val="008000"/>
                </a:solidFill>
                <a:latin typeface="Consolas" panose="020B0609020204030204" pitchFamily="49" charset="0"/>
                <a:cs typeface="Consolas" panose="020B0609020204030204" pitchFamily="49" charset="0"/>
              </a:rPr>
              <a:t> loop that will run once </a:t>
            </a:r>
            <a:r>
              <a:rPr lang="en-US" altLang="en-US" dirty="0" smtClean="0">
                <a:solidFill>
                  <a:srgbClr val="008000"/>
                </a:solidFill>
                <a:latin typeface="Consolas" panose="020B0609020204030204" pitchFamily="49" charset="0"/>
                <a:cs typeface="Consolas" panose="020B0609020204030204" pitchFamily="49" charset="0"/>
              </a:rPr>
              <a:t>per row</a:t>
            </a:r>
          </a:p>
          <a:p>
            <a:pPr marL="0" lvl="0" indent="0" defTabSz="914400" eaLnBrk="0" fontAlgn="base" hangingPunct="0">
              <a:spcBef>
                <a:spcPct val="0"/>
              </a:spcBef>
              <a:spcAft>
                <a:spcPct val="0"/>
              </a:spcAft>
              <a:buNone/>
            </a:pPr>
            <a:r>
              <a:rPr lang="en-US" altLang="en-US" dirty="0" smtClean="0">
                <a:solidFill>
                  <a:srgbClr val="0000FF"/>
                </a:solidFill>
                <a:latin typeface="Consolas" panose="020B0609020204030204" pitchFamily="49" charset="0"/>
                <a:cs typeface="Consolas" panose="020B0609020204030204" pitchFamily="49" charset="0"/>
              </a:rPr>
              <a:t>	for</a:t>
            </a:r>
            <a:r>
              <a:rPr lang="en-US" altLang="en-US" dirty="0">
                <a:solidFill>
                  <a:srgbClr val="000000"/>
                </a:solidFill>
                <a:latin typeface="Consolas" panose="020B0609020204030204" pitchFamily="49" charset="0"/>
                <a:cs typeface="Consolas" panose="020B0609020204030204" pitchFamily="49" charset="0"/>
              </a:rPr>
              <a:t> row </a:t>
            </a:r>
            <a:r>
              <a:rPr lang="en-US" altLang="en-US" dirty="0">
                <a:solidFill>
                  <a:srgbClr val="0000FF"/>
                </a:solidFill>
                <a:latin typeface="Consolas" panose="020B0609020204030204" pitchFamily="49" charset="0"/>
                <a:cs typeface="Consolas" panose="020B0609020204030204" pitchFamily="49" charset="0"/>
              </a:rPr>
              <a:t>in</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dataFromFile</a:t>
            </a: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dirty="0" smtClean="0">
                <a:solidFill>
                  <a:srgbClr val="000000"/>
                </a:solidFill>
                <a:latin typeface="Consolas" panose="020B0609020204030204" pitchFamily="49" charset="0"/>
                <a:cs typeface="Consolas" panose="020B0609020204030204" pitchFamily="49" charset="0"/>
              </a:rPr>
              <a:t> </a:t>
            </a:r>
            <a:r>
              <a:rPr lang="en-US" altLang="en-US" dirty="0">
                <a:solidFill>
                  <a:srgbClr val="000000"/>
                </a:solidFill>
                <a:latin typeface="Consolas" panose="020B0609020204030204" pitchFamily="49" charset="0"/>
                <a:cs typeface="Consolas" panose="020B0609020204030204" pitchFamily="49" charset="0"/>
              </a:rPr>
              <a:t>        print(row)</a:t>
            </a:r>
            <a:endParaRPr lang="en-CA" dirty="0" smtClean="0"/>
          </a:p>
          <a:p>
            <a:pPr marL="0" indent="0">
              <a:buNone/>
            </a:pPr>
            <a:r>
              <a:rPr lang="en-CA" b="1" dirty="0">
                <a:latin typeface="Consolas" panose="020B0609020204030204" pitchFamily="49" charset="0"/>
                <a:cs typeface="Consolas" panose="020B0609020204030204" pitchFamily="49" charset="0"/>
              </a:rPr>
              <a:t/>
            </a:r>
            <a:br>
              <a:rPr lang="en-CA" b="1" dirty="0">
                <a:latin typeface="Consolas" panose="020B0609020204030204" pitchFamily="49" charset="0"/>
                <a:cs typeface="Consolas" panose="020B0609020204030204" pitchFamily="49" charset="0"/>
              </a:rPr>
            </a:br>
            <a:r>
              <a:rPr lang="en-CA" b="1" dirty="0">
                <a:latin typeface="Consolas" panose="020B0609020204030204" pitchFamily="49" charset="0"/>
                <a:cs typeface="Consolas" panose="020B0609020204030204" pitchFamily="49" charset="0"/>
              </a:rPr>
              <a:t/>
            </a:r>
            <a:br>
              <a:rPr lang="en-CA" b="1" dirty="0">
                <a:latin typeface="Consolas" panose="020B0609020204030204" pitchFamily="49" charset="0"/>
                <a:cs typeface="Consolas" panose="020B0609020204030204" pitchFamily="49" charset="0"/>
              </a:rPr>
            </a:br>
            <a:endParaRPr lang="en-CA" dirty="0"/>
          </a:p>
          <a:p>
            <a:endParaRPr lang="en-CA" dirty="0" smtClean="0"/>
          </a:p>
        </p:txBody>
      </p:sp>
    </p:spTree>
    <p:extLst>
      <p:ext uri="{BB962C8B-B14F-4D97-AF65-F5344CB8AC3E}">
        <p14:creationId xmlns:p14="http://schemas.microsoft.com/office/powerpoint/2010/main" val="272187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379510" y="1371601"/>
            <a:ext cx="8834827" cy="4953001"/>
          </a:xfrm>
        </p:spPr>
        <p:txBody>
          <a:bodyPr>
            <a:normAutofit fontScale="77500" lnSpcReduction="20000"/>
          </a:bodyPr>
          <a:lstStyle/>
          <a:p>
            <a:pPr marL="0" lvl="0" indent="0" defTabSz="914400" eaLnBrk="0" fontAlgn="base" hangingPunct="0">
              <a:spcBef>
                <a:spcPct val="0"/>
              </a:spcBef>
              <a:spcAft>
                <a:spcPct val="0"/>
              </a:spcAft>
              <a:buNone/>
            </a:pPr>
            <a:r>
              <a:rPr lang="en-US" altLang="en-US" b="0" dirty="0" err="1" smtClean="0">
                <a:solidFill>
                  <a:srgbClr val="000000"/>
                </a:solidFill>
                <a:latin typeface="Consolas" panose="020B0609020204030204" pitchFamily="49" charset="0"/>
                <a:cs typeface="Consolas" panose="020B0609020204030204" pitchFamily="49" charset="0"/>
              </a:rPr>
              <a:t>fileName</a:t>
            </a:r>
            <a:r>
              <a:rPr lang="en-US" altLang="en-US" b="0" dirty="0">
                <a:solidFill>
                  <a:srgbClr val="000000"/>
                </a:solidFill>
                <a:latin typeface="Consolas" panose="020B0609020204030204" pitchFamily="49" charset="0"/>
                <a:cs typeface="Consolas" panose="020B0609020204030204" pitchFamily="49" charset="0"/>
              </a:rPr>
              <a:t> = </a:t>
            </a:r>
            <a:r>
              <a:rPr lang="en-US" altLang="en-US" b="0" dirty="0">
                <a:solidFill>
                  <a:srgbClr val="A31515"/>
                </a:solidFill>
                <a:latin typeface="Consolas" panose="020B0609020204030204" pitchFamily="49" charset="0"/>
                <a:cs typeface="Consolas" panose="020B0609020204030204" pitchFamily="49" charset="0"/>
              </a:rPr>
              <a:t>"GuestList.txt"</a:t>
            </a:r>
            <a:r>
              <a:rPr lang="en-US" altLang="en-US" b="0" dirty="0">
                <a:solidFill>
                  <a:srgbClr val="000000"/>
                </a:solidFill>
                <a:latin typeface="Consolas" panose="020B0609020204030204" pitchFamily="49" charset="0"/>
                <a:cs typeface="Consolas" panose="020B0609020204030204" pitchFamily="49" charset="0"/>
              </a:rPr>
              <a:t> </a:t>
            </a:r>
            <a:endParaRPr lang="en-US" altLang="en-US" b="0" dirty="0" smtClean="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b="0" dirty="0" err="1" smtClean="0">
                <a:solidFill>
                  <a:srgbClr val="000000"/>
                </a:solidFill>
                <a:latin typeface="Consolas" panose="020B0609020204030204" pitchFamily="49" charset="0"/>
                <a:cs typeface="Consolas" panose="020B0609020204030204" pitchFamily="49" charset="0"/>
              </a:rPr>
              <a:t>accessMode</a:t>
            </a:r>
            <a:r>
              <a:rPr lang="en-US" altLang="en-US" b="0" dirty="0">
                <a:solidFill>
                  <a:srgbClr val="000000"/>
                </a:solidFill>
                <a:latin typeface="Consolas" panose="020B0609020204030204" pitchFamily="49" charset="0"/>
                <a:cs typeface="Consolas" panose="020B0609020204030204" pitchFamily="49" charset="0"/>
              </a:rPr>
              <a:t> = </a:t>
            </a:r>
            <a:r>
              <a:rPr lang="en-US" altLang="en-US" b="0" dirty="0">
                <a:solidFill>
                  <a:srgbClr val="A31515"/>
                </a:solidFill>
                <a:latin typeface="Consolas" panose="020B0609020204030204" pitchFamily="49" charset="0"/>
                <a:cs typeface="Consolas" panose="020B0609020204030204" pitchFamily="49" charset="0"/>
              </a:rPr>
              <a:t>"r"</a:t>
            </a:r>
            <a:r>
              <a:rPr lang="en-US" altLang="en-US" b="0" dirty="0">
                <a:solidFill>
                  <a:srgbClr val="000000"/>
                </a:solidFill>
                <a:latin typeface="Consolas" panose="020B0609020204030204" pitchFamily="49" charset="0"/>
                <a:cs typeface="Consolas" panose="020B0609020204030204" pitchFamily="49" charset="0"/>
              </a:rPr>
              <a:t> </a:t>
            </a:r>
            <a:endParaRPr lang="en-US" altLang="en-US" b="0" dirty="0" smtClean="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endParaRPr lang="en-US" altLang="en-US" b="0" dirty="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b="0" dirty="0" smtClean="0">
                <a:solidFill>
                  <a:srgbClr val="0000FF"/>
                </a:solidFill>
                <a:latin typeface="Consolas" panose="020B0609020204030204" pitchFamily="49" charset="0"/>
                <a:cs typeface="Consolas" panose="020B0609020204030204" pitchFamily="49" charset="0"/>
              </a:rPr>
              <a:t>with</a:t>
            </a:r>
            <a:r>
              <a:rPr lang="en-US" altLang="en-US" b="0" dirty="0">
                <a:solidFill>
                  <a:srgbClr val="000000"/>
                </a:solidFill>
                <a:latin typeface="Consolas" panose="020B0609020204030204" pitchFamily="49" charset="0"/>
                <a:cs typeface="Consolas" panose="020B0609020204030204" pitchFamily="49" charset="0"/>
              </a:rPr>
              <a:t> open(</a:t>
            </a:r>
            <a:r>
              <a:rPr lang="en-US" altLang="en-US" b="0" dirty="0" err="1">
                <a:solidFill>
                  <a:srgbClr val="000000"/>
                </a:solidFill>
                <a:latin typeface="Consolas" panose="020B0609020204030204" pitchFamily="49" charset="0"/>
                <a:cs typeface="Consolas" panose="020B0609020204030204" pitchFamily="49" charset="0"/>
              </a:rPr>
              <a:t>fileName</a:t>
            </a:r>
            <a:r>
              <a:rPr lang="en-US" altLang="en-US" b="0" dirty="0">
                <a:solidFill>
                  <a:srgbClr val="000000"/>
                </a:solidFill>
                <a:latin typeface="Consolas" panose="020B0609020204030204" pitchFamily="49" charset="0"/>
                <a:cs typeface="Consolas" panose="020B0609020204030204" pitchFamily="49" charset="0"/>
              </a:rPr>
              <a:t>, </a:t>
            </a:r>
            <a:r>
              <a:rPr lang="en-US" altLang="en-US" b="0" dirty="0" err="1">
                <a:solidFill>
                  <a:srgbClr val="000000"/>
                </a:solidFill>
                <a:latin typeface="Consolas" panose="020B0609020204030204" pitchFamily="49" charset="0"/>
                <a:cs typeface="Consolas" panose="020B0609020204030204" pitchFamily="49" charset="0"/>
              </a:rPr>
              <a:t>accessMode</a:t>
            </a:r>
            <a:r>
              <a:rPr lang="en-US" altLang="en-US" b="0" dirty="0">
                <a:solidFill>
                  <a:srgbClr val="000000"/>
                </a:solidFill>
                <a:latin typeface="Consolas" panose="020B0609020204030204" pitchFamily="49" charset="0"/>
                <a:cs typeface="Consolas" panose="020B0609020204030204" pitchFamily="49" charset="0"/>
              </a:rPr>
              <a:t>) </a:t>
            </a:r>
            <a:r>
              <a:rPr lang="en-US" altLang="en-US" b="0" dirty="0">
                <a:solidFill>
                  <a:srgbClr val="0000FF"/>
                </a:solidFill>
                <a:latin typeface="Consolas" panose="020B0609020204030204" pitchFamily="49" charset="0"/>
                <a:cs typeface="Consolas" panose="020B0609020204030204" pitchFamily="49" charset="0"/>
              </a:rPr>
              <a:t>as</a:t>
            </a:r>
            <a:r>
              <a:rPr lang="en-US" altLang="en-US" b="0" dirty="0">
                <a:solidFill>
                  <a:srgbClr val="000000"/>
                </a:solidFill>
                <a:latin typeface="Consolas" panose="020B0609020204030204" pitchFamily="49" charset="0"/>
                <a:cs typeface="Consolas" panose="020B0609020204030204" pitchFamily="49" charset="0"/>
              </a:rPr>
              <a:t> </a:t>
            </a:r>
            <a:r>
              <a:rPr lang="en-US" altLang="en-US" b="0" dirty="0" err="1">
                <a:solidFill>
                  <a:srgbClr val="000000"/>
                </a:solidFill>
                <a:latin typeface="Consolas" panose="020B0609020204030204" pitchFamily="49" charset="0"/>
                <a:cs typeface="Consolas" panose="020B0609020204030204" pitchFamily="49" charset="0"/>
              </a:rPr>
              <a:t>myCSVFile</a:t>
            </a:r>
            <a:r>
              <a:rPr lang="en-US" altLang="en-US" b="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b="0" dirty="0" smtClean="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b="0" dirty="0">
                <a:solidFill>
                  <a:srgbClr val="000000"/>
                </a:solidFill>
                <a:latin typeface="Consolas" panose="020B0609020204030204" pitchFamily="49" charset="0"/>
                <a:cs typeface="Consolas" panose="020B0609020204030204" pitchFamily="49" charset="0"/>
              </a:rPr>
              <a:t>	</a:t>
            </a:r>
            <a:r>
              <a:rPr lang="en-US" altLang="en-US" b="0" dirty="0" smtClean="0">
                <a:solidFill>
                  <a:srgbClr val="008000"/>
                </a:solidFill>
                <a:latin typeface="Consolas" panose="020B0609020204030204" pitchFamily="49" charset="0"/>
                <a:cs typeface="Consolas" panose="020B0609020204030204" pitchFamily="49" charset="0"/>
              </a:rPr>
              <a:t>#</a:t>
            </a:r>
            <a:r>
              <a:rPr lang="en-US" altLang="en-US" b="0" dirty="0">
                <a:solidFill>
                  <a:srgbClr val="008000"/>
                </a:solidFill>
                <a:latin typeface="Consolas" panose="020B0609020204030204" pitchFamily="49" charset="0"/>
                <a:cs typeface="Consolas" panose="020B0609020204030204" pitchFamily="49" charset="0"/>
              </a:rPr>
              <a:t>Read the file </a:t>
            </a:r>
            <a:r>
              <a:rPr lang="en-US" altLang="en-US" b="0" dirty="0" smtClean="0">
                <a:solidFill>
                  <a:srgbClr val="008000"/>
                </a:solidFill>
                <a:latin typeface="Consolas" panose="020B0609020204030204" pitchFamily="49" charset="0"/>
                <a:cs typeface="Consolas" panose="020B0609020204030204" pitchFamily="49" charset="0"/>
              </a:rPr>
              <a:t>contents</a:t>
            </a:r>
          </a:p>
          <a:p>
            <a:pPr marL="0" lvl="0" indent="0" defTabSz="914400" eaLnBrk="0" fontAlgn="base" hangingPunct="0">
              <a:spcBef>
                <a:spcPct val="0"/>
              </a:spcBef>
              <a:spcAft>
                <a:spcPct val="0"/>
              </a:spcAft>
              <a:buNone/>
            </a:pPr>
            <a:r>
              <a:rPr lang="en-US" altLang="en-US" b="0" dirty="0" smtClean="0">
                <a:solidFill>
                  <a:srgbClr val="000000"/>
                </a:solidFill>
                <a:latin typeface="Consolas" panose="020B0609020204030204" pitchFamily="49" charset="0"/>
                <a:cs typeface="Consolas" panose="020B0609020204030204" pitchFamily="49" charset="0"/>
              </a:rPr>
              <a:t>	</a:t>
            </a:r>
            <a:r>
              <a:rPr lang="en-US" altLang="en-US" b="0" dirty="0" err="1" smtClean="0">
                <a:solidFill>
                  <a:srgbClr val="000000"/>
                </a:solidFill>
                <a:latin typeface="Consolas" panose="020B0609020204030204" pitchFamily="49" charset="0"/>
                <a:cs typeface="Consolas" panose="020B0609020204030204" pitchFamily="49" charset="0"/>
              </a:rPr>
              <a:t>dataFromFile</a:t>
            </a:r>
            <a:r>
              <a:rPr lang="en-US" altLang="en-US" b="0" dirty="0">
                <a:solidFill>
                  <a:srgbClr val="000000"/>
                </a:solidFill>
                <a:latin typeface="Consolas" panose="020B0609020204030204" pitchFamily="49" charset="0"/>
                <a:cs typeface="Consolas" panose="020B0609020204030204" pitchFamily="49" charset="0"/>
              </a:rPr>
              <a:t> = </a:t>
            </a:r>
            <a:r>
              <a:rPr lang="en-US" altLang="en-US" b="0" dirty="0" err="1">
                <a:solidFill>
                  <a:srgbClr val="000000"/>
                </a:solidFill>
                <a:latin typeface="Consolas" panose="020B0609020204030204" pitchFamily="49" charset="0"/>
                <a:cs typeface="Consolas" panose="020B0609020204030204" pitchFamily="49" charset="0"/>
              </a:rPr>
              <a:t>csv.reader</a:t>
            </a:r>
            <a:r>
              <a:rPr lang="en-US" altLang="en-US" b="0" dirty="0">
                <a:solidFill>
                  <a:srgbClr val="000000"/>
                </a:solidFill>
                <a:latin typeface="Consolas" panose="020B0609020204030204" pitchFamily="49" charset="0"/>
                <a:cs typeface="Consolas" panose="020B0609020204030204" pitchFamily="49" charset="0"/>
              </a:rPr>
              <a:t>(</a:t>
            </a:r>
            <a:r>
              <a:rPr lang="en-US" altLang="en-US" b="0" dirty="0" err="1">
                <a:solidFill>
                  <a:srgbClr val="000000"/>
                </a:solidFill>
                <a:latin typeface="Consolas" panose="020B0609020204030204" pitchFamily="49" charset="0"/>
                <a:cs typeface="Consolas" panose="020B0609020204030204" pitchFamily="49" charset="0"/>
              </a:rPr>
              <a:t>myCSVFile</a:t>
            </a:r>
            <a:r>
              <a:rPr lang="en-US" altLang="en-US" b="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b="0" dirty="0" smtClean="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b="0" dirty="0" smtClean="0">
                <a:solidFill>
                  <a:srgbClr val="008000"/>
                </a:solidFill>
                <a:latin typeface="Consolas" panose="020B0609020204030204" pitchFamily="49" charset="0"/>
                <a:cs typeface="Consolas" panose="020B0609020204030204" pitchFamily="49" charset="0"/>
              </a:rPr>
              <a:t>	#For</a:t>
            </a:r>
            <a:r>
              <a:rPr lang="en-US" altLang="en-US" b="0" dirty="0">
                <a:solidFill>
                  <a:srgbClr val="008000"/>
                </a:solidFill>
                <a:latin typeface="Consolas" panose="020B0609020204030204" pitchFamily="49" charset="0"/>
                <a:cs typeface="Consolas" panose="020B0609020204030204" pitchFamily="49" charset="0"/>
              </a:rPr>
              <a:t> loop that will </a:t>
            </a:r>
            <a:r>
              <a:rPr lang="en-US" altLang="en-US" b="0" dirty="0" smtClean="0">
                <a:solidFill>
                  <a:srgbClr val="008000"/>
                </a:solidFill>
                <a:latin typeface="Consolas" panose="020B0609020204030204" pitchFamily="49" charset="0"/>
                <a:cs typeface="Consolas" panose="020B0609020204030204" pitchFamily="49" charset="0"/>
              </a:rPr>
              <a:t>run</a:t>
            </a:r>
          </a:p>
          <a:p>
            <a:pPr marL="0" lvl="0" indent="0" defTabSz="914400" eaLnBrk="0" fontAlgn="base" hangingPunct="0">
              <a:spcBef>
                <a:spcPct val="0"/>
              </a:spcBef>
              <a:spcAft>
                <a:spcPct val="0"/>
              </a:spcAft>
              <a:buNone/>
            </a:pPr>
            <a:r>
              <a:rPr lang="en-US" altLang="en-US" b="0" dirty="0" smtClean="0">
                <a:solidFill>
                  <a:srgbClr val="008000"/>
                </a:solidFill>
                <a:latin typeface="Consolas" panose="020B0609020204030204" pitchFamily="49" charset="0"/>
                <a:cs typeface="Consolas" panose="020B0609020204030204" pitchFamily="49" charset="0"/>
              </a:rPr>
              <a:t>	#once</a:t>
            </a:r>
            <a:r>
              <a:rPr lang="en-US" altLang="en-US" b="0" dirty="0">
                <a:solidFill>
                  <a:srgbClr val="008000"/>
                </a:solidFill>
                <a:latin typeface="Consolas" panose="020B0609020204030204" pitchFamily="49" charset="0"/>
                <a:cs typeface="Consolas" panose="020B0609020204030204" pitchFamily="49" charset="0"/>
              </a:rPr>
              <a:t> </a:t>
            </a:r>
            <a:r>
              <a:rPr lang="en-US" altLang="en-US" b="0" dirty="0" smtClean="0">
                <a:solidFill>
                  <a:srgbClr val="008000"/>
                </a:solidFill>
                <a:latin typeface="Consolas" panose="020B0609020204030204" pitchFamily="49" charset="0"/>
                <a:cs typeface="Consolas" panose="020B0609020204030204" pitchFamily="49" charset="0"/>
              </a:rPr>
              <a:t>per row</a:t>
            </a:r>
          </a:p>
          <a:p>
            <a:pPr marL="0" lvl="0" indent="0" defTabSz="914400" eaLnBrk="0" fontAlgn="base" hangingPunct="0">
              <a:spcBef>
                <a:spcPct val="0"/>
              </a:spcBef>
              <a:spcAft>
                <a:spcPct val="0"/>
              </a:spcAft>
              <a:buNone/>
            </a:pPr>
            <a:r>
              <a:rPr lang="en-US" altLang="en-US" b="0" dirty="0" smtClean="0">
                <a:solidFill>
                  <a:srgbClr val="0000FF"/>
                </a:solidFill>
                <a:latin typeface="Consolas" panose="020B0609020204030204" pitchFamily="49" charset="0"/>
                <a:cs typeface="Consolas" panose="020B0609020204030204" pitchFamily="49" charset="0"/>
              </a:rPr>
              <a:t>	for</a:t>
            </a:r>
            <a:r>
              <a:rPr lang="en-US" altLang="en-US" b="0" dirty="0">
                <a:solidFill>
                  <a:srgbClr val="000000"/>
                </a:solidFill>
                <a:latin typeface="Consolas" panose="020B0609020204030204" pitchFamily="49" charset="0"/>
                <a:cs typeface="Consolas" panose="020B0609020204030204" pitchFamily="49" charset="0"/>
              </a:rPr>
              <a:t> row </a:t>
            </a:r>
            <a:r>
              <a:rPr lang="en-US" altLang="en-US" b="0" dirty="0">
                <a:solidFill>
                  <a:srgbClr val="0000FF"/>
                </a:solidFill>
                <a:latin typeface="Consolas" panose="020B0609020204030204" pitchFamily="49" charset="0"/>
                <a:cs typeface="Consolas" panose="020B0609020204030204" pitchFamily="49" charset="0"/>
              </a:rPr>
              <a:t>in</a:t>
            </a:r>
            <a:r>
              <a:rPr lang="en-US" altLang="en-US" b="0" dirty="0">
                <a:solidFill>
                  <a:srgbClr val="000000"/>
                </a:solidFill>
                <a:latin typeface="Consolas" panose="020B0609020204030204" pitchFamily="49" charset="0"/>
                <a:cs typeface="Consolas" panose="020B0609020204030204" pitchFamily="49" charset="0"/>
              </a:rPr>
              <a:t> </a:t>
            </a:r>
            <a:r>
              <a:rPr lang="en-US" altLang="en-US" b="0" dirty="0" err="1">
                <a:solidFill>
                  <a:srgbClr val="000000"/>
                </a:solidFill>
                <a:latin typeface="Consolas" panose="020B0609020204030204" pitchFamily="49" charset="0"/>
                <a:cs typeface="Consolas" panose="020B0609020204030204" pitchFamily="49" charset="0"/>
              </a:rPr>
              <a:t>dataFromFile</a:t>
            </a:r>
            <a:r>
              <a:rPr lang="en-US" altLang="en-US" b="0" dirty="0">
                <a:solidFill>
                  <a:srgbClr val="000000"/>
                </a:solidFill>
                <a:latin typeface="Consolas" panose="020B0609020204030204" pitchFamily="49" charset="0"/>
                <a:cs typeface="Consolas" panose="020B0609020204030204" pitchFamily="49" charset="0"/>
              </a:rPr>
              <a:t> </a:t>
            </a:r>
            <a:r>
              <a:rPr lang="en-US" altLang="en-US" b="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b="0" dirty="0" smtClean="0">
                <a:solidFill>
                  <a:srgbClr val="000000"/>
                </a:solidFill>
                <a:latin typeface="Consolas" panose="020B0609020204030204" pitchFamily="49" charset="0"/>
                <a:cs typeface="Consolas" panose="020B0609020204030204" pitchFamily="49" charset="0"/>
              </a:rPr>
              <a:t> </a:t>
            </a:r>
            <a:r>
              <a:rPr lang="en-US" altLang="en-US" b="0" dirty="0">
                <a:solidFill>
                  <a:srgbClr val="000000"/>
                </a:solidFill>
                <a:latin typeface="Consolas" panose="020B0609020204030204" pitchFamily="49" charset="0"/>
                <a:cs typeface="Consolas" panose="020B0609020204030204" pitchFamily="49" charset="0"/>
              </a:rPr>
              <a:t>        print(row)</a:t>
            </a:r>
            <a:endParaRPr lang="en-CA" b="0" dirty="0" smtClean="0"/>
          </a:p>
          <a:p>
            <a:pPr marL="0" indent="0">
              <a:buNone/>
            </a:pPr>
            <a:r>
              <a:rPr lang="en-CA" b="1" dirty="0">
                <a:latin typeface="Consolas" panose="020B0609020204030204" pitchFamily="49" charset="0"/>
                <a:cs typeface="Consolas" panose="020B0609020204030204" pitchFamily="49" charset="0"/>
              </a:rPr>
              <a:t/>
            </a:r>
            <a:br>
              <a:rPr lang="en-CA" b="1" dirty="0">
                <a:latin typeface="Consolas" panose="020B0609020204030204" pitchFamily="49" charset="0"/>
                <a:cs typeface="Consolas" panose="020B0609020204030204" pitchFamily="49" charset="0"/>
              </a:rPr>
            </a:br>
            <a:r>
              <a:rPr lang="en-CA" b="1" dirty="0">
                <a:latin typeface="Consolas" panose="020B0609020204030204" pitchFamily="49" charset="0"/>
                <a:cs typeface="Consolas" panose="020B0609020204030204" pitchFamily="49" charset="0"/>
              </a:rPr>
              <a:t/>
            </a:r>
            <a:br>
              <a:rPr lang="en-CA" b="1" dirty="0">
                <a:latin typeface="Consolas" panose="020B0609020204030204" pitchFamily="49" charset="0"/>
                <a:cs typeface="Consolas" panose="020B0609020204030204" pitchFamily="49" charset="0"/>
              </a:rPr>
            </a:br>
            <a:endParaRPr lang="en-CA" dirty="0"/>
          </a:p>
          <a:p>
            <a:endParaRPr lang="en-CA" dirty="0" smtClean="0"/>
          </a:p>
        </p:txBody>
      </p:sp>
      <p:sp>
        <p:nvSpPr>
          <p:cNvPr id="2" name="Title 1"/>
          <p:cNvSpPr>
            <a:spLocks noGrp="1"/>
          </p:cNvSpPr>
          <p:nvPr>
            <p:ph type="title"/>
          </p:nvPr>
        </p:nvSpPr>
        <p:spPr/>
        <p:txBody>
          <a:bodyPr>
            <a:normAutofit fontScale="90000"/>
          </a:bodyPr>
          <a:lstStyle/>
          <a:p>
            <a:r>
              <a:rPr lang="en-CA" dirty="0" smtClean="0"/>
              <a:t>Put it all together and it looks something like this</a:t>
            </a:r>
            <a:br>
              <a:rPr lang="en-CA" dirty="0" smtClean="0"/>
            </a:br>
            <a:endParaRPr lang="en-CA" dirty="0"/>
          </a:p>
        </p:txBody>
      </p:sp>
      <p:pic>
        <p:nvPicPr>
          <p:cNvPr id="5" name="Picture 4"/>
          <p:cNvPicPr>
            <a:picLocks noChangeAspect="1"/>
          </p:cNvPicPr>
          <p:nvPr/>
        </p:nvPicPr>
        <p:blipFill>
          <a:blip r:embed="rId2"/>
          <a:stretch>
            <a:fillRect/>
          </a:stretch>
        </p:blipFill>
        <p:spPr>
          <a:xfrm>
            <a:off x="5871062" y="3848100"/>
            <a:ext cx="6602966" cy="3009899"/>
          </a:xfrm>
          <a:prstGeom prst="rect">
            <a:avLst/>
          </a:prstGeom>
        </p:spPr>
      </p:pic>
    </p:spTree>
    <p:extLst>
      <p:ext uri="{BB962C8B-B14F-4D97-AF65-F5344CB8AC3E}">
        <p14:creationId xmlns:p14="http://schemas.microsoft.com/office/powerpoint/2010/main" val="294981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Read a CSV file</a:t>
            </a:r>
            <a:endParaRPr lang="en-US" dirty="0"/>
          </a:p>
        </p:txBody>
      </p:sp>
    </p:spTree>
    <p:extLst>
      <p:ext uri="{BB962C8B-B14F-4D97-AF65-F5344CB8AC3E}">
        <p14:creationId xmlns:p14="http://schemas.microsoft.com/office/powerpoint/2010/main" val="2004968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What if I want to access an individual value from a row and not just print the whole row?</a:t>
            </a:r>
            <a:endParaRPr lang="en-US" dirty="0"/>
          </a:p>
        </p:txBody>
      </p:sp>
      <p:sp>
        <p:nvSpPr>
          <p:cNvPr id="3" name="Content Placeholder 2"/>
          <p:cNvSpPr>
            <a:spLocks noGrp="1"/>
          </p:cNvSpPr>
          <p:nvPr>
            <p:ph sz="quarter" idx="10"/>
          </p:nvPr>
        </p:nvSpPr>
        <p:spPr/>
        <p:txBody>
          <a:bodyPr/>
          <a:lstStyle/>
          <a:p>
            <a:r>
              <a:rPr lang="en-CA" dirty="0" smtClean="0"/>
              <a:t>The row returned in the loop is actually a list of the words in that row</a:t>
            </a:r>
          </a:p>
          <a:p>
            <a:pPr marL="0" lvl="0" indent="0" defTabSz="914400" eaLnBrk="0" fontAlgn="base" hangingPunct="0">
              <a:spcBef>
                <a:spcPct val="0"/>
              </a:spcBef>
              <a:spcAft>
                <a:spcPct val="0"/>
              </a:spcAft>
              <a:buNone/>
            </a:pPr>
            <a:r>
              <a:rPr lang="en-US" altLang="en-US" dirty="0">
                <a:solidFill>
                  <a:srgbClr val="0000FF"/>
                </a:solidFill>
                <a:latin typeface="Consolas" panose="020B0609020204030204" pitchFamily="49" charset="0"/>
                <a:cs typeface="Consolas" panose="020B0609020204030204" pitchFamily="49" charset="0"/>
              </a:rPr>
              <a:t>	for</a:t>
            </a:r>
            <a:r>
              <a:rPr lang="en-US" altLang="en-US" dirty="0">
                <a:solidFill>
                  <a:srgbClr val="000000"/>
                </a:solidFill>
                <a:latin typeface="Consolas" panose="020B0609020204030204" pitchFamily="49" charset="0"/>
                <a:cs typeface="Consolas" panose="020B0609020204030204" pitchFamily="49" charset="0"/>
              </a:rPr>
              <a:t> row </a:t>
            </a:r>
            <a:r>
              <a:rPr lang="en-US" altLang="en-US" dirty="0">
                <a:solidFill>
                  <a:srgbClr val="0000FF"/>
                </a:solidFill>
                <a:latin typeface="Consolas" panose="020B0609020204030204" pitchFamily="49" charset="0"/>
                <a:cs typeface="Consolas" panose="020B0609020204030204" pitchFamily="49" charset="0"/>
              </a:rPr>
              <a:t>in</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dataFromFile</a:t>
            </a:r>
            <a:r>
              <a:rPr lang="en-US" altLang="en-US"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print(row)</a:t>
            </a:r>
          </a:p>
          <a:p>
            <a:pPr marL="0" indent="0" defTabSz="914400" eaLnBrk="0" fontAlgn="base" hangingPunct="0">
              <a:spcBef>
                <a:spcPct val="0"/>
              </a:spcBef>
              <a:spcAft>
                <a:spcPct val="0"/>
              </a:spcAft>
              <a:buNone/>
            </a:pPr>
            <a:r>
              <a:rPr lang="en-US" altLang="en-US" dirty="0" smtClean="0">
                <a:solidFill>
                  <a:srgbClr val="0000FF"/>
                </a:solidFill>
                <a:latin typeface="Consolas" panose="020B0609020204030204" pitchFamily="49" charset="0"/>
                <a:cs typeface="Consolas" panose="020B0609020204030204" pitchFamily="49" charset="0"/>
              </a:rPr>
              <a:t>		for</a:t>
            </a:r>
            <a:r>
              <a:rPr lang="en-US" altLang="en-US" dirty="0">
                <a:solidFill>
                  <a:srgbClr val="000000"/>
                </a:solidFill>
                <a:latin typeface="Consolas" panose="020B0609020204030204" pitchFamily="49" charset="0"/>
                <a:cs typeface="Consolas" panose="020B0609020204030204" pitchFamily="49" charset="0"/>
              </a:rPr>
              <a:t> value </a:t>
            </a:r>
            <a:r>
              <a:rPr lang="en-US" altLang="en-US" dirty="0">
                <a:solidFill>
                  <a:srgbClr val="0000FF"/>
                </a:solidFill>
                <a:latin typeface="Consolas" panose="020B0609020204030204" pitchFamily="49" charset="0"/>
                <a:cs typeface="Consolas" panose="020B0609020204030204" pitchFamily="49" charset="0"/>
              </a:rPr>
              <a:t>in</a:t>
            </a:r>
            <a:r>
              <a:rPr lang="en-US" altLang="en-US" dirty="0">
                <a:solidFill>
                  <a:srgbClr val="000000"/>
                </a:solidFill>
                <a:latin typeface="Consolas" panose="020B0609020204030204" pitchFamily="49" charset="0"/>
                <a:cs typeface="Consolas" panose="020B0609020204030204" pitchFamily="49" charset="0"/>
              </a:rPr>
              <a:t> row </a:t>
            </a:r>
            <a:r>
              <a:rPr lang="en-US" altLang="en-US" dirty="0" smtClean="0">
                <a:solidFill>
                  <a:srgbClr val="000000"/>
                </a:solidFill>
                <a:latin typeface="Consolas" panose="020B0609020204030204" pitchFamily="49" charset="0"/>
                <a:cs typeface="Consolas" panose="020B0609020204030204" pitchFamily="49" charset="0"/>
              </a:rPr>
              <a:t>:</a:t>
            </a:r>
          </a:p>
          <a:p>
            <a:pPr marL="0" indent="0" defTabSz="914400" eaLnBrk="0" fontAlgn="base" hangingPunct="0">
              <a:spcBef>
                <a:spcPct val="0"/>
              </a:spcBef>
              <a:spcAft>
                <a:spcPct val="0"/>
              </a:spcAft>
              <a:buNone/>
            </a:pPr>
            <a:r>
              <a:rPr lang="en-US" altLang="en-US" dirty="0" smtClean="0">
                <a:solidFill>
                  <a:srgbClr val="000000"/>
                </a:solidFill>
                <a:latin typeface="Consolas" panose="020B0609020204030204" pitchFamily="49" charset="0"/>
                <a:cs typeface="Consolas" panose="020B0609020204030204" pitchFamily="49" charset="0"/>
              </a:rPr>
              <a:t> </a:t>
            </a:r>
            <a:r>
              <a:rPr lang="en-US" altLang="en-US" dirty="0">
                <a:solidFill>
                  <a:srgbClr val="000000"/>
                </a:solidFill>
                <a:latin typeface="Consolas" panose="020B0609020204030204" pitchFamily="49" charset="0"/>
                <a:cs typeface="Consolas" panose="020B0609020204030204" pitchFamily="49" charset="0"/>
              </a:rPr>
              <a:t>            print(value + </a:t>
            </a:r>
            <a:r>
              <a:rPr lang="en-US" altLang="en-US" dirty="0">
                <a:solidFill>
                  <a:srgbClr val="A31515"/>
                </a:solidFill>
                <a:latin typeface="Consolas" panose="020B0609020204030204" pitchFamily="49" charset="0"/>
                <a:cs typeface="Consolas" panose="020B0609020204030204" pitchFamily="49" charset="0"/>
              </a:rPr>
              <a:t>"\n</a:t>
            </a:r>
            <a:r>
              <a:rPr lang="en-US" altLang="en-US" dirty="0" smtClean="0">
                <a:solidFill>
                  <a:srgbClr val="A31515"/>
                </a:solidFill>
                <a:latin typeface="Consolas" panose="020B0609020204030204" pitchFamily="49" charset="0"/>
                <a:cs typeface="Consolas" panose="020B0609020204030204" pitchFamily="49" charset="0"/>
              </a:rPr>
              <a:t>"</a:t>
            </a:r>
            <a:r>
              <a:rPr lang="en-US" altLang="en-US" dirty="0" smtClean="0">
                <a:solidFill>
                  <a:srgbClr val="000000"/>
                </a:solidFill>
                <a:latin typeface="Consolas" panose="020B0609020204030204" pitchFamily="49" charset="0"/>
                <a:cs typeface="Consolas" panose="020B0609020204030204" pitchFamily="49" charset="0"/>
              </a:rPr>
              <a:t>)</a:t>
            </a:r>
            <a:endParaRPr lang="en-CA" dirty="0"/>
          </a:p>
          <a:p>
            <a:r>
              <a:rPr lang="en-CA" dirty="0" smtClean="0"/>
              <a:t>So you can just create a nested loop to loop through the words in the row </a:t>
            </a:r>
          </a:p>
        </p:txBody>
      </p:sp>
      <p:pic>
        <p:nvPicPr>
          <p:cNvPr id="5" name="Picture 4"/>
          <p:cNvPicPr>
            <a:picLocks noChangeAspect="1"/>
          </p:cNvPicPr>
          <p:nvPr/>
        </p:nvPicPr>
        <p:blipFill>
          <a:blip r:embed="rId2"/>
          <a:stretch>
            <a:fillRect/>
          </a:stretch>
        </p:blipFill>
        <p:spPr>
          <a:xfrm>
            <a:off x="6685816" y="5114089"/>
            <a:ext cx="5506183" cy="4319221"/>
          </a:xfrm>
          <a:prstGeom prst="rect">
            <a:avLst/>
          </a:prstGeom>
        </p:spPr>
      </p:pic>
    </p:spTree>
    <p:extLst>
      <p:ext uri="{BB962C8B-B14F-4D97-AF65-F5344CB8AC3E}">
        <p14:creationId xmlns:p14="http://schemas.microsoft.com/office/powerpoint/2010/main" val="179591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0" presetClass="exit" presetSubtype="0" fill="hold" nodeType="withEffect">
                                  <p:stCondLst>
                                    <p:cond delay="0"/>
                                  </p:stCondLst>
                                  <p:childTnLst>
                                    <p:animEffect transition="out" filter="fade">
                                      <p:cBhvr>
                                        <p:cTn id="18" dur="500"/>
                                        <p:tgtEl>
                                          <p:spTgt spid="3">
                                            <p:txEl>
                                              <p:pRg st="2" end="2"/>
                                            </p:txEl>
                                          </p:spTgt>
                                        </p:tgtEl>
                                      </p:cBhvr>
                                    </p:animEffect>
                                    <p:set>
                                      <p:cBhvr>
                                        <p:cTn id="19" dur="1" fill="hold">
                                          <p:stCondLst>
                                            <p:cond delay="499"/>
                                          </p:stCondLst>
                                        </p:cTn>
                                        <p:tgtEl>
                                          <p:spTgt spid="3">
                                            <p:txEl>
                                              <p:pRg st="2" end="2"/>
                                            </p:txEl>
                                          </p:spTgt>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CA" dirty="0" smtClean="0"/>
              <a:t>But I don’t like those square brackets and quotes it added to the rows!</a:t>
            </a:r>
            <a:endParaRPr lang="en-US" dirty="0"/>
          </a:p>
        </p:txBody>
      </p:sp>
      <p:sp>
        <p:nvSpPr>
          <p:cNvPr id="6" name="Content Placeholder 5"/>
          <p:cNvSpPr>
            <a:spLocks noGrp="1"/>
          </p:cNvSpPr>
          <p:nvPr>
            <p:ph sz="quarter" idx="10"/>
          </p:nvPr>
        </p:nvSpPr>
        <p:spPr/>
        <p:txBody>
          <a:bodyPr/>
          <a:lstStyle/>
          <a:p>
            <a:r>
              <a:rPr lang="en-CA" dirty="0" smtClean="0"/>
              <a:t>You can use the join function to format the output </a:t>
            </a:r>
          </a:p>
          <a:p>
            <a:pPr lvl="1"/>
            <a:r>
              <a:rPr lang="en-CA" dirty="0" err="1" smtClean="0"/>
              <a:t>SeparatorToDisplay.join</a:t>
            </a:r>
            <a:r>
              <a:rPr lang="en-CA" dirty="0" smtClean="0"/>
              <a:t>(</a:t>
            </a:r>
            <a:r>
              <a:rPr lang="en-CA" dirty="0" err="1" smtClean="0"/>
              <a:t>myList</a:t>
            </a:r>
            <a:r>
              <a:rPr lang="en-CA" dirty="0" smtClean="0"/>
              <a:t>)</a:t>
            </a:r>
          </a:p>
          <a:p>
            <a:pPr marL="0" lvl="0" indent="0">
              <a:buNone/>
            </a:pPr>
            <a:r>
              <a:rPr lang="en-US" altLang="en-US" dirty="0">
                <a:solidFill>
                  <a:srgbClr val="0000FF"/>
                </a:solidFill>
                <a:latin typeface="Consolas" panose="020B0609020204030204" pitchFamily="49" charset="0"/>
                <a:cs typeface="Consolas" panose="020B0609020204030204" pitchFamily="49" charset="0"/>
              </a:rPr>
              <a:t>for</a:t>
            </a:r>
            <a:r>
              <a:rPr lang="en-US" altLang="en-US" dirty="0">
                <a:solidFill>
                  <a:srgbClr val="000000"/>
                </a:solidFill>
                <a:latin typeface="Consolas" panose="020B0609020204030204" pitchFamily="49" charset="0"/>
                <a:cs typeface="Consolas" panose="020B0609020204030204" pitchFamily="49" charset="0"/>
              </a:rPr>
              <a:t> row </a:t>
            </a:r>
            <a:r>
              <a:rPr lang="en-US" altLang="en-US" dirty="0">
                <a:solidFill>
                  <a:srgbClr val="0000FF"/>
                </a:solidFill>
                <a:latin typeface="Consolas" panose="020B0609020204030204" pitchFamily="49" charset="0"/>
                <a:cs typeface="Consolas" panose="020B0609020204030204" pitchFamily="49" charset="0"/>
              </a:rPr>
              <a:t>in</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dataFromFile</a:t>
            </a: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a:t>
            </a:r>
          </a:p>
          <a:p>
            <a:pPr marL="0" lvl="0" indent="0">
              <a:buNone/>
            </a:pPr>
            <a:r>
              <a:rPr lang="en-US" altLang="en-US" dirty="0">
                <a:solidFill>
                  <a:srgbClr val="008000"/>
                </a:solidFill>
                <a:latin typeface="Consolas" panose="020B0609020204030204" pitchFamily="49" charset="0"/>
                <a:cs typeface="Consolas" panose="020B0609020204030204" pitchFamily="49" charset="0"/>
              </a:rPr>
              <a:t> </a:t>
            </a:r>
            <a:r>
              <a:rPr lang="en-US" altLang="en-US" dirty="0">
                <a:solidFill>
                  <a:srgbClr val="000000"/>
                </a:solidFill>
                <a:latin typeface="Consolas" panose="020B0609020204030204" pitchFamily="49" charset="0"/>
                <a:cs typeface="Consolas" panose="020B0609020204030204" pitchFamily="49" charset="0"/>
              </a:rPr>
              <a:t>         print (</a:t>
            </a:r>
            <a:r>
              <a:rPr lang="en-US" altLang="en-US" dirty="0">
                <a:solidFill>
                  <a:srgbClr val="A31515"/>
                </a:solidFill>
                <a:latin typeface="Consolas" panose="020B0609020204030204" pitchFamily="49" charset="0"/>
                <a:cs typeface="Consolas" panose="020B0609020204030204" pitchFamily="49" charset="0"/>
              </a:rPr>
              <a:t>', '</a:t>
            </a:r>
            <a:r>
              <a:rPr lang="en-US" altLang="en-US" dirty="0">
                <a:solidFill>
                  <a:srgbClr val="000000"/>
                </a:solidFill>
                <a:latin typeface="Consolas" panose="020B0609020204030204" pitchFamily="49" charset="0"/>
                <a:cs typeface="Consolas" panose="020B0609020204030204" pitchFamily="49" charset="0"/>
              </a:rPr>
              <a:t>.join(row))</a:t>
            </a:r>
            <a:endParaRPr lang="en-US" altLang="en-US" sz="6600" dirty="0">
              <a:latin typeface="Arial" panose="020B0604020202020204" pitchFamily="34" charset="0"/>
            </a:endParaRPr>
          </a:p>
          <a:p>
            <a:endParaRPr lang="en-CA" dirty="0" smtClean="0"/>
          </a:p>
          <a:p>
            <a:endParaRPr lang="en-US" dirty="0"/>
          </a:p>
        </p:txBody>
      </p:sp>
      <p:pic>
        <p:nvPicPr>
          <p:cNvPr id="9" name="Picture 8"/>
          <p:cNvPicPr>
            <a:picLocks noChangeAspect="1"/>
          </p:cNvPicPr>
          <p:nvPr/>
        </p:nvPicPr>
        <p:blipFill>
          <a:blip r:embed="rId2"/>
          <a:stretch>
            <a:fillRect/>
          </a:stretch>
        </p:blipFill>
        <p:spPr>
          <a:xfrm>
            <a:off x="5871062" y="3940758"/>
            <a:ext cx="6546754" cy="3139979"/>
          </a:xfrm>
          <a:prstGeom prst="rect">
            <a:avLst/>
          </a:prstGeom>
        </p:spPr>
      </p:pic>
    </p:spTree>
    <p:extLst>
      <p:ext uri="{BB962C8B-B14F-4D97-AF65-F5344CB8AC3E}">
        <p14:creationId xmlns:p14="http://schemas.microsoft.com/office/powerpoint/2010/main" val="130265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Reading individual values from a CSV file</a:t>
            </a:r>
            <a:endParaRPr lang="en-US" dirty="0"/>
          </a:p>
        </p:txBody>
      </p:sp>
    </p:spTree>
    <p:extLst>
      <p:ext uri="{BB962C8B-B14F-4D97-AF65-F5344CB8AC3E}">
        <p14:creationId xmlns:p14="http://schemas.microsoft.com/office/powerpoint/2010/main" val="1809303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Writing something down to remember it is only helpful if you can read it when you need it later!</a:t>
            </a:r>
            <a:endParaRPr lang="en-US" dirty="0"/>
          </a:p>
        </p:txBody>
      </p:sp>
      <p:sp>
        <p:nvSpPr>
          <p:cNvPr id="5" name="Content Placeholder 4"/>
          <p:cNvSpPr>
            <a:spLocks noGrp="1"/>
          </p:cNvSpPr>
          <p:nvPr>
            <p:ph sz="quarter" idx="10"/>
          </p:nvPr>
        </p:nvSpPr>
        <p:spPr/>
        <p:txBody>
          <a:bodyPr/>
          <a:lstStyle/>
          <a:p>
            <a:r>
              <a:rPr lang="en-CA" dirty="0" smtClean="0"/>
              <a:t>Reading a shopping list at the grocery store so you know what to buy</a:t>
            </a:r>
          </a:p>
          <a:p>
            <a:r>
              <a:rPr lang="en-CA" dirty="0" smtClean="0"/>
              <a:t>Checking the number of guests on a guest list so you can see if you have enough food</a:t>
            </a:r>
          </a:p>
          <a:p>
            <a:r>
              <a:rPr lang="en-CA" dirty="0" smtClean="0"/>
              <a:t>Looking up a phone number so you can call someone</a:t>
            </a:r>
          </a:p>
          <a:p>
            <a:endParaRPr lang="en-CA" dirty="0" smtClean="0"/>
          </a:p>
        </p:txBody>
      </p:sp>
    </p:spTree>
    <p:extLst>
      <p:ext uri="{BB962C8B-B14F-4D97-AF65-F5344CB8AC3E}">
        <p14:creationId xmlns:p14="http://schemas.microsoft.com/office/powerpoint/2010/main" val="215461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Your challenge</a:t>
            </a:r>
            <a:endParaRPr lang="en-US" dirty="0"/>
          </a:p>
        </p:txBody>
      </p:sp>
      <p:sp>
        <p:nvSpPr>
          <p:cNvPr id="3" name="Content Placeholder 2"/>
          <p:cNvSpPr>
            <a:spLocks noGrp="1"/>
          </p:cNvSpPr>
          <p:nvPr>
            <p:ph sz="quarter" idx="10"/>
          </p:nvPr>
        </p:nvSpPr>
        <p:spPr/>
        <p:txBody>
          <a:bodyPr/>
          <a:lstStyle/>
          <a:p>
            <a:r>
              <a:rPr lang="en-CA" dirty="0" smtClean="0"/>
              <a:t>Write a program that will print the names and ages of the guests in the guest list file you created in the last module</a:t>
            </a:r>
          </a:p>
          <a:p>
            <a:r>
              <a:rPr lang="en-CA" dirty="0" smtClean="0"/>
              <a:t>If you didn’t do the last challenge, you can just create a file to read using Notepad that contains names and ages </a:t>
            </a:r>
            <a:endParaRPr lang="en-US" dirty="0"/>
          </a:p>
        </p:txBody>
      </p:sp>
      <p:pic>
        <p:nvPicPr>
          <p:cNvPr id="4" name="Picture 3"/>
          <p:cNvPicPr>
            <a:picLocks noChangeAspect="1"/>
          </p:cNvPicPr>
          <p:nvPr/>
        </p:nvPicPr>
        <p:blipFill>
          <a:blip r:embed="rId2"/>
          <a:stretch>
            <a:fillRect/>
          </a:stretch>
        </p:blipFill>
        <p:spPr>
          <a:xfrm>
            <a:off x="4392124" y="3727206"/>
            <a:ext cx="4118830" cy="2950232"/>
          </a:xfrm>
          <a:prstGeom prst="rect">
            <a:avLst/>
          </a:prstGeom>
        </p:spPr>
      </p:pic>
    </p:spTree>
    <p:extLst>
      <p:ext uri="{BB962C8B-B14F-4D97-AF65-F5344CB8AC3E}">
        <p14:creationId xmlns:p14="http://schemas.microsoft.com/office/powerpoint/2010/main" val="18481933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029907" y="1781908"/>
            <a:ext cx="4480303" cy="3985845"/>
          </a:xfrm>
        </p:spPr>
      </p:pic>
      <p:sp>
        <p:nvSpPr>
          <p:cNvPr id="5" name="Content Placeholder 4"/>
          <p:cNvSpPr>
            <a:spLocks noGrp="1"/>
          </p:cNvSpPr>
          <p:nvPr>
            <p:ph sz="quarter" idx="4"/>
          </p:nvPr>
        </p:nvSpPr>
        <p:spPr/>
        <p:txBody>
          <a:bodyPr/>
          <a:lstStyle/>
          <a:p>
            <a:r>
              <a:rPr lang="en-CA" dirty="0" smtClean="0"/>
              <a:t>You can now write a program that can receive or retrieve information from a file!</a:t>
            </a:r>
            <a:endParaRPr lang="en-US" dirty="0"/>
          </a:p>
        </p:txBody>
      </p:sp>
      <p:sp>
        <p:nvSpPr>
          <p:cNvPr id="2" name="Title 1"/>
          <p:cNvSpPr>
            <a:spLocks noGrp="1"/>
          </p:cNvSpPr>
          <p:nvPr>
            <p:ph type="title"/>
          </p:nvPr>
        </p:nvSpPr>
        <p:spPr/>
        <p:txBody>
          <a:bodyPr/>
          <a:lstStyle/>
          <a:p>
            <a:r>
              <a:rPr lang="en-CA" dirty="0" smtClean="0"/>
              <a:t>Congratulations</a:t>
            </a:r>
            <a:endParaRPr lang="en-US" dirty="0"/>
          </a:p>
        </p:txBody>
      </p:sp>
    </p:spTree>
    <p:extLst>
      <p:ext uri="{BB962C8B-B14F-4D97-AF65-F5344CB8AC3E}">
        <p14:creationId xmlns:p14="http://schemas.microsoft.com/office/powerpoint/2010/main" val="1965120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5942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In programs we often have to read information that was saved in files</a:t>
            </a:r>
            <a:endParaRPr lang="en-CA" dirty="0"/>
          </a:p>
        </p:txBody>
      </p:sp>
      <p:sp>
        <p:nvSpPr>
          <p:cNvPr id="4" name="Text Placeholder 3"/>
          <p:cNvSpPr>
            <a:spLocks noGrp="1"/>
          </p:cNvSpPr>
          <p:nvPr>
            <p:ph sz="quarter" idx="10"/>
          </p:nvPr>
        </p:nvSpPr>
        <p:spPr/>
        <p:txBody>
          <a:bodyPr>
            <a:normAutofit/>
          </a:bodyPr>
          <a:lstStyle/>
          <a:p>
            <a:r>
              <a:rPr lang="en-CA" sz="2800" dirty="0" smtClean="0">
                <a:cs typeface="Consolas" panose="020B0609020204030204" pitchFamily="49" charset="0"/>
              </a:rPr>
              <a:t>When you start your e-book reader, it looks up what page you were on when you last shut down</a:t>
            </a:r>
          </a:p>
          <a:p>
            <a:r>
              <a:rPr lang="en-CA" sz="2800" dirty="0" smtClean="0">
                <a:cs typeface="Consolas" panose="020B0609020204030204" pitchFamily="49" charset="0"/>
              </a:rPr>
              <a:t>When you start up your game, it looks up what treasures you had already collected so you can pick up where you left off</a:t>
            </a:r>
          </a:p>
          <a:p>
            <a:r>
              <a:rPr lang="en-CA" sz="2800" dirty="0" smtClean="0">
                <a:cs typeface="Consolas" panose="020B0609020204030204" pitchFamily="49" charset="0"/>
              </a:rPr>
              <a:t>There all also thousands of interesting </a:t>
            </a:r>
            <a:r>
              <a:rPr lang="en-CA" sz="2800" dirty="0" err="1" smtClean="0">
                <a:cs typeface="Consolas" panose="020B0609020204030204" pitchFamily="49" charset="0"/>
              </a:rPr>
              <a:t>OpenData</a:t>
            </a:r>
            <a:r>
              <a:rPr lang="en-CA" sz="2800" dirty="0" smtClean="0">
                <a:cs typeface="Consolas" panose="020B0609020204030204" pitchFamily="49" charset="0"/>
              </a:rPr>
              <a:t> files out there you can read to find out cool information you can use in your programs. For example: you can find out what fauna they have at the museum in Tasmania (You would be amazed at the data files you can find on the internet!)</a:t>
            </a:r>
            <a:endParaRPr lang="en-CA" sz="2800" dirty="0">
              <a:cs typeface="Consolas" panose="020B0609020204030204" pitchFamily="49" charset="0"/>
            </a:endParaRPr>
          </a:p>
        </p:txBody>
      </p:sp>
    </p:spTree>
    <p:extLst>
      <p:ext uri="{BB962C8B-B14F-4D97-AF65-F5344CB8AC3E}">
        <p14:creationId xmlns:p14="http://schemas.microsoft.com/office/powerpoint/2010/main" val="271769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Text files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706433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cs typeface="Consolas" panose="020B0609020204030204" pitchFamily="49" charset="0"/>
              </a:rPr>
              <a:t>How do we read a file with code?</a:t>
            </a:r>
            <a:endParaRPr lang="en-CA" dirty="0"/>
          </a:p>
        </p:txBody>
      </p:sp>
      <p:sp>
        <p:nvSpPr>
          <p:cNvPr id="3" name="Content Placeholder 2"/>
          <p:cNvSpPr>
            <a:spLocks noGrp="1"/>
          </p:cNvSpPr>
          <p:nvPr>
            <p:ph sz="quarter" idx="10"/>
          </p:nvPr>
        </p:nvSpPr>
        <p:spPr>
          <a:xfrm>
            <a:off x="379413" y="1388226"/>
            <a:ext cx="11525250" cy="4180061"/>
          </a:xfrm>
        </p:spPr>
        <p:txBody>
          <a:bodyPr>
            <a:normAutofit/>
          </a:bodyPr>
          <a:lstStyle/>
          <a:p>
            <a:r>
              <a:rPr lang="en-CA" dirty="0">
                <a:cs typeface="Consolas" panose="020B0609020204030204" pitchFamily="49" charset="0"/>
              </a:rPr>
              <a:t>U</a:t>
            </a:r>
            <a:r>
              <a:rPr lang="en-CA" dirty="0" smtClean="0">
                <a:cs typeface="Consolas" panose="020B0609020204030204" pitchFamily="49" charset="0"/>
              </a:rPr>
              <a:t>se </a:t>
            </a:r>
            <a:r>
              <a:rPr lang="en-CA" dirty="0">
                <a:cs typeface="Consolas" panose="020B0609020204030204" pitchFamily="49" charset="0"/>
              </a:rPr>
              <a:t>the </a:t>
            </a:r>
            <a:r>
              <a:rPr lang="en-CA" b="1" dirty="0" smtClean="0">
                <a:cs typeface="Consolas" panose="020B0609020204030204" pitchFamily="49" charset="0"/>
              </a:rPr>
              <a:t>open</a:t>
            </a:r>
            <a:r>
              <a:rPr lang="en-CA" dirty="0" smtClean="0">
                <a:cs typeface="Consolas" panose="020B0609020204030204" pitchFamily="49" charset="0"/>
              </a:rPr>
              <a:t> function</a:t>
            </a:r>
          </a:p>
          <a:p>
            <a:pPr marL="0" lvl="0" indent="0">
              <a:buNone/>
            </a:pPr>
            <a:r>
              <a:rPr lang="en-CA" sz="2000" b="1" dirty="0" smtClean="0">
                <a:latin typeface="Consolas" panose="020B0609020204030204" pitchFamily="49" charset="0"/>
                <a:cs typeface="Consolas" panose="020B0609020204030204" pitchFamily="49" charset="0"/>
              </a:rPr>
              <a:t>	</a:t>
            </a:r>
            <a:r>
              <a:rPr lang="en-US" altLang="en-US" sz="2400" dirty="0" err="1">
                <a:solidFill>
                  <a:srgbClr val="000000"/>
                </a:solidFill>
                <a:latin typeface="Consolas" panose="020B0609020204030204" pitchFamily="49" charset="0"/>
                <a:cs typeface="Consolas" panose="020B0609020204030204" pitchFamily="49" charset="0"/>
              </a:rPr>
              <a:t>myFile</a:t>
            </a:r>
            <a:r>
              <a:rPr lang="en-US" altLang="en-US" sz="2400" dirty="0">
                <a:solidFill>
                  <a:srgbClr val="000000"/>
                </a:solidFill>
                <a:latin typeface="Consolas" panose="020B0609020204030204" pitchFamily="49" charset="0"/>
                <a:cs typeface="Consolas" panose="020B0609020204030204" pitchFamily="49" charset="0"/>
              </a:rPr>
              <a:t> = open(</a:t>
            </a:r>
            <a:r>
              <a:rPr lang="en-US" altLang="en-US" sz="2400" dirty="0" err="1">
                <a:solidFill>
                  <a:srgbClr val="000000"/>
                </a:solidFill>
                <a:latin typeface="Consolas" panose="020B0609020204030204" pitchFamily="49" charset="0"/>
                <a:cs typeface="Consolas" panose="020B0609020204030204" pitchFamily="49" charset="0"/>
              </a:rPr>
              <a:t>fileName</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err="1">
                <a:solidFill>
                  <a:srgbClr val="000000"/>
                </a:solidFill>
                <a:latin typeface="Consolas" panose="020B0609020204030204" pitchFamily="49" charset="0"/>
                <a:cs typeface="Consolas" panose="020B0609020204030204" pitchFamily="49" charset="0"/>
              </a:rPr>
              <a:t>accessMode</a:t>
            </a:r>
            <a:r>
              <a:rPr lang="en-US" altLang="en-US" sz="2400" dirty="0">
                <a:solidFill>
                  <a:srgbClr val="000000"/>
                </a:solidFill>
                <a:latin typeface="Consolas" panose="020B0609020204030204" pitchFamily="49" charset="0"/>
                <a:cs typeface="Consolas" panose="020B0609020204030204" pitchFamily="49" charset="0"/>
              </a:rPr>
              <a:t>) </a:t>
            </a:r>
            <a:endParaRPr lang="en-US" altLang="en-US" sz="5400" dirty="0">
              <a:latin typeface="Arial" panose="020B0604020202020204" pitchFamily="34" charset="0"/>
            </a:endParaRPr>
          </a:p>
          <a:p>
            <a:r>
              <a:rPr lang="en-CA" dirty="0" smtClean="0">
                <a:cs typeface="Consolas" panose="020B0609020204030204" pitchFamily="49" charset="0"/>
              </a:rPr>
              <a:t>Look familiar? Yes, it’s the same method we use to write to a file</a:t>
            </a:r>
          </a:p>
          <a:p>
            <a:r>
              <a:rPr lang="en-CA" dirty="0" smtClean="0">
                <a:cs typeface="Consolas" panose="020B0609020204030204" pitchFamily="49" charset="0"/>
              </a:rPr>
              <a:t>So how does the program know whether to read or write?</a:t>
            </a:r>
          </a:p>
          <a:p>
            <a:r>
              <a:rPr lang="en-CA" dirty="0" smtClean="0">
                <a:cs typeface="Consolas" panose="020B0609020204030204" pitchFamily="49" charset="0"/>
              </a:rPr>
              <a:t>The access mode </a:t>
            </a:r>
          </a:p>
          <a:p>
            <a:endParaRPr lang="en-CA" dirty="0">
              <a:cs typeface="Consolas" panose="020B0609020204030204"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025556796"/>
              </p:ext>
            </p:extLst>
          </p:nvPr>
        </p:nvGraphicFramePr>
        <p:xfrm>
          <a:off x="2974852" y="4577687"/>
          <a:ext cx="6061122" cy="1981200"/>
        </p:xfrm>
        <a:graphic>
          <a:graphicData uri="http://schemas.openxmlformats.org/drawingml/2006/table">
            <a:tbl>
              <a:tblPr firstRow="1" bandRow="1">
                <a:tableStyleId>{5C22544A-7EE6-4342-B048-85BDC9FD1C3A}</a:tableStyleId>
              </a:tblPr>
              <a:tblGrid>
                <a:gridCol w="1857612"/>
                <a:gridCol w="4203510"/>
              </a:tblGrid>
              <a:tr h="370840">
                <a:tc>
                  <a:txBody>
                    <a:bodyPr/>
                    <a:lstStyle/>
                    <a:p>
                      <a:r>
                        <a:rPr lang="en-CA" sz="2000" dirty="0" smtClean="0"/>
                        <a:t>Access mode</a:t>
                      </a:r>
                      <a:endParaRPr lang="en-US" sz="2000" dirty="0"/>
                    </a:p>
                  </a:txBody>
                  <a:tcPr/>
                </a:tc>
                <a:tc>
                  <a:txBody>
                    <a:bodyPr/>
                    <a:lstStyle/>
                    <a:p>
                      <a:r>
                        <a:rPr lang="en-CA" sz="2000" dirty="0" smtClean="0"/>
                        <a:t>Action </a:t>
                      </a:r>
                      <a:endParaRPr lang="en-US" sz="2000" dirty="0"/>
                    </a:p>
                  </a:txBody>
                  <a:tcPr/>
                </a:tc>
              </a:tr>
              <a:tr h="370840">
                <a:tc>
                  <a:txBody>
                    <a:bodyPr/>
                    <a:lstStyle/>
                    <a:p>
                      <a:pPr algn="ctr"/>
                      <a:r>
                        <a:rPr lang="en-CA" sz="2000" dirty="0" smtClean="0"/>
                        <a:t>r</a:t>
                      </a:r>
                      <a:endParaRPr lang="en-US" sz="2000" dirty="0"/>
                    </a:p>
                  </a:txBody>
                  <a:tcPr/>
                </a:tc>
                <a:tc>
                  <a:txBody>
                    <a:bodyPr/>
                    <a:lstStyle/>
                    <a:p>
                      <a:r>
                        <a:rPr lang="en-CA" sz="2000" dirty="0" smtClean="0"/>
                        <a:t>Read the file</a:t>
                      </a:r>
                      <a:endParaRPr lang="en-US" sz="2000" dirty="0"/>
                    </a:p>
                  </a:txBody>
                  <a:tcPr/>
                </a:tc>
              </a:tr>
              <a:tr h="370840">
                <a:tc>
                  <a:txBody>
                    <a:bodyPr/>
                    <a:lstStyle/>
                    <a:p>
                      <a:pPr algn="ctr"/>
                      <a:r>
                        <a:rPr lang="en-CA" sz="2000" dirty="0" smtClean="0"/>
                        <a:t>w</a:t>
                      </a:r>
                      <a:endParaRPr lang="en-US" sz="2000" dirty="0"/>
                    </a:p>
                  </a:txBody>
                  <a:tcPr/>
                </a:tc>
                <a:tc>
                  <a:txBody>
                    <a:bodyPr/>
                    <a:lstStyle/>
                    <a:p>
                      <a:r>
                        <a:rPr lang="en-CA" sz="2000" dirty="0" smtClean="0"/>
                        <a:t>Write to the file</a:t>
                      </a:r>
                      <a:endParaRPr lang="en-US" sz="2000" dirty="0"/>
                    </a:p>
                  </a:txBody>
                  <a:tcPr/>
                </a:tc>
              </a:tr>
              <a:tr h="370840">
                <a:tc>
                  <a:txBody>
                    <a:bodyPr/>
                    <a:lstStyle/>
                    <a:p>
                      <a:pPr algn="ctr"/>
                      <a:r>
                        <a:rPr lang="en-CA" sz="2000" dirty="0" smtClean="0"/>
                        <a:t>a</a:t>
                      </a:r>
                      <a:endParaRPr lang="en-US" sz="2000" dirty="0"/>
                    </a:p>
                  </a:txBody>
                  <a:tcPr/>
                </a:tc>
                <a:tc>
                  <a:txBody>
                    <a:bodyPr/>
                    <a:lstStyle/>
                    <a:p>
                      <a:r>
                        <a:rPr lang="en-CA" sz="2000" dirty="0" smtClean="0"/>
                        <a:t>Append</a:t>
                      </a:r>
                      <a:r>
                        <a:rPr lang="en-CA" sz="2000" baseline="0" dirty="0" smtClean="0"/>
                        <a:t> to the existing file content</a:t>
                      </a:r>
                      <a:endParaRPr lang="en-US" sz="2000" dirty="0"/>
                    </a:p>
                  </a:txBody>
                  <a:tcPr/>
                </a:tc>
              </a:tr>
              <a:tr h="370840">
                <a:tc>
                  <a:txBody>
                    <a:bodyPr/>
                    <a:lstStyle/>
                    <a:p>
                      <a:pPr algn="ctr"/>
                      <a:r>
                        <a:rPr lang="en-CA" sz="2000" dirty="0" smtClean="0"/>
                        <a:t>b</a:t>
                      </a:r>
                      <a:endParaRPr lang="en-US" sz="2000" dirty="0"/>
                    </a:p>
                  </a:txBody>
                  <a:tcPr/>
                </a:tc>
                <a:tc>
                  <a:txBody>
                    <a:bodyPr/>
                    <a:lstStyle/>
                    <a:p>
                      <a:r>
                        <a:rPr lang="en-CA" sz="2000" dirty="0" smtClean="0"/>
                        <a:t>Open a</a:t>
                      </a:r>
                      <a:r>
                        <a:rPr lang="en-CA" sz="2000" baseline="0" dirty="0" smtClean="0"/>
                        <a:t> binary file</a:t>
                      </a:r>
                      <a:endParaRPr lang="en-US" sz="2000" dirty="0"/>
                    </a:p>
                  </a:txBody>
                  <a:tcPr/>
                </a:tc>
              </a:tr>
            </a:tbl>
          </a:graphicData>
        </a:graphic>
      </p:graphicFrame>
    </p:spTree>
    <p:extLst>
      <p:ext uri="{BB962C8B-B14F-4D97-AF65-F5344CB8AC3E}">
        <p14:creationId xmlns:p14="http://schemas.microsoft.com/office/powerpoint/2010/main" val="348364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How do you read the file contents?</a:t>
            </a:r>
            <a:endParaRPr lang="en-US" dirty="0"/>
          </a:p>
        </p:txBody>
      </p:sp>
      <p:sp>
        <p:nvSpPr>
          <p:cNvPr id="3" name="Content Placeholder 2"/>
          <p:cNvSpPr>
            <a:spLocks noGrp="1"/>
          </p:cNvSpPr>
          <p:nvPr>
            <p:ph sz="quarter" idx="10"/>
          </p:nvPr>
        </p:nvSpPr>
        <p:spPr/>
        <p:txBody>
          <a:bodyPr/>
          <a:lstStyle/>
          <a:p>
            <a:r>
              <a:rPr lang="en-CA" dirty="0" smtClean="0"/>
              <a:t>Use the </a:t>
            </a:r>
            <a:r>
              <a:rPr lang="en-CA" b="1" dirty="0" smtClean="0"/>
              <a:t>read</a:t>
            </a:r>
            <a:r>
              <a:rPr lang="en-CA" dirty="0" smtClean="0"/>
              <a:t> method</a:t>
            </a:r>
          </a:p>
          <a:p>
            <a:pPr marL="799829" lvl="2" indent="0">
              <a:buNone/>
            </a:pPr>
            <a:r>
              <a:rPr lang="en-US" altLang="en-US" sz="3200" dirty="0" err="1">
                <a:solidFill>
                  <a:srgbClr val="000000"/>
                </a:solidFill>
                <a:latin typeface="Consolas" panose="020B0609020204030204" pitchFamily="49" charset="0"/>
                <a:cs typeface="Consolas" panose="020B0609020204030204" pitchFamily="49" charset="0"/>
              </a:rPr>
              <a:t>fileContent</a:t>
            </a:r>
            <a:r>
              <a:rPr lang="en-US" altLang="en-US" sz="3200" dirty="0">
                <a:solidFill>
                  <a:srgbClr val="000000"/>
                </a:solidFill>
                <a:latin typeface="Consolas" panose="020B0609020204030204" pitchFamily="49" charset="0"/>
                <a:cs typeface="Consolas" panose="020B0609020204030204" pitchFamily="49" charset="0"/>
              </a:rPr>
              <a:t>= </a:t>
            </a:r>
            <a:r>
              <a:rPr lang="en-US" altLang="en-US" sz="3200" dirty="0" err="1">
                <a:solidFill>
                  <a:srgbClr val="000000"/>
                </a:solidFill>
                <a:latin typeface="Consolas" panose="020B0609020204030204" pitchFamily="49" charset="0"/>
                <a:cs typeface="Consolas" panose="020B0609020204030204" pitchFamily="49" charset="0"/>
              </a:rPr>
              <a:t>myFile.read</a:t>
            </a:r>
            <a:r>
              <a:rPr lang="en-US" altLang="en-US" sz="3200" dirty="0">
                <a:solidFill>
                  <a:srgbClr val="000000"/>
                </a:solidFill>
                <a:latin typeface="Consolas" panose="020B0609020204030204" pitchFamily="49" charset="0"/>
                <a:cs typeface="Consolas" panose="020B0609020204030204" pitchFamily="49" charset="0"/>
              </a:rPr>
              <a:t>() </a:t>
            </a:r>
            <a:endParaRPr lang="en-US" altLang="en-US" sz="3200" dirty="0">
              <a:latin typeface="Arial" panose="020B0604020202020204" pitchFamily="34" charset="0"/>
            </a:endParaRPr>
          </a:p>
          <a:p>
            <a:r>
              <a:rPr lang="en-CA" dirty="0" smtClean="0"/>
              <a:t>The read method will return the entire contents of the file into the specified string variable</a:t>
            </a:r>
          </a:p>
          <a:p>
            <a:pPr marL="0" indent="0">
              <a:buNone/>
            </a:pPr>
            <a:endParaRPr lang="en-CA" dirty="0" smtClean="0"/>
          </a:p>
          <a:p>
            <a:endParaRPr lang="en-US" dirty="0"/>
          </a:p>
        </p:txBody>
      </p:sp>
    </p:spTree>
    <p:extLst>
      <p:ext uri="{BB962C8B-B14F-4D97-AF65-F5344CB8AC3E}">
        <p14:creationId xmlns:p14="http://schemas.microsoft.com/office/powerpoint/2010/main" val="186313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If you prefer you can read one line at a time</a:t>
            </a:r>
            <a:endParaRPr lang="en-US" dirty="0"/>
          </a:p>
        </p:txBody>
      </p:sp>
      <p:sp>
        <p:nvSpPr>
          <p:cNvPr id="3" name="Content Placeholder 2"/>
          <p:cNvSpPr>
            <a:spLocks noGrp="1"/>
          </p:cNvSpPr>
          <p:nvPr>
            <p:ph sz="quarter" idx="10"/>
          </p:nvPr>
        </p:nvSpPr>
        <p:spPr/>
        <p:txBody>
          <a:bodyPr/>
          <a:lstStyle/>
          <a:p>
            <a:r>
              <a:rPr lang="en-CA" dirty="0" smtClean="0"/>
              <a:t>Use the </a:t>
            </a:r>
            <a:r>
              <a:rPr lang="en-CA" b="1" dirty="0" err="1" smtClean="0"/>
              <a:t>readline</a:t>
            </a:r>
            <a:r>
              <a:rPr lang="en-CA" dirty="0" smtClean="0"/>
              <a:t> method</a:t>
            </a:r>
          </a:p>
          <a:p>
            <a:pPr marL="799829" lvl="2" indent="0">
              <a:buNone/>
            </a:pPr>
            <a:r>
              <a:rPr lang="en-US" altLang="en-US" sz="3200" dirty="0" err="1">
                <a:solidFill>
                  <a:srgbClr val="000000"/>
                </a:solidFill>
                <a:latin typeface="Consolas" panose="020B0609020204030204" pitchFamily="49" charset="0"/>
                <a:cs typeface="Consolas" panose="020B0609020204030204" pitchFamily="49" charset="0"/>
              </a:rPr>
              <a:t>fileContent</a:t>
            </a:r>
            <a:r>
              <a:rPr lang="en-US" altLang="en-US" sz="3200" dirty="0">
                <a:solidFill>
                  <a:srgbClr val="000000"/>
                </a:solidFill>
                <a:latin typeface="Consolas" panose="020B0609020204030204" pitchFamily="49" charset="0"/>
                <a:cs typeface="Consolas" panose="020B0609020204030204" pitchFamily="49" charset="0"/>
              </a:rPr>
              <a:t>= </a:t>
            </a:r>
            <a:r>
              <a:rPr lang="en-US" altLang="en-US" sz="3200" dirty="0" err="1" smtClean="0">
                <a:solidFill>
                  <a:srgbClr val="000000"/>
                </a:solidFill>
                <a:latin typeface="Consolas" panose="020B0609020204030204" pitchFamily="49" charset="0"/>
                <a:cs typeface="Consolas" panose="020B0609020204030204" pitchFamily="49" charset="0"/>
              </a:rPr>
              <a:t>myFile.readline</a:t>
            </a:r>
            <a:r>
              <a:rPr lang="en-US" altLang="en-US" sz="3200" dirty="0" smtClean="0">
                <a:solidFill>
                  <a:srgbClr val="000000"/>
                </a:solidFill>
                <a:latin typeface="Consolas" panose="020B0609020204030204" pitchFamily="49" charset="0"/>
                <a:cs typeface="Consolas" panose="020B0609020204030204" pitchFamily="49" charset="0"/>
              </a:rPr>
              <a:t>() </a:t>
            </a:r>
            <a:endParaRPr lang="en-US" altLang="en-US" sz="3200" dirty="0">
              <a:latin typeface="Arial" panose="020B0604020202020204" pitchFamily="34" charset="0"/>
            </a:endParaRPr>
          </a:p>
          <a:p>
            <a:r>
              <a:rPr lang="en-CA" dirty="0" smtClean="0"/>
              <a:t>The </a:t>
            </a:r>
            <a:r>
              <a:rPr lang="en-CA" dirty="0" err="1" smtClean="0"/>
              <a:t>readline</a:t>
            </a:r>
            <a:r>
              <a:rPr lang="en-CA" dirty="0" smtClean="0"/>
              <a:t> method will return one line from the file</a:t>
            </a:r>
          </a:p>
          <a:p>
            <a:pPr marL="0" indent="0">
              <a:buNone/>
            </a:pPr>
            <a:endParaRPr lang="en-CA" dirty="0" smtClean="0"/>
          </a:p>
          <a:p>
            <a:endParaRPr lang="en-US" dirty="0"/>
          </a:p>
        </p:txBody>
      </p:sp>
      <p:sp>
        <p:nvSpPr>
          <p:cNvPr id="4" name="Rectangle 1"/>
          <p:cNvSpPr>
            <a:spLocks noChangeArrowheads="1"/>
          </p:cNvSpPr>
          <p:nvPr/>
        </p:nvSpPr>
        <p:spPr bwMode="auto">
          <a:xfrm>
            <a:off x="1735810" y="83625"/>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340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Read a file</a:t>
            </a:r>
            <a:endParaRPr lang="en-US" dirty="0"/>
          </a:p>
        </p:txBody>
      </p:sp>
    </p:spTree>
    <p:extLst>
      <p:ext uri="{BB962C8B-B14F-4D97-AF65-F5344CB8AC3E}">
        <p14:creationId xmlns:p14="http://schemas.microsoft.com/office/powerpoint/2010/main" val="1690864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CSV files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19734034"/>
      </p:ext>
    </p:extLst>
  </p:cSld>
  <p:clrMapOvr>
    <a:masterClrMapping/>
  </p:clrMapOvr>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2D32709B34FE84EB38A9C96356AE1CE" ma:contentTypeVersion="" ma:contentTypeDescription="Create a new document." ma:contentTypeScope="" ma:versionID="a0c5786bd18a8bc051741716d931de9a">
  <xsd:schema xmlns:xsd="http://www.w3.org/2001/XMLSchema" xmlns:xs="http://www.w3.org/2001/XMLSchema" xmlns:p="http://schemas.microsoft.com/office/2006/metadata/properties" xmlns:ns2="A1016A52-665D-42A0-B05F-CF4EC4F3D513" targetNamespace="http://schemas.microsoft.com/office/2006/metadata/properties" ma:root="true" ma:fieldsID="7100e76e4fd4900c6ffecf52f895e009" ns2:_="">
    <xsd:import namespace="A1016A52-665D-42A0-B05F-CF4EC4F3D513"/>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016A52-665D-42A0-B05F-CF4EC4F3D513"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ontent_x0020_Type xmlns="A1016A52-665D-42A0-B05F-CF4EC4F3D513">Slide Presentation</Content_x0020_Type>
    <Module xmlns="A1016A52-665D-42A0-B05F-CF4EC4F3D513">12</Module>
    <Status xmlns="A1016A52-665D-42A0-B05F-CF4EC4F3D513">Final</Status>
  </documentManagement>
</p:properties>
</file>

<file path=customXml/itemProps1.xml><?xml version="1.0" encoding="utf-8"?>
<ds:datastoreItem xmlns:ds="http://schemas.openxmlformats.org/officeDocument/2006/customXml" ds:itemID="{80C2B303-E672-4F44-B913-215936B50961}"/>
</file>

<file path=customXml/itemProps2.xml><?xml version="1.0" encoding="utf-8"?>
<ds:datastoreItem xmlns:ds="http://schemas.openxmlformats.org/officeDocument/2006/customXml" ds:itemID="{80E8FC38-614D-4A44-97A5-B811652D2D6E}"/>
</file>

<file path=customXml/itemProps3.xml><?xml version="1.0" encoding="utf-8"?>
<ds:datastoreItem xmlns:ds="http://schemas.openxmlformats.org/officeDocument/2006/customXml" ds:itemID="{E9639EA1-3005-402E-AFE1-634904FB1C54}"/>
</file>

<file path=docProps/app.xml><?xml version="1.0" encoding="utf-8"?>
<Properties xmlns="http://schemas.openxmlformats.org/officeDocument/2006/extended-properties" xmlns:vt="http://schemas.openxmlformats.org/officeDocument/2006/docPropsVTypes">
  <Template>MVA</Template>
  <TotalTime>3520</TotalTime>
  <Words>637</Words>
  <Application>Microsoft Office PowerPoint</Application>
  <PresentationFormat>Widescreen</PresentationFormat>
  <Paragraphs>104</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Consolas</vt:lpstr>
      <vt:lpstr>Segoe UI</vt:lpstr>
      <vt:lpstr>Segoe UI Light</vt:lpstr>
      <vt:lpstr>MVA</vt:lpstr>
      <vt:lpstr>How to read from a file read, readline, reader</vt:lpstr>
      <vt:lpstr>Writing something down to remember it is only helpful if you can read it when you need it later!</vt:lpstr>
      <vt:lpstr>In programs we often have to read information that was saved in files</vt:lpstr>
      <vt:lpstr>PowerPoint Presentation</vt:lpstr>
      <vt:lpstr>How do we read a file with code?</vt:lpstr>
      <vt:lpstr>How do you read the file contents?</vt:lpstr>
      <vt:lpstr>If you prefer you can read one line at a time</vt:lpstr>
      <vt:lpstr>Read a file</vt:lpstr>
      <vt:lpstr>PowerPoint Presentation</vt:lpstr>
      <vt:lpstr>If you are reading a CSV file,  there is a csv library that will help you!</vt:lpstr>
      <vt:lpstr>Now you can use the reader function to return all the rows from the file into a list</vt:lpstr>
      <vt:lpstr>Now we can open and read a csv file </vt:lpstr>
      <vt:lpstr>Why do we have a ‘with’ and ‘:’ ? </vt:lpstr>
      <vt:lpstr>Once we have all the rows from the csv files returned, how do we access the individual rows? </vt:lpstr>
      <vt:lpstr>Put it all together and it looks something like this </vt:lpstr>
      <vt:lpstr>Read a CSV file</vt:lpstr>
      <vt:lpstr>What if I want to access an individual value from a row and not just print the whole row?</vt:lpstr>
      <vt:lpstr>But I don’t like those square brackets and quotes it added to the rows!</vt:lpstr>
      <vt:lpstr>Reading individual values from a CSV file</vt:lpstr>
      <vt:lpstr>Your challenge</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read CSV files in Python</dc:title>
  <dc:creator>Keshav Sonal Kharangate</dc:creator>
  <cp:lastModifiedBy>Christopher Harrison</cp:lastModifiedBy>
  <cp:revision>49</cp:revision>
  <dcterms:created xsi:type="dcterms:W3CDTF">2014-06-25T21:51:24Z</dcterms:created>
  <dcterms:modified xsi:type="dcterms:W3CDTF">2014-09-24T20:18:58Z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0x01010072D32709B34FE84EB38A9C96356AE1CE</vt:lpwstr>
  </property>
</Properties>
</file>