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1.xml" ContentType="application/vnd.openxmlformats-officedocument.presentationml.notesSlide+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7.xml" ContentType="application/vnd.openxmlformats-officedocument.presentationml.notesSlide+xml"/>
  <Override PartName="/ppt/notesSlides/notesSlide4.xml" ContentType="application/vnd.openxmlformats-officedocument.presentationml.notesSlide+xml"/>
  <Override PartName="/ppt/notesSlides/notesSlide9.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3.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12.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69" r:id="rId3"/>
    <p:sldId id="270" r:id="rId4"/>
    <p:sldId id="271" r:id="rId5"/>
    <p:sldId id="272" r:id="rId6"/>
    <p:sldId id="276" r:id="rId7"/>
    <p:sldId id="257" r:id="rId8"/>
    <p:sldId id="258" r:id="rId9"/>
    <p:sldId id="259" r:id="rId10"/>
    <p:sldId id="260" r:id="rId11"/>
    <p:sldId id="266" r:id="rId12"/>
    <p:sldId id="277" r:id="rId13"/>
    <p:sldId id="261" r:id="rId14"/>
    <p:sldId id="262" r:id="rId15"/>
    <p:sldId id="273" r:id="rId16"/>
    <p:sldId id="267" r:id="rId17"/>
    <p:sldId id="278" r:id="rId18"/>
    <p:sldId id="263" r:id="rId19"/>
    <p:sldId id="274" r:id="rId20"/>
    <p:sldId id="268" r:id="rId21"/>
    <p:sldId id="265" r:id="rId22"/>
    <p:sldId id="264" r:id="rId23"/>
    <p:sldId id="27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80" d="100"/>
          <a:sy n="80" d="100"/>
        </p:scale>
        <p:origin x="336" y="78"/>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F030BA-0DD9-42DD-AB95-75BCAB20A903}" type="datetimeFigureOut">
              <a:rPr lang="en-US"/>
              <a:t>9/24/2014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04A976-930B-4DBC-9B2B-8CB6DD11F9A6}" type="slidenum">
              <a:rPr lang="en-US"/>
              <a:t>‹#›</a:t>
            </a:fld>
            <a:endParaRPr lang="en-US"/>
          </a:p>
        </p:txBody>
      </p:sp>
    </p:spTree>
    <p:extLst>
      <p:ext uri="{BB962C8B-B14F-4D97-AF65-F5344CB8AC3E}">
        <p14:creationId xmlns:p14="http://schemas.microsoft.com/office/powerpoint/2010/main" val="1586689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04A976-930B-4DBC-9B2B-8CB6DD11F9A6}" type="slidenum">
              <a:rPr lang="en-US"/>
              <a:t>1</a:t>
            </a:fld>
            <a:endParaRPr lang="en-US"/>
          </a:p>
        </p:txBody>
      </p:sp>
    </p:spTree>
    <p:extLst>
      <p:ext uri="{BB962C8B-B14F-4D97-AF65-F5344CB8AC3E}">
        <p14:creationId xmlns:p14="http://schemas.microsoft.com/office/powerpoint/2010/main" val="2989646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04A976-930B-4DBC-9B2B-8CB6DD11F9A6}" type="slidenum">
              <a:rPr lang="en-US"/>
              <a:t>14</a:t>
            </a:fld>
            <a:endParaRPr lang="en-US"/>
          </a:p>
        </p:txBody>
      </p:sp>
    </p:spTree>
    <p:extLst>
      <p:ext uri="{BB962C8B-B14F-4D97-AF65-F5344CB8AC3E}">
        <p14:creationId xmlns:p14="http://schemas.microsoft.com/office/powerpoint/2010/main" val="26777202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04A976-930B-4DBC-9B2B-8CB6DD11F9A6}" type="slidenum">
              <a:rPr lang="en-US"/>
              <a:t>16</a:t>
            </a:fld>
            <a:endParaRPr lang="en-US"/>
          </a:p>
        </p:txBody>
      </p:sp>
    </p:spTree>
    <p:extLst>
      <p:ext uri="{BB962C8B-B14F-4D97-AF65-F5344CB8AC3E}">
        <p14:creationId xmlns:p14="http://schemas.microsoft.com/office/powerpoint/2010/main" val="9220668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04A976-930B-4DBC-9B2B-8CB6DD11F9A6}" type="slidenum">
              <a:rPr lang="en-US"/>
              <a:t>18</a:t>
            </a:fld>
            <a:endParaRPr lang="en-US"/>
          </a:p>
        </p:txBody>
      </p:sp>
    </p:spTree>
    <p:extLst>
      <p:ext uri="{BB962C8B-B14F-4D97-AF65-F5344CB8AC3E}">
        <p14:creationId xmlns:p14="http://schemas.microsoft.com/office/powerpoint/2010/main" val="4059213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04A976-930B-4DBC-9B2B-8CB6DD11F9A6}" type="slidenum">
              <a:rPr lang="en-US"/>
              <a:t>19</a:t>
            </a:fld>
            <a:endParaRPr lang="en-US"/>
          </a:p>
        </p:txBody>
      </p:sp>
    </p:spTree>
    <p:extLst>
      <p:ext uri="{BB962C8B-B14F-4D97-AF65-F5344CB8AC3E}">
        <p14:creationId xmlns:p14="http://schemas.microsoft.com/office/powerpoint/2010/main" val="13703390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04A976-930B-4DBC-9B2B-8CB6DD11F9A6}" type="slidenum">
              <a:rPr lang="en-US"/>
              <a:t>20</a:t>
            </a:fld>
            <a:endParaRPr lang="en-US"/>
          </a:p>
        </p:txBody>
      </p:sp>
    </p:spTree>
    <p:extLst>
      <p:ext uri="{BB962C8B-B14F-4D97-AF65-F5344CB8AC3E}">
        <p14:creationId xmlns:p14="http://schemas.microsoft.com/office/powerpoint/2010/main" val="36328535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04A976-930B-4DBC-9B2B-8CB6DD11F9A6}" type="slidenum">
              <a:rPr lang="en-US"/>
              <a:t>21</a:t>
            </a:fld>
            <a:endParaRPr lang="en-US"/>
          </a:p>
        </p:txBody>
      </p:sp>
    </p:spTree>
    <p:extLst>
      <p:ext uri="{BB962C8B-B14F-4D97-AF65-F5344CB8AC3E}">
        <p14:creationId xmlns:p14="http://schemas.microsoft.com/office/powerpoint/2010/main" val="32781587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04A976-930B-4DBC-9B2B-8CB6DD11F9A6}" type="slidenum">
              <a:rPr lang="en-US"/>
              <a:t>22</a:t>
            </a:fld>
            <a:endParaRPr lang="en-US"/>
          </a:p>
        </p:txBody>
      </p:sp>
    </p:spTree>
    <p:extLst>
      <p:ext uri="{BB962C8B-B14F-4D97-AF65-F5344CB8AC3E}">
        <p14:creationId xmlns:p14="http://schemas.microsoft.com/office/powerpoint/2010/main" val="27908281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04A976-930B-4DBC-9B2B-8CB6DD11F9A6}" type="slidenum">
              <a:rPr lang="en-US"/>
              <a:t>23</a:t>
            </a:fld>
            <a:endParaRPr lang="en-US"/>
          </a:p>
        </p:txBody>
      </p:sp>
    </p:spTree>
    <p:extLst>
      <p:ext uri="{BB962C8B-B14F-4D97-AF65-F5344CB8AC3E}">
        <p14:creationId xmlns:p14="http://schemas.microsoft.com/office/powerpoint/2010/main" val="2476917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04A976-930B-4DBC-9B2B-8CB6DD11F9A6}" type="slidenum">
              <a:rPr lang="en-US"/>
              <a:t>2</a:t>
            </a:fld>
            <a:endParaRPr lang="en-US"/>
          </a:p>
        </p:txBody>
      </p:sp>
    </p:spTree>
    <p:extLst>
      <p:ext uri="{BB962C8B-B14F-4D97-AF65-F5344CB8AC3E}">
        <p14:creationId xmlns:p14="http://schemas.microsoft.com/office/powerpoint/2010/main" val="25993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04A976-930B-4DBC-9B2B-8CB6DD11F9A6}" type="slidenum">
              <a:rPr lang="en-US"/>
              <a:t>3</a:t>
            </a:fld>
            <a:endParaRPr lang="en-US"/>
          </a:p>
        </p:txBody>
      </p:sp>
    </p:spTree>
    <p:extLst>
      <p:ext uri="{BB962C8B-B14F-4D97-AF65-F5344CB8AC3E}">
        <p14:creationId xmlns:p14="http://schemas.microsoft.com/office/powerpoint/2010/main" val="13985083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04A976-930B-4DBC-9B2B-8CB6DD11F9A6}" type="slidenum">
              <a:rPr lang="en-US"/>
              <a:t>7</a:t>
            </a:fld>
            <a:endParaRPr lang="en-US"/>
          </a:p>
        </p:txBody>
      </p:sp>
    </p:spTree>
    <p:extLst>
      <p:ext uri="{BB962C8B-B14F-4D97-AF65-F5344CB8AC3E}">
        <p14:creationId xmlns:p14="http://schemas.microsoft.com/office/powerpoint/2010/main" val="3174825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04A976-930B-4DBC-9B2B-8CB6DD11F9A6}" type="slidenum">
              <a:rPr lang="en-US"/>
              <a:t>8</a:t>
            </a:fld>
            <a:endParaRPr lang="en-US"/>
          </a:p>
        </p:txBody>
      </p:sp>
    </p:spTree>
    <p:extLst>
      <p:ext uri="{BB962C8B-B14F-4D97-AF65-F5344CB8AC3E}">
        <p14:creationId xmlns:p14="http://schemas.microsoft.com/office/powerpoint/2010/main" val="1246421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04A976-930B-4DBC-9B2B-8CB6DD11F9A6}" type="slidenum">
              <a:rPr lang="en-US"/>
              <a:t>9</a:t>
            </a:fld>
            <a:endParaRPr lang="en-US"/>
          </a:p>
        </p:txBody>
      </p:sp>
    </p:spTree>
    <p:extLst>
      <p:ext uri="{BB962C8B-B14F-4D97-AF65-F5344CB8AC3E}">
        <p14:creationId xmlns:p14="http://schemas.microsoft.com/office/powerpoint/2010/main" val="3753350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04A976-930B-4DBC-9B2B-8CB6DD11F9A6}" type="slidenum">
              <a:rPr lang="en-US"/>
              <a:t>10</a:t>
            </a:fld>
            <a:endParaRPr lang="en-US"/>
          </a:p>
        </p:txBody>
      </p:sp>
    </p:spTree>
    <p:extLst>
      <p:ext uri="{BB962C8B-B14F-4D97-AF65-F5344CB8AC3E}">
        <p14:creationId xmlns:p14="http://schemas.microsoft.com/office/powerpoint/2010/main" val="4273742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04A976-930B-4DBC-9B2B-8CB6DD11F9A6}" type="slidenum">
              <a:rPr lang="en-US"/>
              <a:t>11</a:t>
            </a:fld>
            <a:endParaRPr lang="en-US"/>
          </a:p>
        </p:txBody>
      </p:sp>
    </p:spTree>
    <p:extLst>
      <p:ext uri="{BB962C8B-B14F-4D97-AF65-F5344CB8AC3E}">
        <p14:creationId xmlns:p14="http://schemas.microsoft.com/office/powerpoint/2010/main" val="42689808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04A976-930B-4DBC-9B2B-8CB6DD11F9A6}" type="slidenum">
              <a:rPr lang="en-US"/>
              <a:t>13</a:t>
            </a:fld>
            <a:endParaRPr lang="en-US"/>
          </a:p>
        </p:txBody>
      </p:sp>
    </p:spTree>
    <p:extLst>
      <p:ext uri="{BB962C8B-B14F-4D97-AF65-F5344CB8AC3E}">
        <p14:creationId xmlns:p14="http://schemas.microsoft.com/office/powerpoint/2010/main" val="20297147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CA" dirty="0" smtClean="0"/>
              <a:t>Christopher Harrison | Content Developer</a:t>
            </a:r>
          </a:p>
          <a:p>
            <a:r>
              <a:rPr lang="en-CA" dirty="0" smtClean="0"/>
              <a:t>Susan Ibach | Technical Evangelist</a:t>
            </a:r>
            <a:endParaRPr lang="en-US" dirty="0"/>
          </a:p>
        </p:txBody>
      </p:sp>
      <p:sp>
        <p:nvSpPr>
          <p:cNvPr id="3" name="Title 2"/>
          <p:cNvSpPr>
            <a:spLocks noGrp="1"/>
          </p:cNvSpPr>
          <p:nvPr>
            <p:ph type="ctrTitle"/>
          </p:nvPr>
        </p:nvSpPr>
        <p:spPr/>
        <p:txBody>
          <a:bodyPr/>
          <a:lstStyle/>
          <a:p>
            <a:r>
              <a:rPr lang="en-US" dirty="0" smtClean="0"/>
              <a:t>Functions</a:t>
            </a:r>
            <a:endParaRPr lang="en-US" dirty="0"/>
          </a:p>
        </p:txBody>
      </p:sp>
    </p:spTree>
    <p:extLst>
      <p:ext uri="{BB962C8B-B14F-4D97-AF65-F5344CB8AC3E}">
        <p14:creationId xmlns:p14="http://schemas.microsoft.com/office/powerpoint/2010/main" val="10510295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you call a function?</a:t>
            </a:r>
            <a:endParaRPr lang="en-US" dirty="0"/>
          </a:p>
        </p:txBody>
      </p:sp>
      <p:sp>
        <p:nvSpPr>
          <p:cNvPr id="3" name="Content Placeholder 2"/>
          <p:cNvSpPr>
            <a:spLocks noGrp="1"/>
          </p:cNvSpPr>
          <p:nvPr>
            <p:ph sz="quarter" idx="10"/>
          </p:nvPr>
        </p:nvSpPr>
        <p:spPr/>
        <p:txBody>
          <a:bodyPr/>
          <a:lstStyle/>
          <a:p>
            <a:r>
              <a:rPr lang="en-US" dirty="0" smtClean="0"/>
              <a:t>Simply use its name</a:t>
            </a:r>
            <a:endParaRPr lang="en-US" dirty="0"/>
          </a:p>
        </p:txBody>
      </p:sp>
      <p:sp>
        <p:nvSpPr>
          <p:cNvPr id="4" name="Rectangle 3"/>
          <p:cNvSpPr/>
          <p:nvPr/>
        </p:nvSpPr>
        <p:spPr>
          <a:xfrm>
            <a:off x="6320118" y="4431845"/>
            <a:ext cx="5583828" cy="2246769"/>
          </a:xfrm>
          <a:prstGeom prst="rect">
            <a:avLst/>
          </a:prstGeom>
        </p:spPr>
        <p:txBody>
          <a:bodyPr wrap="square">
            <a:spAutoFit/>
          </a:bodyPr>
          <a:lstStyle/>
          <a:p>
            <a:r>
              <a:rPr lang="en-US" sz="2800" dirty="0" err="1">
                <a:solidFill>
                  <a:srgbClr val="0000FF"/>
                </a:solidFill>
                <a:highlight>
                  <a:srgbClr val="FFFFFF"/>
                </a:highlight>
                <a:latin typeface="Consolas" panose="020B0609020204030204" pitchFamily="49" charset="0"/>
              </a:rPr>
              <a:t>def</a:t>
            </a:r>
            <a:r>
              <a:rPr lang="en-US" sz="2800" dirty="0">
                <a:solidFill>
                  <a:srgbClr val="000000"/>
                </a:solidFill>
                <a:highlight>
                  <a:srgbClr val="FFFFFF"/>
                </a:highlight>
                <a:latin typeface="Consolas" panose="020B0609020204030204" pitchFamily="49" charset="0"/>
              </a:rPr>
              <a:t> </a:t>
            </a:r>
            <a:r>
              <a:rPr lang="en-US" sz="2800" dirty="0" err="1">
                <a:solidFill>
                  <a:srgbClr val="000000"/>
                </a:solidFill>
                <a:highlight>
                  <a:srgbClr val="FFFFFF"/>
                </a:highlight>
                <a:latin typeface="Consolas" panose="020B0609020204030204" pitchFamily="49" charset="0"/>
              </a:rPr>
              <a:t>printMessage</a:t>
            </a:r>
            <a:r>
              <a:rPr lang="en-US" sz="2800" dirty="0">
                <a:solidFill>
                  <a:srgbClr val="000000"/>
                </a:solidFill>
                <a:highlight>
                  <a:srgbClr val="FFFFFF"/>
                </a:highlight>
                <a:latin typeface="Consolas" panose="020B0609020204030204" pitchFamily="49" charset="0"/>
              </a:rPr>
              <a:t>():</a:t>
            </a:r>
          </a:p>
          <a:p>
            <a:r>
              <a:rPr lang="en-US" sz="2800" dirty="0">
                <a:solidFill>
                  <a:srgbClr val="000000"/>
                </a:solidFill>
                <a:highlight>
                  <a:srgbClr val="FFFFFF"/>
                </a:highlight>
                <a:latin typeface="Consolas" panose="020B0609020204030204" pitchFamily="49" charset="0"/>
              </a:rPr>
              <a:t>    print(</a:t>
            </a:r>
            <a:r>
              <a:rPr lang="en-US" sz="2800" dirty="0">
                <a:solidFill>
                  <a:srgbClr val="A31515"/>
                </a:solidFill>
                <a:highlight>
                  <a:srgbClr val="FFFFFF"/>
                </a:highlight>
                <a:latin typeface="Consolas" panose="020B0609020204030204" pitchFamily="49" charset="0"/>
              </a:rPr>
              <a:t>'Hello World'</a:t>
            </a:r>
            <a:r>
              <a:rPr lang="en-US" sz="2800" dirty="0">
                <a:solidFill>
                  <a:srgbClr val="000000"/>
                </a:solidFill>
                <a:highlight>
                  <a:srgbClr val="FFFFFF"/>
                </a:highlight>
                <a:latin typeface="Consolas" panose="020B0609020204030204" pitchFamily="49" charset="0"/>
              </a:rPr>
              <a:t>)</a:t>
            </a:r>
          </a:p>
          <a:p>
            <a:r>
              <a:rPr lang="en-US" sz="2800" dirty="0">
                <a:solidFill>
                  <a:srgbClr val="000000"/>
                </a:solidFill>
                <a:highlight>
                  <a:srgbClr val="FFFFFF"/>
                </a:highlight>
                <a:latin typeface="Consolas" panose="020B0609020204030204" pitchFamily="49" charset="0"/>
              </a:rPr>
              <a:t>    </a:t>
            </a:r>
            <a:r>
              <a:rPr lang="en-US" sz="2800" dirty="0">
                <a:solidFill>
                  <a:srgbClr val="0000FF"/>
                </a:solidFill>
                <a:highlight>
                  <a:srgbClr val="FFFFFF"/>
                </a:highlight>
                <a:latin typeface="Consolas" panose="020B0609020204030204" pitchFamily="49" charset="0"/>
              </a:rPr>
              <a:t>return</a:t>
            </a:r>
            <a:endParaRPr lang="en-US" sz="2800" dirty="0">
              <a:solidFill>
                <a:srgbClr val="000000"/>
              </a:solidFill>
              <a:highlight>
                <a:srgbClr val="FFFFFF"/>
              </a:highlight>
              <a:latin typeface="Consolas" panose="020B0609020204030204" pitchFamily="49" charset="0"/>
            </a:endParaRPr>
          </a:p>
          <a:p>
            <a:endParaRPr lang="en-US" sz="2800" dirty="0">
              <a:solidFill>
                <a:srgbClr val="000000"/>
              </a:solidFill>
              <a:highlight>
                <a:srgbClr val="FFFFFF"/>
              </a:highlight>
              <a:latin typeface="Consolas" panose="020B0609020204030204" pitchFamily="49" charset="0"/>
            </a:endParaRPr>
          </a:p>
          <a:p>
            <a:r>
              <a:rPr lang="en-US" sz="2800" dirty="0" err="1">
                <a:solidFill>
                  <a:srgbClr val="000000"/>
                </a:solidFill>
                <a:highlight>
                  <a:srgbClr val="FFFFFF"/>
                </a:highlight>
                <a:latin typeface="Consolas" panose="020B0609020204030204" pitchFamily="49" charset="0"/>
              </a:rPr>
              <a:t>printMessage</a:t>
            </a:r>
            <a:r>
              <a:rPr lang="en-US" sz="2800" dirty="0">
                <a:solidFill>
                  <a:srgbClr val="000000"/>
                </a:solidFill>
                <a:highlight>
                  <a:srgbClr val="FFFFFF"/>
                </a:highlight>
                <a:latin typeface="Consolas" panose="020B0609020204030204" pitchFamily="49" charset="0"/>
              </a:rPr>
              <a:t>()</a:t>
            </a:r>
            <a:endParaRPr lang="en-US" sz="2800" dirty="0"/>
          </a:p>
        </p:txBody>
      </p:sp>
    </p:spTree>
    <p:extLst>
      <p:ext uri="{BB962C8B-B14F-4D97-AF65-F5344CB8AC3E}">
        <p14:creationId xmlns:p14="http://schemas.microsoft.com/office/powerpoint/2010/main" val="14553662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and calling functions</a:t>
            </a:r>
          </a:p>
        </p:txBody>
      </p:sp>
    </p:spTree>
    <p:extLst>
      <p:ext uri="{BB962C8B-B14F-4D97-AF65-F5344CB8AC3E}">
        <p14:creationId xmlns:p14="http://schemas.microsoft.com/office/powerpoint/2010/main" val="2527904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itle 3"/>
          <p:cNvSpPr>
            <a:spLocks noGrp="1"/>
          </p:cNvSpPr>
          <p:nvPr>
            <p:ph type="ctrTitle"/>
          </p:nvPr>
        </p:nvSpPr>
        <p:spPr>
          <a:xfrm>
            <a:off x="193271" y="3693695"/>
            <a:ext cx="8579886" cy="1325253"/>
          </a:xfrm>
        </p:spPr>
        <p:txBody>
          <a:bodyPr/>
          <a:lstStyle/>
          <a:p>
            <a:r>
              <a:rPr lang="en-US" sz="4000" dirty="0" smtClean="0"/>
              <a:t>Parameters</a:t>
            </a:r>
            <a:endParaRPr lang="en-US" sz="4000" dirty="0"/>
          </a:p>
        </p:txBody>
      </p:sp>
    </p:spTree>
    <p:extLst>
      <p:ext uri="{BB962C8B-B14F-4D97-AF65-F5344CB8AC3E}">
        <p14:creationId xmlns:p14="http://schemas.microsoft.com/office/powerpoint/2010/main" val="1294833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 like to the function to be dynamic</a:t>
            </a:r>
            <a:endParaRPr lang="en-US" dirty="0"/>
          </a:p>
        </p:txBody>
      </p:sp>
      <p:sp>
        <p:nvSpPr>
          <p:cNvPr id="3" name="Content Placeholder 2"/>
          <p:cNvSpPr>
            <a:spLocks noGrp="1"/>
          </p:cNvSpPr>
          <p:nvPr>
            <p:ph sz="quarter" idx="10"/>
          </p:nvPr>
        </p:nvSpPr>
        <p:spPr/>
        <p:txBody>
          <a:bodyPr/>
          <a:lstStyle/>
          <a:p>
            <a:r>
              <a:rPr lang="en-US" dirty="0" smtClean="0"/>
              <a:t>In our examples the functions we created only did one thing</a:t>
            </a:r>
          </a:p>
          <a:p>
            <a:pPr lvl="1"/>
            <a:r>
              <a:rPr lang="en-US" dirty="0" smtClean="0"/>
              <a:t>Sometimes that's exactly what we need!</a:t>
            </a:r>
          </a:p>
          <a:p>
            <a:r>
              <a:rPr lang="en-US" dirty="0" smtClean="0"/>
              <a:t>But sometimes we need some flexibility</a:t>
            </a:r>
          </a:p>
          <a:p>
            <a:pPr lvl="1"/>
            <a:r>
              <a:rPr lang="en-US" dirty="0" smtClean="0"/>
              <a:t>Create custom messages to be displayed</a:t>
            </a:r>
          </a:p>
          <a:p>
            <a:pPr lvl="1"/>
            <a:r>
              <a:rPr lang="en-US" dirty="0" smtClean="0"/>
              <a:t>Provide two numbers for a calculation</a:t>
            </a:r>
          </a:p>
          <a:p>
            <a:pPr lvl="1"/>
            <a:r>
              <a:rPr lang="en-US" dirty="0" smtClean="0"/>
              <a:t>Print to the screen, and optionally write to a file</a:t>
            </a:r>
          </a:p>
        </p:txBody>
      </p:sp>
    </p:spTree>
    <p:extLst>
      <p:ext uri="{BB962C8B-B14F-4D97-AF65-F5344CB8AC3E}">
        <p14:creationId xmlns:p14="http://schemas.microsoft.com/office/powerpoint/2010/main" val="26728773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 create a function that accepts data you use parameters</a:t>
            </a:r>
            <a:endParaRPr lang="en-US" dirty="0"/>
          </a:p>
        </p:txBody>
      </p:sp>
      <p:sp>
        <p:nvSpPr>
          <p:cNvPr id="3" name="Content Placeholder 2"/>
          <p:cNvSpPr>
            <a:spLocks noGrp="1"/>
          </p:cNvSpPr>
          <p:nvPr>
            <p:ph sz="quarter" idx="10"/>
          </p:nvPr>
        </p:nvSpPr>
        <p:spPr/>
        <p:txBody>
          <a:bodyPr/>
          <a:lstStyle/>
          <a:p>
            <a:r>
              <a:rPr lang="en-US" dirty="0" smtClean="0"/>
              <a:t>A parameters is a piece of data passed into a function</a:t>
            </a:r>
          </a:p>
          <a:p>
            <a:r>
              <a:rPr lang="en-US" dirty="0" smtClean="0"/>
              <a:t>You've already used parameters!</a:t>
            </a:r>
          </a:p>
          <a:p>
            <a:pPr marL="0" indent="0">
              <a:buNone/>
            </a:pPr>
            <a:r>
              <a:rPr lang="en-US" dirty="0" smtClean="0">
                <a:solidFill>
                  <a:srgbClr val="00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'Hello World</a:t>
            </a:r>
            <a:r>
              <a:rPr lang="en-US" dirty="0" smtClean="0">
                <a:solidFill>
                  <a:srgbClr val="A31515"/>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a:t>
            </a:r>
          </a:p>
          <a:p>
            <a:r>
              <a:rPr lang="en-US" dirty="0" smtClean="0"/>
              <a:t>Inside the function, parameters behave like variables</a:t>
            </a:r>
            <a:endParaRPr lang="en-US" dirty="0"/>
          </a:p>
          <a:p>
            <a:pPr lvl="1"/>
            <a:r>
              <a:rPr lang="en-US" dirty="0" smtClean="0"/>
              <a:t>It’s a good idea to give them meaningful names</a:t>
            </a:r>
          </a:p>
        </p:txBody>
      </p:sp>
      <p:sp>
        <p:nvSpPr>
          <p:cNvPr id="4" name="Rectangle 3"/>
          <p:cNvSpPr/>
          <p:nvPr/>
        </p:nvSpPr>
        <p:spPr>
          <a:xfrm>
            <a:off x="6454587" y="4554996"/>
            <a:ext cx="5199529" cy="1938992"/>
          </a:xfrm>
          <a:prstGeom prst="rect">
            <a:avLst/>
          </a:prstGeom>
        </p:spPr>
        <p:txBody>
          <a:bodyPr wrap="square">
            <a:spAutoFit/>
          </a:bodyPr>
          <a:lstStyle/>
          <a:p>
            <a:r>
              <a:rPr lang="en-US" sz="2400" dirty="0" err="1">
                <a:solidFill>
                  <a:srgbClr val="0000FF"/>
                </a:solidFill>
                <a:highlight>
                  <a:srgbClr val="FFFFFF"/>
                </a:highlight>
                <a:latin typeface="Consolas" panose="020B0609020204030204" pitchFamily="49" charset="0"/>
              </a:rPr>
              <a:t>def</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printMessage</a:t>
            </a:r>
            <a:r>
              <a:rPr lang="en-US" sz="2400" dirty="0">
                <a:solidFill>
                  <a:srgbClr val="000000"/>
                </a:solidFill>
                <a:highlight>
                  <a:srgbClr val="FFFFFF"/>
                </a:highlight>
                <a:latin typeface="Consolas" panose="020B0609020204030204" pitchFamily="49" charset="0"/>
              </a:rPr>
              <a:t>(</a:t>
            </a:r>
            <a:r>
              <a:rPr lang="en-US" sz="2400" dirty="0">
                <a:solidFill>
                  <a:srgbClr val="808080"/>
                </a:solidFill>
                <a:highlight>
                  <a:srgbClr val="FFFFFF"/>
                </a:highlight>
                <a:latin typeface="Consolas" panose="020B0609020204030204" pitchFamily="49" charset="0"/>
              </a:rPr>
              <a:t>message</a:t>
            </a:r>
            <a:r>
              <a:rPr lang="en-US" sz="2400" dirty="0">
                <a:solidFill>
                  <a:srgbClr val="000000"/>
                </a:solidFill>
                <a:highlight>
                  <a:srgbClr val="FFFFFF"/>
                </a:highlight>
                <a:latin typeface="Consolas" panose="020B0609020204030204" pitchFamily="49" charset="0"/>
              </a:rPr>
              <a:t>):</a:t>
            </a:r>
          </a:p>
          <a:p>
            <a:r>
              <a:rPr lang="en-US" sz="2400" dirty="0">
                <a:solidFill>
                  <a:srgbClr val="000000"/>
                </a:solidFill>
                <a:highlight>
                  <a:srgbClr val="FFFFFF"/>
                </a:highlight>
                <a:latin typeface="Consolas" panose="020B0609020204030204" pitchFamily="49" charset="0"/>
              </a:rPr>
              <a:t>    print(</a:t>
            </a:r>
            <a:r>
              <a:rPr lang="en-US" sz="2400" dirty="0">
                <a:solidFill>
                  <a:srgbClr val="808080"/>
                </a:solidFill>
                <a:highlight>
                  <a:srgbClr val="FFFFFF"/>
                </a:highlight>
                <a:latin typeface="Consolas" panose="020B0609020204030204" pitchFamily="49" charset="0"/>
              </a:rPr>
              <a:t>message</a:t>
            </a:r>
            <a:r>
              <a:rPr lang="en-US" sz="2400" dirty="0">
                <a:solidFill>
                  <a:srgbClr val="000000"/>
                </a:solidFill>
                <a:highlight>
                  <a:srgbClr val="FFFFFF"/>
                </a:highlight>
                <a:latin typeface="Consolas" panose="020B0609020204030204" pitchFamily="49" charset="0"/>
              </a:rPr>
              <a:t>)</a:t>
            </a:r>
          </a:p>
          <a:p>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return</a:t>
            </a:r>
            <a:endParaRPr lang="en-US" sz="2400" dirty="0">
              <a:solidFill>
                <a:srgbClr val="000000"/>
              </a:solidFill>
              <a:highlight>
                <a:srgbClr val="FFFFFF"/>
              </a:highlight>
              <a:latin typeface="Consolas" panose="020B0609020204030204" pitchFamily="49" charset="0"/>
            </a:endParaRPr>
          </a:p>
          <a:p>
            <a:endParaRPr lang="en-US" sz="2400" dirty="0">
              <a:solidFill>
                <a:srgbClr val="000000"/>
              </a:solidFill>
              <a:highlight>
                <a:srgbClr val="FFFFFF"/>
              </a:highlight>
              <a:latin typeface="Consolas" panose="020B0609020204030204" pitchFamily="49" charset="0"/>
            </a:endParaRPr>
          </a:p>
          <a:p>
            <a:r>
              <a:rPr lang="en-US" sz="2400" dirty="0" err="1">
                <a:solidFill>
                  <a:srgbClr val="000000"/>
                </a:solidFill>
                <a:highlight>
                  <a:srgbClr val="FFFFFF"/>
                </a:highlight>
                <a:latin typeface="Consolas" panose="020B0609020204030204" pitchFamily="49" charset="0"/>
              </a:rPr>
              <a:t>printMessage</a:t>
            </a:r>
            <a:r>
              <a:rPr lang="en-US" sz="2400" dirty="0">
                <a:solidFill>
                  <a:srgbClr val="000000"/>
                </a:solidFill>
                <a:highlight>
                  <a:srgbClr val="FFFFFF"/>
                </a:highlight>
                <a:latin typeface="Consolas" panose="020B0609020204030204" pitchFamily="49" charset="0"/>
              </a:rPr>
              <a:t>(</a:t>
            </a:r>
            <a:r>
              <a:rPr lang="en-US" sz="2400" dirty="0">
                <a:solidFill>
                  <a:srgbClr val="A31515"/>
                </a:solidFill>
                <a:highlight>
                  <a:srgbClr val="FFFFFF"/>
                </a:highlight>
                <a:latin typeface="Consolas" panose="020B0609020204030204" pitchFamily="49" charset="0"/>
              </a:rPr>
              <a:t>'Hello world!'</a:t>
            </a:r>
            <a:r>
              <a:rPr lang="en-US" sz="2400" dirty="0">
                <a:solidFill>
                  <a:srgbClr val="000000"/>
                </a:solidFill>
                <a:highlight>
                  <a:srgbClr val="FFFFFF"/>
                </a:highlight>
                <a:latin typeface="Consolas" panose="020B0609020204030204" pitchFamily="49" charset="0"/>
              </a:rPr>
              <a:t>)</a:t>
            </a:r>
            <a:endParaRPr lang="en-US" sz="2400" dirty="0"/>
          </a:p>
        </p:txBody>
      </p:sp>
    </p:spTree>
    <p:extLst>
      <p:ext uri="{BB962C8B-B14F-4D97-AF65-F5344CB8AC3E}">
        <p14:creationId xmlns:p14="http://schemas.microsoft.com/office/powerpoint/2010/main" val="1969311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multiple parameters?</a:t>
            </a:r>
            <a:endParaRPr lang="en-US" dirty="0"/>
          </a:p>
        </p:txBody>
      </p:sp>
      <p:sp>
        <p:nvSpPr>
          <p:cNvPr id="3" name="Content Placeholder 2"/>
          <p:cNvSpPr>
            <a:spLocks noGrp="1"/>
          </p:cNvSpPr>
          <p:nvPr>
            <p:ph sz="quarter" idx="10"/>
          </p:nvPr>
        </p:nvSpPr>
        <p:spPr/>
        <p:txBody>
          <a:bodyPr/>
          <a:lstStyle/>
          <a:p>
            <a:r>
              <a:rPr lang="en-US" dirty="0" smtClean="0"/>
              <a:t>Simply add them in, separated by commas</a:t>
            </a:r>
            <a:endParaRPr lang="en-US" dirty="0"/>
          </a:p>
        </p:txBody>
      </p:sp>
      <p:sp>
        <p:nvSpPr>
          <p:cNvPr id="4" name="Rectangle 3"/>
          <p:cNvSpPr/>
          <p:nvPr/>
        </p:nvSpPr>
        <p:spPr>
          <a:xfrm>
            <a:off x="5588000" y="3955626"/>
            <a:ext cx="6604000" cy="2308324"/>
          </a:xfrm>
          <a:prstGeom prst="rect">
            <a:avLst/>
          </a:prstGeom>
        </p:spPr>
        <p:txBody>
          <a:bodyPr wrap="square">
            <a:spAutoFit/>
          </a:bodyPr>
          <a:lstStyle/>
          <a:p>
            <a:r>
              <a:rPr lang="en-US" sz="2400" dirty="0" err="1">
                <a:solidFill>
                  <a:srgbClr val="0000FF"/>
                </a:solidFill>
                <a:highlight>
                  <a:srgbClr val="FFFFFF"/>
                </a:highlight>
                <a:latin typeface="Consolas" panose="020B0609020204030204" pitchFamily="49" charset="0"/>
              </a:rPr>
              <a:t>def</a:t>
            </a:r>
            <a:r>
              <a:rPr lang="en-US" sz="2400" dirty="0">
                <a:solidFill>
                  <a:srgbClr val="000000"/>
                </a:solidFill>
                <a:highlight>
                  <a:srgbClr val="FFFFFF"/>
                </a:highlight>
                <a:latin typeface="Consolas" panose="020B0609020204030204" pitchFamily="49" charset="0"/>
              </a:rPr>
              <a:t> </a:t>
            </a:r>
            <a:r>
              <a:rPr lang="en-US" sz="2400" dirty="0" err="1" smtClean="0">
                <a:solidFill>
                  <a:srgbClr val="000000"/>
                </a:solidFill>
                <a:highlight>
                  <a:srgbClr val="FFFFFF"/>
                </a:highlight>
                <a:latin typeface="Consolas" panose="020B0609020204030204" pitchFamily="49" charset="0"/>
              </a:rPr>
              <a:t>displayMessage</a:t>
            </a:r>
            <a:r>
              <a:rPr lang="en-US" sz="2400" dirty="0" smtClean="0">
                <a:solidFill>
                  <a:srgbClr val="000000"/>
                </a:solidFill>
                <a:highlight>
                  <a:srgbClr val="FFFFFF"/>
                </a:highlight>
                <a:latin typeface="Consolas" panose="020B0609020204030204" pitchFamily="49" charset="0"/>
              </a:rPr>
              <a:t>(</a:t>
            </a:r>
            <a:r>
              <a:rPr lang="en-US" sz="2400" dirty="0" smtClean="0">
                <a:solidFill>
                  <a:srgbClr val="808080"/>
                </a:solidFill>
                <a:highlight>
                  <a:srgbClr val="FFFFFF"/>
                </a:highlight>
                <a:latin typeface="Consolas" panose="020B0609020204030204" pitchFamily="49" charset="0"/>
              </a:rPr>
              <a:t>greeting</a:t>
            </a:r>
            <a:r>
              <a:rPr lang="en-US" sz="2400" dirty="0">
                <a:solidFill>
                  <a:srgbClr val="000000"/>
                </a:solidFill>
                <a:highlight>
                  <a:srgbClr val="FFFFFF"/>
                </a:highlight>
                <a:latin typeface="Consolas" panose="020B0609020204030204" pitchFamily="49" charset="0"/>
              </a:rPr>
              <a:t>, </a:t>
            </a:r>
            <a:r>
              <a:rPr lang="en-US" sz="2400" dirty="0">
                <a:solidFill>
                  <a:srgbClr val="808080"/>
                </a:solidFill>
                <a:highlight>
                  <a:srgbClr val="FFFFFF"/>
                </a:highlight>
                <a:latin typeface="Consolas" panose="020B0609020204030204" pitchFamily="49" charset="0"/>
              </a:rPr>
              <a:t>name</a:t>
            </a:r>
            <a:r>
              <a:rPr lang="en-US" sz="2400" dirty="0">
                <a:solidFill>
                  <a:srgbClr val="000000"/>
                </a:solidFill>
                <a:highlight>
                  <a:srgbClr val="FFFFFF"/>
                </a:highlight>
                <a:latin typeface="Consolas" panose="020B0609020204030204" pitchFamily="49" charset="0"/>
              </a:rPr>
              <a:t>):</a:t>
            </a:r>
          </a:p>
          <a:p>
            <a:r>
              <a:rPr lang="en-US" sz="2400" dirty="0">
                <a:solidFill>
                  <a:srgbClr val="000000"/>
                </a:solidFill>
                <a:highlight>
                  <a:srgbClr val="FFFFFF"/>
                </a:highlight>
                <a:latin typeface="Consolas" panose="020B0609020204030204" pitchFamily="49" charset="0"/>
              </a:rPr>
              <a:t>    message = </a:t>
            </a:r>
            <a:r>
              <a:rPr lang="en-US" sz="2400" dirty="0">
                <a:solidFill>
                  <a:srgbClr val="808080"/>
                </a:solidFill>
                <a:highlight>
                  <a:srgbClr val="FFFFFF"/>
                </a:highlight>
                <a:latin typeface="Consolas" panose="020B0609020204030204" pitchFamily="49" charset="0"/>
              </a:rPr>
              <a:t>greeting</a:t>
            </a:r>
            <a:r>
              <a:rPr lang="en-US" sz="2400" dirty="0">
                <a:solidFill>
                  <a:srgbClr val="000000"/>
                </a:solidFill>
                <a:highlight>
                  <a:srgbClr val="FFFFFF"/>
                </a:highlight>
                <a:latin typeface="Consolas" panose="020B0609020204030204" pitchFamily="49" charset="0"/>
              </a:rPr>
              <a:t> + </a:t>
            </a:r>
            <a:r>
              <a:rPr lang="en-US" sz="2400" dirty="0">
                <a:solidFill>
                  <a:srgbClr val="A31515"/>
                </a:solidFill>
                <a:highlight>
                  <a:srgbClr val="FFFFFF"/>
                </a:highlight>
                <a:latin typeface="Consolas" panose="020B0609020204030204" pitchFamily="49" charset="0"/>
              </a:rPr>
              <a:t>', '</a:t>
            </a:r>
            <a:r>
              <a:rPr lang="en-US" sz="2400" dirty="0">
                <a:solidFill>
                  <a:srgbClr val="000000"/>
                </a:solidFill>
                <a:highlight>
                  <a:srgbClr val="FFFFFF"/>
                </a:highlight>
                <a:latin typeface="Consolas" panose="020B0609020204030204" pitchFamily="49" charset="0"/>
              </a:rPr>
              <a:t> + </a:t>
            </a:r>
            <a:r>
              <a:rPr lang="en-US" sz="2400" dirty="0" smtClean="0">
                <a:solidFill>
                  <a:srgbClr val="808080"/>
                </a:solidFill>
                <a:highlight>
                  <a:srgbClr val="FFFFFF"/>
                </a:highlight>
                <a:latin typeface="Consolas" panose="020B0609020204030204" pitchFamily="49" charset="0"/>
              </a:rPr>
              <a:t>name</a:t>
            </a:r>
          </a:p>
          <a:p>
            <a:r>
              <a:rPr lang="en-US" sz="2400" dirty="0">
                <a:solidFill>
                  <a:srgbClr val="808080"/>
                </a:solidFill>
                <a:highlight>
                  <a:srgbClr val="FFFFFF"/>
                </a:highlight>
                <a:latin typeface="Consolas" panose="020B0609020204030204" pitchFamily="49" charset="0"/>
              </a:rPr>
              <a:t> </a:t>
            </a:r>
            <a:r>
              <a:rPr lang="en-US" sz="2400" dirty="0" smtClean="0">
                <a:solidFill>
                  <a:srgbClr val="808080"/>
                </a:solidFill>
                <a:highlight>
                  <a:srgbClr val="FFFFFF"/>
                </a:highlight>
                <a:latin typeface="Consolas" panose="020B0609020204030204" pitchFamily="49" charset="0"/>
              </a:rPr>
              <a:t>   </a:t>
            </a:r>
            <a:r>
              <a:rPr lang="en-US" sz="2400" dirty="0">
                <a:solidFill>
                  <a:srgbClr val="000000"/>
                </a:solidFill>
                <a:highlight>
                  <a:srgbClr val="FFFFFF"/>
                </a:highlight>
                <a:latin typeface="Consolas" panose="020B0609020204030204" pitchFamily="49" charset="0"/>
              </a:rPr>
              <a:t>print(</a:t>
            </a:r>
            <a:r>
              <a:rPr lang="en-US" sz="2400" dirty="0">
                <a:solidFill>
                  <a:srgbClr val="808080"/>
                </a:solidFill>
                <a:highlight>
                  <a:srgbClr val="FFFFFF"/>
                </a:highlight>
                <a:latin typeface="Consolas" panose="020B0609020204030204" pitchFamily="49" charset="0"/>
              </a:rPr>
              <a:t>message</a:t>
            </a:r>
            <a:r>
              <a:rPr lang="en-US" sz="2400" dirty="0" smtClean="0">
                <a:solidFill>
                  <a:srgbClr val="000000"/>
                </a:solidFill>
                <a:highlight>
                  <a:srgbClr val="FFFFFF"/>
                </a:highlight>
                <a:latin typeface="Consolas" panose="020B0609020204030204" pitchFamily="49" charset="0"/>
              </a:rPr>
              <a:t>)</a:t>
            </a:r>
          </a:p>
          <a:p>
            <a:r>
              <a:rPr lang="en-US" sz="2400" dirty="0" smtClean="0">
                <a:solidFill>
                  <a:srgbClr val="000000"/>
                </a:solidFill>
                <a:highlight>
                  <a:srgbClr val="FFFFFF"/>
                </a:highlight>
                <a:latin typeface="Consolas" panose="020B0609020204030204" pitchFamily="49" charset="0"/>
              </a:rPr>
              <a:t>    </a:t>
            </a:r>
            <a:r>
              <a:rPr lang="en-US" sz="2400" dirty="0" smtClean="0">
                <a:solidFill>
                  <a:srgbClr val="0000FF"/>
                </a:solidFill>
                <a:highlight>
                  <a:srgbClr val="FFFFFF"/>
                </a:highlight>
                <a:latin typeface="Consolas" panose="020B0609020204030204" pitchFamily="49" charset="0"/>
              </a:rPr>
              <a:t>return</a:t>
            </a:r>
            <a:endParaRPr lang="en-US" sz="2400" dirty="0" smtClean="0">
              <a:highlight>
                <a:srgbClr val="FFFFFF"/>
              </a:highlight>
            </a:endParaRPr>
          </a:p>
          <a:p>
            <a:endParaRPr lang="en-US" sz="2400" dirty="0">
              <a:solidFill>
                <a:srgbClr val="0000FF"/>
              </a:solidFill>
              <a:highlight>
                <a:srgbClr val="FFFFFF"/>
              </a:highlight>
              <a:latin typeface="Consolas" panose="020B0609020204030204" pitchFamily="49" charset="0"/>
            </a:endParaRPr>
          </a:p>
          <a:p>
            <a:r>
              <a:rPr lang="en-US" sz="2400" dirty="0" err="1" smtClean="0">
                <a:solidFill>
                  <a:srgbClr val="000000"/>
                </a:solidFill>
                <a:highlight>
                  <a:srgbClr val="FFFFFF"/>
                </a:highlight>
                <a:latin typeface="Consolas" panose="020B0609020204030204" pitchFamily="49" charset="0"/>
              </a:rPr>
              <a:t>displayMessage</a:t>
            </a:r>
            <a:r>
              <a:rPr lang="en-US" sz="2400" dirty="0">
                <a:solidFill>
                  <a:srgbClr val="000000"/>
                </a:solidFill>
                <a:highlight>
                  <a:srgbClr val="FFFFFF"/>
                </a:highlight>
                <a:latin typeface="Consolas" panose="020B0609020204030204" pitchFamily="49" charset="0"/>
              </a:rPr>
              <a:t>(</a:t>
            </a:r>
            <a:r>
              <a:rPr lang="en-US" sz="2400" dirty="0">
                <a:solidFill>
                  <a:srgbClr val="A31515"/>
                </a:solidFill>
                <a:highlight>
                  <a:srgbClr val="FFFFFF"/>
                </a:highlight>
                <a:latin typeface="Consolas" panose="020B0609020204030204" pitchFamily="49" charset="0"/>
              </a:rPr>
              <a:t>'Hi'</a:t>
            </a:r>
            <a:r>
              <a:rPr lang="en-US" sz="2400" dirty="0">
                <a:solidFill>
                  <a:srgbClr val="000000"/>
                </a:solidFill>
                <a:highlight>
                  <a:srgbClr val="FFFFFF"/>
                </a:highlight>
                <a:latin typeface="Consolas" panose="020B0609020204030204" pitchFamily="49" charset="0"/>
              </a:rPr>
              <a:t>, </a:t>
            </a:r>
            <a:r>
              <a:rPr lang="en-US" sz="2400" dirty="0">
                <a:solidFill>
                  <a:srgbClr val="A31515"/>
                </a:solidFill>
                <a:highlight>
                  <a:srgbClr val="FFFFFF"/>
                </a:highlight>
                <a:latin typeface="Consolas" panose="020B0609020204030204" pitchFamily="49" charset="0"/>
              </a:rPr>
              <a:t>'Christopher'</a:t>
            </a:r>
            <a:r>
              <a:rPr lang="en-US" sz="2400" dirty="0">
                <a:solidFill>
                  <a:srgbClr val="000000"/>
                </a:solidFill>
                <a:highlight>
                  <a:srgbClr val="FFFFFF"/>
                </a:highlight>
                <a:latin typeface="Consolas" panose="020B0609020204030204" pitchFamily="49" charset="0"/>
              </a:rPr>
              <a:t>)</a:t>
            </a:r>
            <a:endParaRPr lang="en-US" sz="2400" dirty="0" smtClean="0">
              <a:solidFill>
                <a:srgbClr val="0000FF"/>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25696564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Add input paramters</a:t>
            </a:r>
          </a:p>
        </p:txBody>
      </p:sp>
    </p:spTree>
    <p:extLst>
      <p:ext uri="{BB962C8B-B14F-4D97-AF65-F5344CB8AC3E}">
        <p14:creationId xmlns:p14="http://schemas.microsoft.com/office/powerpoint/2010/main" val="1730770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itle 3"/>
          <p:cNvSpPr>
            <a:spLocks noGrp="1"/>
          </p:cNvSpPr>
          <p:nvPr>
            <p:ph type="ctrTitle"/>
          </p:nvPr>
        </p:nvSpPr>
        <p:spPr>
          <a:xfrm>
            <a:off x="193271" y="3693695"/>
            <a:ext cx="8579886" cy="1325253"/>
          </a:xfrm>
        </p:spPr>
        <p:txBody>
          <a:bodyPr/>
          <a:lstStyle/>
          <a:p>
            <a:r>
              <a:rPr lang="en-US" sz="4000" dirty="0" smtClean="0"/>
              <a:t>Returning data</a:t>
            </a:r>
            <a:endParaRPr lang="en-US" sz="4000" dirty="0"/>
          </a:p>
        </p:txBody>
      </p:sp>
    </p:spTree>
    <p:extLst>
      <p:ext uri="{BB962C8B-B14F-4D97-AF65-F5344CB8AC3E}">
        <p14:creationId xmlns:p14="http://schemas.microsoft.com/office/powerpoint/2010/main" val="10396632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return data using the keyword return</a:t>
            </a:r>
            <a:endParaRPr lang="en-US" dirty="0"/>
          </a:p>
        </p:txBody>
      </p:sp>
      <p:sp>
        <p:nvSpPr>
          <p:cNvPr id="3" name="Content Placeholder 2"/>
          <p:cNvSpPr>
            <a:spLocks noGrp="1"/>
          </p:cNvSpPr>
          <p:nvPr>
            <p:ph sz="quarter" idx="10"/>
          </p:nvPr>
        </p:nvSpPr>
        <p:spPr/>
        <p:txBody>
          <a:bodyPr/>
          <a:lstStyle/>
          <a:p>
            <a:r>
              <a:rPr lang="en-US" dirty="0" smtClean="0"/>
              <a:t>Specify the value or data you want to pass back after the return keyword</a:t>
            </a:r>
          </a:p>
          <a:p>
            <a:r>
              <a:rPr lang="en-US" dirty="0" smtClean="0"/>
              <a:t>You can reuse names in different functions</a:t>
            </a:r>
            <a:endParaRPr lang="en-US" dirty="0"/>
          </a:p>
        </p:txBody>
      </p:sp>
      <p:sp>
        <p:nvSpPr>
          <p:cNvPr id="4" name="Rectangle 3"/>
          <p:cNvSpPr/>
          <p:nvPr/>
        </p:nvSpPr>
        <p:spPr>
          <a:xfrm>
            <a:off x="6096000" y="3035486"/>
            <a:ext cx="6096000" cy="3785652"/>
          </a:xfrm>
          <a:prstGeom prst="rect">
            <a:avLst/>
          </a:prstGeom>
        </p:spPr>
        <p:txBody>
          <a:bodyPr>
            <a:spAutoFit/>
          </a:bodyPr>
          <a:lstStyle/>
          <a:p>
            <a:r>
              <a:rPr lang="en-US" sz="2400" dirty="0" err="1">
                <a:solidFill>
                  <a:srgbClr val="0000FF"/>
                </a:solidFill>
                <a:highlight>
                  <a:srgbClr val="FFFFFF"/>
                </a:highlight>
                <a:latin typeface="Consolas" panose="020B0609020204030204" pitchFamily="49" charset="0"/>
              </a:rPr>
              <a:t>def</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getMessage</a:t>
            </a:r>
            <a:r>
              <a:rPr lang="en-US" sz="2400" dirty="0">
                <a:solidFill>
                  <a:srgbClr val="000000"/>
                </a:solidFill>
                <a:highlight>
                  <a:srgbClr val="FFFFFF"/>
                </a:highlight>
                <a:latin typeface="Consolas" panose="020B0609020204030204" pitchFamily="49" charset="0"/>
              </a:rPr>
              <a:t>(</a:t>
            </a:r>
            <a:r>
              <a:rPr lang="en-US" sz="2400" dirty="0">
                <a:solidFill>
                  <a:srgbClr val="808080"/>
                </a:solidFill>
                <a:highlight>
                  <a:srgbClr val="FFFFFF"/>
                </a:highlight>
                <a:latin typeface="Consolas" panose="020B0609020204030204" pitchFamily="49" charset="0"/>
              </a:rPr>
              <a:t>name</a:t>
            </a:r>
            <a:r>
              <a:rPr lang="en-US" sz="2400" dirty="0">
                <a:solidFill>
                  <a:srgbClr val="000000"/>
                </a:solidFill>
                <a:highlight>
                  <a:srgbClr val="FFFFFF"/>
                </a:highlight>
                <a:latin typeface="Consolas" panose="020B0609020204030204" pitchFamily="49" charset="0"/>
              </a:rPr>
              <a:t>):</a:t>
            </a:r>
          </a:p>
          <a:p>
            <a:r>
              <a:rPr lang="en-US" sz="2400" dirty="0">
                <a:solidFill>
                  <a:srgbClr val="000000"/>
                </a:solidFill>
                <a:highlight>
                  <a:srgbClr val="FFFFFF"/>
                </a:highlight>
                <a:latin typeface="Consolas" panose="020B0609020204030204" pitchFamily="49" charset="0"/>
              </a:rPr>
              <a:t>    message = </a:t>
            </a:r>
            <a:r>
              <a:rPr lang="en-US" sz="2400" dirty="0">
                <a:solidFill>
                  <a:srgbClr val="A31515"/>
                </a:solidFill>
                <a:highlight>
                  <a:srgbClr val="FFFFFF"/>
                </a:highlight>
                <a:latin typeface="Consolas" panose="020B0609020204030204" pitchFamily="49" charset="0"/>
              </a:rPr>
              <a:t>'Hello, '</a:t>
            </a:r>
            <a:r>
              <a:rPr lang="en-US" sz="2400" dirty="0">
                <a:solidFill>
                  <a:srgbClr val="000000"/>
                </a:solidFill>
                <a:highlight>
                  <a:srgbClr val="FFFFFF"/>
                </a:highlight>
                <a:latin typeface="Consolas" panose="020B0609020204030204" pitchFamily="49" charset="0"/>
              </a:rPr>
              <a:t> + </a:t>
            </a:r>
            <a:r>
              <a:rPr lang="en-US" sz="2400" dirty="0">
                <a:solidFill>
                  <a:srgbClr val="808080"/>
                </a:solidFill>
                <a:highlight>
                  <a:srgbClr val="FFFFFF"/>
                </a:highlight>
                <a:latin typeface="Consolas" panose="020B0609020204030204" pitchFamily="49" charset="0"/>
              </a:rPr>
              <a:t>name</a:t>
            </a:r>
            <a:endParaRPr lang="en-US" sz="2400" dirty="0">
              <a:solidFill>
                <a:srgbClr val="000000"/>
              </a:solidFill>
              <a:highlight>
                <a:srgbClr val="FFFFFF"/>
              </a:highlight>
              <a:latin typeface="Consolas" panose="020B0609020204030204" pitchFamily="49" charset="0"/>
            </a:endParaRPr>
          </a:p>
          <a:p>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return</a:t>
            </a:r>
            <a:r>
              <a:rPr lang="en-US" sz="2400" dirty="0">
                <a:solidFill>
                  <a:srgbClr val="000000"/>
                </a:solidFill>
                <a:highlight>
                  <a:srgbClr val="FFFFFF"/>
                </a:highlight>
                <a:latin typeface="Consolas" panose="020B0609020204030204" pitchFamily="49" charset="0"/>
              </a:rPr>
              <a:t> message</a:t>
            </a:r>
          </a:p>
          <a:p>
            <a:endParaRPr lang="en-US" sz="2400" dirty="0">
              <a:solidFill>
                <a:srgbClr val="000000"/>
              </a:solidFill>
              <a:highlight>
                <a:srgbClr val="FFFFFF"/>
              </a:highlight>
              <a:latin typeface="Consolas" panose="020B0609020204030204" pitchFamily="49" charset="0"/>
            </a:endParaRPr>
          </a:p>
          <a:p>
            <a:r>
              <a:rPr lang="en-US" sz="2400" dirty="0" err="1">
                <a:solidFill>
                  <a:srgbClr val="0000FF"/>
                </a:solidFill>
                <a:highlight>
                  <a:srgbClr val="FFFFFF"/>
                </a:highlight>
                <a:latin typeface="Consolas" panose="020B0609020204030204" pitchFamily="49" charset="0"/>
              </a:rPr>
              <a:t>def</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printMessage</a:t>
            </a:r>
            <a:r>
              <a:rPr lang="en-US" sz="2400" dirty="0">
                <a:solidFill>
                  <a:srgbClr val="000000"/>
                </a:solidFill>
                <a:highlight>
                  <a:srgbClr val="FFFFFF"/>
                </a:highlight>
                <a:latin typeface="Consolas" panose="020B0609020204030204" pitchFamily="49" charset="0"/>
              </a:rPr>
              <a:t>(</a:t>
            </a:r>
            <a:r>
              <a:rPr lang="en-US" sz="2400" dirty="0">
                <a:solidFill>
                  <a:srgbClr val="808080"/>
                </a:solidFill>
                <a:highlight>
                  <a:srgbClr val="FFFFFF"/>
                </a:highlight>
                <a:latin typeface="Consolas" panose="020B0609020204030204" pitchFamily="49" charset="0"/>
              </a:rPr>
              <a:t>message</a:t>
            </a:r>
            <a:r>
              <a:rPr lang="en-US" sz="2400" dirty="0">
                <a:solidFill>
                  <a:srgbClr val="000000"/>
                </a:solidFill>
                <a:highlight>
                  <a:srgbClr val="FFFFFF"/>
                </a:highlight>
                <a:latin typeface="Consolas" panose="020B0609020204030204" pitchFamily="49" charset="0"/>
              </a:rPr>
              <a:t>):</a:t>
            </a:r>
          </a:p>
          <a:p>
            <a:r>
              <a:rPr lang="en-US" sz="2400" dirty="0">
                <a:solidFill>
                  <a:srgbClr val="000000"/>
                </a:solidFill>
                <a:highlight>
                  <a:srgbClr val="FFFFFF"/>
                </a:highlight>
                <a:latin typeface="Consolas" panose="020B0609020204030204" pitchFamily="49" charset="0"/>
              </a:rPr>
              <a:t>    print(</a:t>
            </a:r>
            <a:r>
              <a:rPr lang="en-US" sz="2400" dirty="0">
                <a:solidFill>
                  <a:srgbClr val="808080"/>
                </a:solidFill>
                <a:highlight>
                  <a:srgbClr val="FFFFFF"/>
                </a:highlight>
                <a:latin typeface="Consolas" panose="020B0609020204030204" pitchFamily="49" charset="0"/>
              </a:rPr>
              <a:t>message</a:t>
            </a:r>
            <a:r>
              <a:rPr lang="en-US" sz="2400" dirty="0">
                <a:solidFill>
                  <a:srgbClr val="000000"/>
                </a:solidFill>
                <a:highlight>
                  <a:srgbClr val="FFFFFF"/>
                </a:highlight>
                <a:latin typeface="Consolas" panose="020B0609020204030204" pitchFamily="49" charset="0"/>
              </a:rPr>
              <a:t>)</a:t>
            </a:r>
          </a:p>
          <a:p>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return</a:t>
            </a:r>
            <a:endParaRPr lang="en-US" sz="2400" dirty="0">
              <a:solidFill>
                <a:srgbClr val="000000"/>
              </a:solidFill>
              <a:highlight>
                <a:srgbClr val="FFFFFF"/>
              </a:highlight>
              <a:latin typeface="Consolas" panose="020B0609020204030204" pitchFamily="49" charset="0"/>
            </a:endParaRPr>
          </a:p>
          <a:p>
            <a:endParaRPr lang="en-US" sz="2400" dirty="0">
              <a:solidFill>
                <a:srgbClr val="000000"/>
              </a:solidFill>
              <a:highlight>
                <a:srgbClr val="FFFFFF"/>
              </a:highlight>
              <a:latin typeface="Consolas" panose="020B0609020204030204" pitchFamily="49" charset="0"/>
            </a:endParaRPr>
          </a:p>
          <a:p>
            <a:r>
              <a:rPr lang="en-US" sz="2400" dirty="0">
                <a:solidFill>
                  <a:srgbClr val="000000"/>
                </a:solidFill>
                <a:highlight>
                  <a:srgbClr val="FFFFFF"/>
                </a:highlight>
                <a:latin typeface="Consolas" panose="020B0609020204030204" pitchFamily="49" charset="0"/>
              </a:rPr>
              <a:t>output = </a:t>
            </a:r>
            <a:r>
              <a:rPr lang="en-US" sz="2400" dirty="0" err="1">
                <a:solidFill>
                  <a:srgbClr val="000000"/>
                </a:solidFill>
                <a:highlight>
                  <a:srgbClr val="FFFFFF"/>
                </a:highlight>
                <a:latin typeface="Consolas" panose="020B0609020204030204" pitchFamily="49" charset="0"/>
              </a:rPr>
              <a:t>getMessage</a:t>
            </a:r>
            <a:r>
              <a:rPr lang="en-US" sz="2400" dirty="0">
                <a:solidFill>
                  <a:srgbClr val="000000"/>
                </a:solidFill>
                <a:highlight>
                  <a:srgbClr val="FFFFFF"/>
                </a:highlight>
                <a:latin typeface="Consolas" panose="020B0609020204030204" pitchFamily="49" charset="0"/>
              </a:rPr>
              <a:t>(</a:t>
            </a:r>
            <a:r>
              <a:rPr lang="en-US" sz="2400" dirty="0">
                <a:solidFill>
                  <a:srgbClr val="A31515"/>
                </a:solidFill>
                <a:highlight>
                  <a:srgbClr val="FFFFFF"/>
                </a:highlight>
                <a:latin typeface="Consolas" panose="020B0609020204030204" pitchFamily="49" charset="0"/>
              </a:rPr>
              <a:t>'Christopher'</a:t>
            </a:r>
            <a:r>
              <a:rPr lang="en-US" sz="2400" dirty="0">
                <a:solidFill>
                  <a:srgbClr val="000000"/>
                </a:solidFill>
                <a:highlight>
                  <a:srgbClr val="FFFFFF"/>
                </a:highlight>
                <a:latin typeface="Consolas" panose="020B0609020204030204" pitchFamily="49" charset="0"/>
              </a:rPr>
              <a:t>)</a:t>
            </a:r>
          </a:p>
          <a:p>
            <a:r>
              <a:rPr lang="en-US" sz="2400" dirty="0" err="1">
                <a:solidFill>
                  <a:srgbClr val="000000"/>
                </a:solidFill>
                <a:highlight>
                  <a:srgbClr val="FFFFFF"/>
                </a:highlight>
                <a:latin typeface="Consolas" panose="020B0609020204030204" pitchFamily="49" charset="0"/>
              </a:rPr>
              <a:t>printMessage</a:t>
            </a:r>
            <a:r>
              <a:rPr lang="en-US" sz="2400" dirty="0">
                <a:solidFill>
                  <a:srgbClr val="000000"/>
                </a:solidFill>
                <a:highlight>
                  <a:srgbClr val="FFFFFF"/>
                </a:highlight>
                <a:latin typeface="Consolas" panose="020B0609020204030204" pitchFamily="49" charset="0"/>
              </a:rPr>
              <a:t>(output)</a:t>
            </a:r>
            <a:endParaRPr lang="en-US" sz="2400" dirty="0"/>
          </a:p>
        </p:txBody>
      </p:sp>
    </p:spTree>
    <p:extLst>
      <p:ext uri="{BB962C8B-B14F-4D97-AF65-F5344CB8AC3E}">
        <p14:creationId xmlns:p14="http://schemas.microsoft.com/office/powerpoint/2010/main" val="95707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Wait a minute...</a:t>
            </a:r>
            <a:endParaRPr lang="en-US" dirty="0"/>
          </a:p>
        </p:txBody>
      </p:sp>
      <p:sp>
        <p:nvSpPr>
          <p:cNvPr id="3" name="Content Placeholder 2"/>
          <p:cNvSpPr>
            <a:spLocks noGrp="1"/>
          </p:cNvSpPr>
          <p:nvPr>
            <p:ph sz="quarter" idx="10"/>
          </p:nvPr>
        </p:nvSpPr>
        <p:spPr/>
        <p:txBody>
          <a:bodyPr/>
          <a:lstStyle/>
          <a:p>
            <a:r>
              <a:rPr lang="en-US" dirty="0" smtClean="0"/>
              <a:t>Did you just use the same name twice?</a:t>
            </a:r>
          </a:p>
          <a:p>
            <a:endParaRPr lang="en-US" dirty="0"/>
          </a:p>
          <a:p>
            <a:r>
              <a:rPr lang="en-US" dirty="0" smtClean="0"/>
              <a:t>After a while, you can't always use different names</a:t>
            </a:r>
          </a:p>
          <a:p>
            <a:r>
              <a:rPr lang="en-US" dirty="0" smtClean="0"/>
              <a:t>Functions are like containers for names</a:t>
            </a:r>
          </a:p>
          <a:p>
            <a:pPr lvl="1"/>
            <a:r>
              <a:rPr lang="en-US" dirty="0" smtClean="0"/>
              <a:t>You can use the same name in different functions</a:t>
            </a:r>
          </a:p>
        </p:txBody>
      </p:sp>
    </p:spTree>
    <p:extLst>
      <p:ext uri="{BB962C8B-B14F-4D97-AF65-F5344CB8AC3E}">
        <p14:creationId xmlns:p14="http://schemas.microsoft.com/office/powerpoint/2010/main" val="103933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Repetition</a:t>
            </a:r>
            <a:endParaRPr lang="en-US" dirty="0"/>
          </a:p>
        </p:txBody>
      </p:sp>
      <p:sp>
        <p:nvSpPr>
          <p:cNvPr id="4" name="Content Placeholder 3"/>
          <p:cNvSpPr>
            <a:spLocks noGrp="1"/>
          </p:cNvSpPr>
          <p:nvPr>
            <p:ph sz="quarter" idx="10"/>
          </p:nvPr>
        </p:nvSpPr>
        <p:spPr/>
        <p:txBody>
          <a:bodyPr/>
          <a:lstStyle/>
          <a:p>
            <a:r>
              <a:rPr lang="en-US" dirty="0" smtClean="0"/>
              <a:t>One of the problems with code is you're frequently doing the same thing over and over again</a:t>
            </a:r>
          </a:p>
          <a:p>
            <a:pPr lvl="1"/>
            <a:r>
              <a:rPr lang="en-US" dirty="0" smtClean="0"/>
              <a:t>The same few lines of code</a:t>
            </a:r>
          </a:p>
          <a:p>
            <a:pPr lvl="1"/>
            <a:r>
              <a:rPr lang="en-US" dirty="0" smtClean="0"/>
              <a:t>The same tasks</a:t>
            </a:r>
          </a:p>
          <a:p>
            <a:pPr lvl="1"/>
            <a:r>
              <a:rPr lang="en-US" dirty="0" smtClean="0"/>
              <a:t>The same operations</a:t>
            </a:r>
          </a:p>
          <a:p>
            <a:endParaRPr lang="en-US" dirty="0"/>
          </a:p>
          <a:p>
            <a:pPr lvl="2"/>
            <a:r>
              <a:rPr lang="en-US" dirty="0" smtClean="0"/>
              <a:t>Again, and again, and again...</a:t>
            </a:r>
          </a:p>
        </p:txBody>
      </p:sp>
    </p:spTree>
    <p:extLst>
      <p:ext uri="{BB962C8B-B14F-4D97-AF65-F5344CB8AC3E}">
        <p14:creationId xmlns:p14="http://schemas.microsoft.com/office/powerpoint/2010/main" val="29627841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Returning values</a:t>
            </a:r>
          </a:p>
        </p:txBody>
      </p:sp>
    </p:spTree>
    <p:extLst>
      <p:ext uri="{BB962C8B-B14F-4D97-AF65-F5344CB8AC3E}">
        <p14:creationId xmlns:p14="http://schemas.microsoft.com/office/powerpoint/2010/main" val="3708005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Your challenge….</a:t>
            </a:r>
            <a:endParaRPr lang="en-US" dirty="0"/>
          </a:p>
        </p:txBody>
      </p:sp>
      <p:sp>
        <p:nvSpPr>
          <p:cNvPr id="3" name="Content Placeholder 2"/>
          <p:cNvSpPr>
            <a:spLocks noGrp="1"/>
          </p:cNvSpPr>
          <p:nvPr>
            <p:ph sz="quarter" idx="10"/>
          </p:nvPr>
        </p:nvSpPr>
        <p:spPr/>
        <p:txBody>
          <a:bodyPr/>
          <a:lstStyle/>
          <a:p>
            <a:r>
              <a:rPr lang="en-US" dirty="0" smtClean="0"/>
              <a:t>Create a function to simplify writing to files.</a:t>
            </a:r>
          </a:p>
          <a:p>
            <a:r>
              <a:rPr lang="en-US" dirty="0" smtClean="0"/>
              <a:t>Set the function to accept parameters</a:t>
            </a:r>
          </a:p>
          <a:p>
            <a:pPr lvl="1"/>
            <a:r>
              <a:rPr lang="en-US" dirty="0" smtClean="0"/>
              <a:t>one </a:t>
            </a:r>
            <a:r>
              <a:rPr lang="en-US" dirty="0"/>
              <a:t>for </a:t>
            </a:r>
            <a:r>
              <a:rPr lang="en-US" dirty="0" smtClean="0"/>
              <a:t>text</a:t>
            </a:r>
          </a:p>
          <a:p>
            <a:pPr lvl="1"/>
            <a:r>
              <a:rPr lang="en-US" dirty="0" smtClean="0"/>
              <a:t>one </a:t>
            </a:r>
            <a:r>
              <a:rPr lang="en-US" dirty="0"/>
              <a:t>for the name of </a:t>
            </a:r>
            <a:r>
              <a:rPr lang="en-US"/>
              <a:t>a </a:t>
            </a:r>
            <a:r>
              <a:rPr lang="en-US" smtClean="0"/>
              <a:t>file</a:t>
            </a:r>
          </a:p>
          <a:p>
            <a:r>
              <a:rPr lang="en-US" smtClean="0"/>
              <a:t>Add </a:t>
            </a:r>
            <a:r>
              <a:rPr lang="en-US" dirty="0"/>
              <a:t>the code that will write the text out to the file.</a:t>
            </a:r>
          </a:p>
        </p:txBody>
      </p:sp>
    </p:spTree>
    <p:extLst>
      <p:ext uri="{BB962C8B-B14F-4D97-AF65-F5344CB8AC3E}">
        <p14:creationId xmlns:p14="http://schemas.microsoft.com/office/powerpoint/2010/main" val="42340597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Congratulations</a:t>
            </a:r>
            <a:endParaRPr lang="en-US" dirty="0"/>
          </a:p>
        </p:txBody>
      </p:sp>
      <p:sp>
        <p:nvSpPr>
          <p:cNvPr id="3" name="Content Placeholder 2"/>
          <p:cNvSpPr>
            <a:spLocks noGrp="1"/>
          </p:cNvSpPr>
          <p:nvPr>
            <p:ph sz="quarter" idx="10"/>
          </p:nvPr>
        </p:nvSpPr>
        <p:spPr>
          <a:xfrm>
            <a:off x="6140823" y="1388226"/>
            <a:ext cx="5763839" cy="5290388"/>
          </a:xfrm>
        </p:spPr>
        <p:txBody>
          <a:bodyPr/>
          <a:lstStyle/>
          <a:p>
            <a:r>
              <a:rPr lang="en-US" dirty="0" smtClean="0"/>
              <a:t>You can now save time coding by putting routine statements into functions</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0054" y="1388226"/>
            <a:ext cx="4813908" cy="4282632"/>
          </a:xfrm>
          <a:prstGeom prst="rect">
            <a:avLst/>
          </a:prstGeom>
        </p:spPr>
      </p:pic>
    </p:spTree>
    <p:extLst>
      <p:ext uri="{BB962C8B-B14F-4D97-AF65-F5344CB8AC3E}">
        <p14:creationId xmlns:p14="http://schemas.microsoft.com/office/powerpoint/2010/main" val="20858366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66430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Repetition</a:t>
            </a:r>
            <a:endParaRPr lang="en-US" dirty="0"/>
          </a:p>
        </p:txBody>
      </p:sp>
      <p:sp>
        <p:nvSpPr>
          <p:cNvPr id="4" name="Content Placeholder 3"/>
          <p:cNvSpPr>
            <a:spLocks noGrp="1"/>
          </p:cNvSpPr>
          <p:nvPr>
            <p:ph sz="quarter" idx="10"/>
          </p:nvPr>
        </p:nvSpPr>
        <p:spPr/>
        <p:txBody>
          <a:bodyPr/>
          <a:lstStyle/>
          <a:p>
            <a:r>
              <a:rPr lang="en-US" dirty="0" smtClean="0"/>
              <a:t>One of the problems with code is you're frequently doing the same thing over and over again</a:t>
            </a:r>
          </a:p>
          <a:p>
            <a:pPr lvl="1"/>
            <a:r>
              <a:rPr lang="en-US" dirty="0" smtClean="0"/>
              <a:t>The same few lines of code</a:t>
            </a:r>
          </a:p>
          <a:p>
            <a:pPr lvl="1"/>
            <a:r>
              <a:rPr lang="en-US" dirty="0" smtClean="0"/>
              <a:t>The same tasks</a:t>
            </a:r>
          </a:p>
          <a:p>
            <a:pPr lvl="1"/>
            <a:r>
              <a:rPr lang="en-US" dirty="0" smtClean="0"/>
              <a:t>The same operations</a:t>
            </a:r>
          </a:p>
          <a:p>
            <a:endParaRPr lang="en-US" dirty="0"/>
          </a:p>
          <a:p>
            <a:pPr lvl="2"/>
            <a:r>
              <a:rPr lang="en-US" dirty="0" smtClean="0"/>
              <a:t>Again, and again, and again...</a:t>
            </a:r>
          </a:p>
        </p:txBody>
      </p:sp>
    </p:spTree>
    <p:extLst>
      <p:ext uri="{BB962C8B-B14F-4D97-AF65-F5344CB8AC3E}">
        <p14:creationId xmlns:p14="http://schemas.microsoft.com/office/powerpoint/2010/main" val="769107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Repetition</a:t>
            </a:r>
            <a:endParaRPr lang="en-US" dirty="0"/>
          </a:p>
        </p:txBody>
      </p:sp>
      <p:sp>
        <p:nvSpPr>
          <p:cNvPr id="4" name="Content Placeholder 3"/>
          <p:cNvSpPr>
            <a:spLocks noGrp="1"/>
          </p:cNvSpPr>
          <p:nvPr>
            <p:ph sz="quarter" idx="10"/>
          </p:nvPr>
        </p:nvSpPr>
        <p:spPr/>
        <p:txBody>
          <a:bodyPr/>
          <a:lstStyle/>
          <a:p>
            <a:r>
              <a:rPr lang="en-US" dirty="0" smtClean="0"/>
              <a:t>One of the problems with code is you're frequently doing the same thing over and over again</a:t>
            </a:r>
          </a:p>
          <a:p>
            <a:pPr lvl="1"/>
            <a:r>
              <a:rPr lang="en-US" dirty="0" smtClean="0"/>
              <a:t>The same few lines of code</a:t>
            </a:r>
          </a:p>
          <a:p>
            <a:pPr lvl="1"/>
            <a:r>
              <a:rPr lang="en-US" dirty="0" smtClean="0"/>
              <a:t>The same tasks</a:t>
            </a:r>
          </a:p>
          <a:p>
            <a:pPr lvl="1"/>
            <a:r>
              <a:rPr lang="en-US" dirty="0" smtClean="0"/>
              <a:t>The same operations</a:t>
            </a:r>
          </a:p>
          <a:p>
            <a:endParaRPr lang="en-US" dirty="0"/>
          </a:p>
          <a:p>
            <a:pPr lvl="2"/>
            <a:r>
              <a:rPr lang="en-US" dirty="0" smtClean="0"/>
              <a:t>Again, and again, and again...</a:t>
            </a:r>
          </a:p>
        </p:txBody>
      </p:sp>
    </p:spTree>
    <p:extLst>
      <p:ext uri="{BB962C8B-B14F-4D97-AF65-F5344CB8AC3E}">
        <p14:creationId xmlns:p14="http://schemas.microsoft.com/office/powerpoint/2010/main" val="3005826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if we could just create  button that does the work?</a:t>
            </a:r>
            <a:endParaRPr lang="en-US" dirty="0"/>
          </a:p>
        </p:txBody>
      </p:sp>
      <p:sp>
        <p:nvSpPr>
          <p:cNvPr id="3" name="Content Placeholder 2"/>
          <p:cNvSpPr>
            <a:spLocks noGrp="1"/>
          </p:cNvSpPr>
          <p:nvPr>
            <p:ph sz="quarter" idx="10"/>
          </p:nvPr>
        </p:nvSpPr>
        <p:spPr/>
        <p:txBody>
          <a:bodyPr/>
          <a:lstStyle/>
          <a:p>
            <a:r>
              <a:rPr lang="en-US" dirty="0" smtClean="0"/>
              <a:t>Then, just press that button</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3735" y="2330665"/>
            <a:ext cx="3907932" cy="3855477"/>
          </a:xfrm>
          <a:prstGeom prst="rect">
            <a:avLst/>
          </a:prstGeom>
        </p:spPr>
      </p:pic>
    </p:spTree>
    <p:extLst>
      <p:ext uri="{BB962C8B-B14F-4D97-AF65-F5344CB8AC3E}">
        <p14:creationId xmlns:p14="http://schemas.microsoft.com/office/powerpoint/2010/main" val="2830216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itle 3"/>
          <p:cNvSpPr>
            <a:spLocks noGrp="1"/>
          </p:cNvSpPr>
          <p:nvPr>
            <p:ph type="ctrTitle"/>
          </p:nvPr>
        </p:nvSpPr>
        <p:spPr>
          <a:xfrm>
            <a:off x="193271" y="3693695"/>
            <a:ext cx="8579886" cy="1325253"/>
          </a:xfrm>
        </p:spPr>
        <p:txBody>
          <a:bodyPr/>
          <a:lstStyle/>
          <a:p>
            <a:r>
              <a:rPr lang="en-US" sz="4000" dirty="0" smtClean="0"/>
              <a:t>Introducing </a:t>
            </a:r>
            <a:r>
              <a:rPr lang="en-US" sz="4000" dirty="0" smtClean="0"/>
              <a:t>functions</a:t>
            </a:r>
            <a:endParaRPr lang="en-US" sz="4000" dirty="0"/>
          </a:p>
        </p:txBody>
      </p:sp>
    </p:spTree>
    <p:extLst>
      <p:ext uri="{BB962C8B-B14F-4D97-AF65-F5344CB8AC3E}">
        <p14:creationId xmlns:p14="http://schemas.microsoft.com/office/powerpoint/2010/main" val="1741569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a:t>
            </a:r>
            <a:r>
              <a:rPr lang="en-US" dirty="0"/>
              <a:t> </a:t>
            </a:r>
            <a:r>
              <a:rPr lang="en-US" dirty="0" smtClean="0"/>
              <a:t>is a function?</a:t>
            </a:r>
            <a:endParaRPr lang="en-US" dirty="0"/>
          </a:p>
        </p:txBody>
      </p:sp>
      <p:sp>
        <p:nvSpPr>
          <p:cNvPr id="5" name="Content Placeholder 4"/>
          <p:cNvSpPr>
            <a:spLocks noGrp="1"/>
          </p:cNvSpPr>
          <p:nvPr>
            <p:ph sz="quarter" idx="10"/>
          </p:nvPr>
        </p:nvSpPr>
        <p:spPr/>
        <p:txBody>
          <a:bodyPr/>
          <a:lstStyle/>
          <a:p>
            <a:r>
              <a:rPr lang="en-US" dirty="0" smtClean="0"/>
              <a:t>Function:</a:t>
            </a:r>
          </a:p>
          <a:p>
            <a:pPr lvl="1"/>
            <a:r>
              <a:rPr lang="en-US" dirty="0" smtClean="0"/>
              <a:t>(Noun) A reusable section of code with a name that does something</a:t>
            </a:r>
          </a:p>
          <a:p>
            <a:pPr lvl="1"/>
            <a:r>
              <a:rPr lang="en-US" dirty="0" smtClean="0"/>
              <a:t>Sometimes called a method</a:t>
            </a:r>
          </a:p>
          <a:p>
            <a:endParaRPr lang="en-US" dirty="0"/>
          </a:p>
          <a:p>
            <a:r>
              <a:rPr lang="en-US" dirty="0" smtClean="0"/>
              <a:t>You have already used functions!</a:t>
            </a:r>
          </a:p>
          <a:p>
            <a:pPr marL="457046" lvl="1" indent="0">
              <a:buNone/>
            </a:pPr>
            <a:r>
              <a:rPr lang="en-US" dirty="0" smtClean="0"/>
              <a:t>	print</a:t>
            </a:r>
          </a:p>
          <a:p>
            <a:pPr marL="457046" lvl="1" indent="0">
              <a:buNone/>
            </a:pPr>
            <a:r>
              <a:rPr lang="en-US" dirty="0"/>
              <a:t>	</a:t>
            </a:r>
            <a:r>
              <a:rPr lang="en-US" dirty="0" smtClean="0"/>
              <a:t>open</a:t>
            </a:r>
          </a:p>
          <a:p>
            <a:pPr marL="457046" lvl="1" indent="0">
              <a:buNone/>
            </a:pPr>
            <a:r>
              <a:rPr lang="en-US" dirty="0" smtClean="0"/>
              <a:t>	write</a:t>
            </a:r>
          </a:p>
          <a:p>
            <a:pPr marL="457046" lvl="1" indent="0">
              <a:buNone/>
            </a:pPr>
            <a:r>
              <a:rPr lang="en-US" dirty="0"/>
              <a:t>	</a:t>
            </a:r>
            <a:r>
              <a:rPr lang="en-US" dirty="0" smtClean="0"/>
              <a:t>close</a:t>
            </a:r>
            <a:endParaRPr lang="en-US" dirty="0"/>
          </a:p>
        </p:txBody>
      </p:sp>
    </p:spTree>
    <p:extLst>
      <p:ext uri="{BB962C8B-B14F-4D97-AF65-F5344CB8AC3E}">
        <p14:creationId xmlns:p14="http://schemas.microsoft.com/office/powerpoint/2010/main" val="965748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create functions?</a:t>
            </a:r>
            <a:endParaRPr lang="en-US" dirty="0"/>
          </a:p>
        </p:txBody>
      </p:sp>
      <p:sp>
        <p:nvSpPr>
          <p:cNvPr id="3" name="Content Placeholder 2"/>
          <p:cNvSpPr>
            <a:spLocks noGrp="1"/>
          </p:cNvSpPr>
          <p:nvPr>
            <p:ph sz="quarter" idx="10"/>
          </p:nvPr>
        </p:nvSpPr>
        <p:spPr/>
        <p:txBody>
          <a:bodyPr/>
          <a:lstStyle/>
          <a:p>
            <a:r>
              <a:rPr lang="en-US" dirty="0" smtClean="0"/>
              <a:t>Code reuse</a:t>
            </a:r>
          </a:p>
          <a:p>
            <a:pPr lvl="1"/>
            <a:r>
              <a:rPr lang="en-US" dirty="0" smtClean="0"/>
              <a:t>You are doing the same thing over and over again</a:t>
            </a:r>
          </a:p>
          <a:p>
            <a:r>
              <a:rPr lang="en-US" dirty="0" smtClean="0"/>
              <a:t>Simplify your code</a:t>
            </a:r>
          </a:p>
          <a:p>
            <a:pPr lvl="1"/>
            <a:r>
              <a:rPr lang="en-US" dirty="0" smtClean="0"/>
              <a:t>Functions have names to define what they do</a:t>
            </a:r>
          </a:p>
          <a:p>
            <a:pPr lvl="1"/>
            <a:r>
              <a:rPr lang="en-US" dirty="0" smtClean="0"/>
              <a:t>Breakdown complex blocks of code</a:t>
            </a:r>
          </a:p>
          <a:p>
            <a:r>
              <a:rPr lang="en-US" dirty="0" smtClean="0"/>
              <a:t>Easier to make changes</a:t>
            </a:r>
          </a:p>
          <a:p>
            <a:pPr lvl="1"/>
            <a:r>
              <a:rPr lang="en-US" dirty="0" smtClean="0"/>
              <a:t>If it's only been written once, you only have to update it once</a:t>
            </a:r>
            <a:endParaRPr lang="en-US" dirty="0"/>
          </a:p>
        </p:txBody>
      </p:sp>
    </p:spTree>
    <p:extLst>
      <p:ext uri="{BB962C8B-B14F-4D97-AF65-F5344CB8AC3E}">
        <p14:creationId xmlns:p14="http://schemas.microsoft.com/office/powerpoint/2010/main" val="3233547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you create a function?</a:t>
            </a:r>
            <a:endParaRPr lang="en-US" dirty="0"/>
          </a:p>
        </p:txBody>
      </p:sp>
      <p:sp>
        <p:nvSpPr>
          <p:cNvPr id="3" name="Content Placeholder 2"/>
          <p:cNvSpPr>
            <a:spLocks noGrp="1"/>
          </p:cNvSpPr>
          <p:nvPr>
            <p:ph sz="quarter" idx="10"/>
          </p:nvPr>
        </p:nvSpPr>
        <p:spPr/>
        <p:txBody>
          <a:bodyPr/>
          <a:lstStyle/>
          <a:p>
            <a:r>
              <a:rPr lang="en-US" dirty="0" smtClean="0"/>
              <a:t>Use the keyword </a:t>
            </a:r>
            <a:r>
              <a:rPr lang="en-US" dirty="0" err="1" smtClean="0"/>
              <a:t>def</a:t>
            </a:r>
            <a:endParaRPr lang="en-US" dirty="0" smtClean="0"/>
          </a:p>
          <a:p>
            <a:pPr lvl="1"/>
            <a:r>
              <a:rPr lang="en-US" dirty="0" smtClean="0"/>
              <a:t>Short for define</a:t>
            </a:r>
          </a:p>
          <a:p>
            <a:r>
              <a:rPr lang="en-US" dirty="0" smtClean="0"/>
              <a:t>Give your function a name</a:t>
            </a:r>
          </a:p>
          <a:p>
            <a:pPr lvl="1"/>
            <a:r>
              <a:rPr lang="en-US" dirty="0" smtClean="0"/>
              <a:t>You may also have parameter names (we will explain those shortly)</a:t>
            </a:r>
          </a:p>
          <a:p>
            <a:r>
              <a:rPr lang="en-US" dirty="0" smtClean="0"/>
              <a:t>Write the code in the body of the function</a:t>
            </a:r>
            <a:endParaRPr lang="en-US" dirty="0"/>
          </a:p>
        </p:txBody>
      </p:sp>
      <p:sp>
        <p:nvSpPr>
          <p:cNvPr id="4" name="Rectangle 3"/>
          <p:cNvSpPr/>
          <p:nvPr/>
        </p:nvSpPr>
        <p:spPr>
          <a:xfrm>
            <a:off x="6650628" y="5293619"/>
            <a:ext cx="5253318" cy="1384995"/>
          </a:xfrm>
          <a:prstGeom prst="rect">
            <a:avLst/>
          </a:prstGeom>
        </p:spPr>
        <p:txBody>
          <a:bodyPr wrap="square">
            <a:spAutoFit/>
          </a:bodyPr>
          <a:lstStyle/>
          <a:p>
            <a:r>
              <a:rPr lang="en-US" sz="2800" dirty="0" err="1">
                <a:solidFill>
                  <a:srgbClr val="0000FF"/>
                </a:solidFill>
                <a:highlight>
                  <a:srgbClr val="FFFFFF"/>
                </a:highlight>
                <a:latin typeface="Consolas" panose="020B0609020204030204" pitchFamily="49" charset="0"/>
              </a:rPr>
              <a:t>def</a:t>
            </a:r>
            <a:r>
              <a:rPr lang="en-US" sz="2800" dirty="0">
                <a:solidFill>
                  <a:srgbClr val="000000"/>
                </a:solidFill>
                <a:highlight>
                  <a:srgbClr val="FFFFFF"/>
                </a:highlight>
                <a:latin typeface="Consolas" panose="020B0609020204030204" pitchFamily="49" charset="0"/>
              </a:rPr>
              <a:t> </a:t>
            </a:r>
            <a:r>
              <a:rPr lang="en-US" sz="2800" dirty="0" err="1">
                <a:solidFill>
                  <a:srgbClr val="000000"/>
                </a:solidFill>
                <a:highlight>
                  <a:srgbClr val="FFFFFF"/>
                </a:highlight>
                <a:latin typeface="Consolas" panose="020B0609020204030204" pitchFamily="49" charset="0"/>
              </a:rPr>
              <a:t>printMessage</a:t>
            </a:r>
            <a:r>
              <a:rPr lang="en-US" sz="2800" dirty="0">
                <a:solidFill>
                  <a:srgbClr val="000000"/>
                </a:solidFill>
                <a:highlight>
                  <a:srgbClr val="FFFFFF"/>
                </a:highlight>
                <a:latin typeface="Consolas" panose="020B0609020204030204" pitchFamily="49" charset="0"/>
              </a:rPr>
              <a:t>():</a:t>
            </a:r>
          </a:p>
          <a:p>
            <a:r>
              <a:rPr lang="en-US" sz="2800" dirty="0">
                <a:solidFill>
                  <a:srgbClr val="000000"/>
                </a:solidFill>
                <a:highlight>
                  <a:srgbClr val="FFFFFF"/>
                </a:highlight>
                <a:latin typeface="Consolas" panose="020B0609020204030204" pitchFamily="49" charset="0"/>
              </a:rPr>
              <a:t>    print(</a:t>
            </a:r>
            <a:r>
              <a:rPr lang="en-US" sz="2800" dirty="0">
                <a:solidFill>
                  <a:srgbClr val="A31515"/>
                </a:solidFill>
                <a:highlight>
                  <a:srgbClr val="FFFFFF"/>
                </a:highlight>
                <a:latin typeface="Consolas" panose="020B0609020204030204" pitchFamily="49" charset="0"/>
              </a:rPr>
              <a:t>'Hello World'</a:t>
            </a:r>
            <a:r>
              <a:rPr lang="en-US" sz="2800" dirty="0">
                <a:solidFill>
                  <a:srgbClr val="000000"/>
                </a:solidFill>
                <a:highlight>
                  <a:srgbClr val="FFFFFF"/>
                </a:highlight>
                <a:latin typeface="Consolas" panose="020B0609020204030204" pitchFamily="49" charset="0"/>
              </a:rPr>
              <a:t>)</a:t>
            </a:r>
          </a:p>
          <a:p>
            <a:r>
              <a:rPr lang="en-US" sz="2800" dirty="0">
                <a:solidFill>
                  <a:srgbClr val="000000"/>
                </a:solidFill>
                <a:highlight>
                  <a:srgbClr val="FFFFFF"/>
                </a:highlight>
                <a:latin typeface="Consolas" panose="020B0609020204030204" pitchFamily="49" charset="0"/>
              </a:rPr>
              <a:t>    </a:t>
            </a:r>
            <a:r>
              <a:rPr lang="en-US" sz="2800" dirty="0">
                <a:solidFill>
                  <a:srgbClr val="0000FF"/>
                </a:solidFill>
                <a:highlight>
                  <a:srgbClr val="FFFFFF"/>
                </a:highlight>
                <a:latin typeface="Consolas" panose="020B0609020204030204" pitchFamily="49" charset="0"/>
              </a:rPr>
              <a:t>return</a:t>
            </a:r>
            <a:endParaRPr lang="en-US" sz="2800" dirty="0"/>
          </a:p>
        </p:txBody>
      </p:sp>
    </p:spTree>
    <p:extLst>
      <p:ext uri="{BB962C8B-B14F-4D97-AF65-F5344CB8AC3E}">
        <p14:creationId xmlns:p14="http://schemas.microsoft.com/office/powerpoint/2010/main" val="3205837249"/>
      </p:ext>
    </p:extLst>
  </p:cSld>
  <p:clrMapOvr>
    <a:masterClrMapping/>
  </p:clrMapOvr>
  <p:timing>
    <p:tnLst>
      <p:par>
        <p:cTn id="1" dur="indefinite" restart="never" nodeType="tmRoot"/>
      </p:par>
    </p:tn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2D32709B34FE84EB38A9C96356AE1CE" ma:contentTypeVersion="" ma:contentTypeDescription="Create a new document." ma:contentTypeScope="" ma:versionID="a0c5786bd18a8bc051741716d931de9a">
  <xsd:schema xmlns:xsd="http://www.w3.org/2001/XMLSchema" xmlns:xs="http://www.w3.org/2001/XMLSchema" xmlns:p="http://schemas.microsoft.com/office/2006/metadata/properties" xmlns:ns2="A1016A52-665D-42A0-B05F-CF4EC4F3D513" targetNamespace="http://schemas.microsoft.com/office/2006/metadata/properties" ma:root="true" ma:fieldsID="7100e76e4fd4900c6ffecf52f895e009" ns2:_="">
    <xsd:import namespace="A1016A52-665D-42A0-B05F-CF4EC4F3D513"/>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016A52-665D-42A0-B05F-CF4EC4F3D513"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
          <xsd:enumeration value="Slide Presentation"/>
          <xsd:enumeration value="Slide Presentation Policheck"/>
          <xsd:enumeration value="SME Recruitment"/>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Content_x0020_Type xmlns="A1016A52-665D-42A0-B05F-CF4EC4F3D513">Slide Presentation</Content_x0020_Type>
    <Module xmlns="A1016A52-665D-42A0-B05F-CF4EC4F3D513">13</Module>
    <Status xmlns="A1016A52-665D-42A0-B05F-CF4EC4F3D513">Final</Status>
  </documentManagement>
</p:properties>
</file>

<file path=customXml/itemProps1.xml><?xml version="1.0" encoding="utf-8"?>
<ds:datastoreItem xmlns:ds="http://schemas.openxmlformats.org/officeDocument/2006/customXml" ds:itemID="{D6C72315-FE14-40E9-967B-FD0E233A04FE}"/>
</file>

<file path=customXml/itemProps2.xml><?xml version="1.0" encoding="utf-8"?>
<ds:datastoreItem xmlns:ds="http://schemas.openxmlformats.org/officeDocument/2006/customXml" ds:itemID="{3EE69024-7D98-4445-B71F-8C0470183685}"/>
</file>

<file path=customXml/itemProps3.xml><?xml version="1.0" encoding="utf-8"?>
<ds:datastoreItem xmlns:ds="http://schemas.openxmlformats.org/officeDocument/2006/customXml" ds:itemID="{C08C0973-BC7E-407F-84CA-0EFD9E726576}"/>
</file>

<file path=docProps/app.xml><?xml version="1.0" encoding="utf-8"?>
<Properties xmlns="http://schemas.openxmlformats.org/officeDocument/2006/extended-properties" xmlns:vt="http://schemas.openxmlformats.org/officeDocument/2006/docPropsVTypes">
  <Template>MVA</Template>
  <TotalTime>62</TotalTime>
  <Words>636</Words>
  <Application>Microsoft Office PowerPoint</Application>
  <PresentationFormat>Widescreen</PresentationFormat>
  <Paragraphs>136</Paragraphs>
  <Slides>23</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Consolas</vt:lpstr>
      <vt:lpstr>Segoe UI</vt:lpstr>
      <vt:lpstr>Segoe UI Light</vt:lpstr>
      <vt:lpstr>MVA</vt:lpstr>
      <vt:lpstr>Functions</vt:lpstr>
      <vt:lpstr>Repetition</vt:lpstr>
      <vt:lpstr>Repetition</vt:lpstr>
      <vt:lpstr>Repetition</vt:lpstr>
      <vt:lpstr>What if we could just create  button that does the work?</vt:lpstr>
      <vt:lpstr>Introducing functions</vt:lpstr>
      <vt:lpstr>What is a function?</vt:lpstr>
      <vt:lpstr>Why create functions?</vt:lpstr>
      <vt:lpstr>How do you create a function?</vt:lpstr>
      <vt:lpstr>How do you call a function?</vt:lpstr>
      <vt:lpstr>Creating and calling functions</vt:lpstr>
      <vt:lpstr>Parameters</vt:lpstr>
      <vt:lpstr>I'd like to the function to be dynamic</vt:lpstr>
      <vt:lpstr>To create a function that accepts data you use parameters</vt:lpstr>
      <vt:lpstr>What about multiple parameters?</vt:lpstr>
      <vt:lpstr>Add input paramters</vt:lpstr>
      <vt:lpstr>Returning data</vt:lpstr>
      <vt:lpstr>Functions return data using the keyword return</vt:lpstr>
      <vt:lpstr>Wait a minute...</vt:lpstr>
      <vt:lpstr>Returning values</vt:lpstr>
      <vt:lpstr>Your challenge….</vt:lpstr>
      <vt:lpstr>Congratulations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dc:title>
  <dc:creator>Christopher Harrison</dc:creator>
  <cp:lastModifiedBy>Christopher Harrison</cp:lastModifiedBy>
  <cp:revision>15</cp:revision>
  <dcterms:created xsi:type="dcterms:W3CDTF">2014-09-03T22:46:04Z</dcterms:created>
  <dcterms:modified xsi:type="dcterms:W3CDTF">2014-09-24T21:18:10Z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0x01010072D32709B34FE84EB38A9C96356AE1CE</vt:lpwstr>
  </property>
</Properties>
</file>