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erriweather Light"/>
      <p:regular r:id="rId20"/>
      <p:bold r:id="rId21"/>
      <p:italic r:id="rId22"/>
      <p:boldItalic r:id="rId23"/>
    </p:embeddedFont>
    <p:embeddedFont>
      <p:font typeface="Montserrat"/>
      <p:regular r:id="rId24"/>
      <p:bold r:id="rId25"/>
      <p:italic r:id="rId26"/>
      <p:boldItalic r:id="rId27"/>
    </p:embeddedFont>
    <p:embeddedFont>
      <p:font typeface="Open Sans SemiBold"/>
      <p:regular r:id="rId28"/>
      <p:bold r:id="rId29"/>
      <p:italic r:id="rId30"/>
      <p:boldItalic r:id="rId31"/>
    </p:embeddedFont>
    <p:embeddedFont>
      <p:font typeface="Vidaloka"/>
      <p:regular r:id="rId32"/>
    </p:embeddedFont>
    <p:embeddedFont>
      <p:font typeface="Russo One"/>
      <p:regular r:id="rId33"/>
    </p:embeddedFont>
    <p:embeddedFont>
      <p:font typeface="Mako"/>
      <p:regular r:id="rId34"/>
    </p:embeddedFont>
    <p:embeddedFont>
      <p:font typeface="Crimson Tex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D79235-E56C-4C1A-815E-4FAE56D06799}">
  <a:tblStyle styleId="{14D79235-E56C-4C1A-815E-4FAE56D067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42" Type="http://schemas.openxmlformats.org/officeDocument/2006/relationships/font" Target="fonts/OpenSans-boldItalic.fntdata"/><Relationship Id="rId41"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SemiBold-boldItalic.fntdata"/><Relationship Id="rId30" Type="http://schemas.openxmlformats.org/officeDocument/2006/relationships/font" Target="fonts/OpenSansSemiBold-italic.fntdata"/><Relationship Id="rId33" Type="http://schemas.openxmlformats.org/officeDocument/2006/relationships/font" Target="fonts/RussoOne-regular.fntdata"/><Relationship Id="rId32" Type="http://schemas.openxmlformats.org/officeDocument/2006/relationships/font" Target="fonts/Vidaloka-regular.fntdata"/><Relationship Id="rId35" Type="http://schemas.openxmlformats.org/officeDocument/2006/relationships/font" Target="fonts/CrimsonText-regular.fntdata"/><Relationship Id="rId34" Type="http://schemas.openxmlformats.org/officeDocument/2006/relationships/font" Target="fonts/Mako-regular.fntdata"/><Relationship Id="rId37" Type="http://schemas.openxmlformats.org/officeDocument/2006/relationships/font" Target="fonts/CrimsonText-italic.fntdata"/><Relationship Id="rId36" Type="http://schemas.openxmlformats.org/officeDocument/2006/relationships/font" Target="fonts/CrimsonText-bold.fntdata"/><Relationship Id="rId39" Type="http://schemas.openxmlformats.org/officeDocument/2006/relationships/font" Target="fonts/OpenSans-regular.fntdata"/><Relationship Id="rId38" Type="http://schemas.openxmlformats.org/officeDocument/2006/relationships/font" Target="fonts/CrimsonText-boldItalic.fntdata"/><Relationship Id="rId20" Type="http://schemas.openxmlformats.org/officeDocument/2006/relationships/font" Target="fonts/MerriweatherLight-regular.fntdata"/><Relationship Id="rId22" Type="http://schemas.openxmlformats.org/officeDocument/2006/relationships/font" Target="fonts/MerriweatherLight-italic.fntdata"/><Relationship Id="rId21" Type="http://schemas.openxmlformats.org/officeDocument/2006/relationships/font" Target="fonts/MerriweatherLight-bold.fntdata"/><Relationship Id="rId24" Type="http://schemas.openxmlformats.org/officeDocument/2006/relationships/font" Target="fonts/Montserrat-regular.fntdata"/><Relationship Id="rId23" Type="http://schemas.openxmlformats.org/officeDocument/2006/relationships/font" Target="fonts/MerriweatherLight-boldItalic.fntdata"/><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penSansSemiBold-regular.fntdata"/><Relationship Id="rId27" Type="http://schemas.openxmlformats.org/officeDocument/2006/relationships/font" Target="fonts/Montserrat-boldItalic.fntdata"/><Relationship Id="rId29" Type="http://schemas.openxmlformats.org/officeDocument/2006/relationships/font" Target="fonts/OpenSansSemiBo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0e2335bab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0e2335bab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0e2335bab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0e2335bab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0e2335bab7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0e2335bab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0e2335bab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0e2335bab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0e2335bab7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0e2335bab7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0e2335bab7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0e2335bab7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0e2335ba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0e2335ba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0e2335bab7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0e2335bab7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0e2335ba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0e2335ba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0e2335bab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0e2335ba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0e2335bab7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0e2335bab7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0e2335bab7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0e2335bab7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1100">
                <a:solidFill>
                  <a:schemeClr val="dk2"/>
                </a:solidFill>
                <a:latin typeface="Montserrat"/>
                <a:ea typeface="Montserrat"/>
                <a:cs typeface="Montserrat"/>
                <a:sym typeface="Montserrat"/>
              </a:rPr>
              <a:t>CREDITS</a:t>
            </a:r>
            <a:r>
              <a:rPr lang="ru" sz="1100">
                <a:solidFill>
                  <a:schemeClr val="dk2"/>
                </a:solidFill>
                <a:latin typeface="Montserrat"/>
                <a:ea typeface="Montserrat"/>
                <a:cs typeface="Montserrat"/>
                <a:sym typeface="Montserrat"/>
              </a:rPr>
              <a:t>: This presentation template was created by </a:t>
            </a:r>
            <a:r>
              <a:rPr b="1" lang="ru"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ru" sz="1100">
                <a:solidFill>
                  <a:schemeClr val="dk2"/>
                </a:solidFill>
                <a:latin typeface="Montserrat"/>
                <a:ea typeface="Montserrat"/>
                <a:cs typeface="Montserrat"/>
                <a:sym typeface="Montserrat"/>
              </a:rPr>
              <a:t>, including icons by </a:t>
            </a:r>
            <a:r>
              <a:rPr b="1" lang="ru"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ru" sz="1100">
                <a:solidFill>
                  <a:schemeClr val="dk2"/>
                </a:solidFill>
                <a:latin typeface="Montserrat"/>
                <a:ea typeface="Montserrat"/>
                <a:cs typeface="Montserrat"/>
                <a:sym typeface="Montserrat"/>
              </a:rPr>
              <a:t>, infographics &amp; images by </a:t>
            </a:r>
            <a:r>
              <a:rPr b="1" lang="ru"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2.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3700"/>
              <a:t>Способы обхода блокировок постов в социальных сетях. Анализ поведения блогера.</a:t>
            </a:r>
            <a:endParaRPr sz="3700"/>
          </a:p>
        </p:txBody>
      </p:sp>
      <p:sp>
        <p:nvSpPr>
          <p:cNvPr id="473" name="Google Shape;473;p54"/>
          <p:cNvSpPr txBox="1"/>
          <p:nvPr>
            <p:ph idx="1" type="subTitle"/>
          </p:nvPr>
        </p:nvSpPr>
        <p:spPr>
          <a:xfrm>
            <a:off x="50875" y="4395900"/>
            <a:ext cx="7064100" cy="44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u"/>
              <a:t>Студент: Звягинцева Евгения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3"/>
          <p:cNvSpPr txBox="1"/>
          <p:nvPr>
            <p:ph type="title"/>
          </p:nvPr>
        </p:nvSpPr>
        <p:spPr>
          <a:xfrm>
            <a:off x="713250" y="286750"/>
            <a:ext cx="4711500" cy="8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200"/>
              <a:t>for word in words:</a:t>
            </a:r>
            <a:endParaRPr sz="1200"/>
          </a:p>
          <a:p>
            <a:pPr indent="0" lvl="0" marL="0" rtl="0" algn="l">
              <a:spcBef>
                <a:spcPts val="0"/>
              </a:spcBef>
              <a:spcAft>
                <a:spcPts val="0"/>
              </a:spcAft>
              <a:buClr>
                <a:schemeClr val="dk1"/>
              </a:buClr>
              <a:buSzPts val="1100"/>
              <a:buFont typeface="Arial"/>
              <a:buNone/>
            </a:pPr>
            <a:r>
              <a:rPr lang="ru" sz="1200"/>
              <a:t>  if not d.check(word):</a:t>
            </a:r>
            <a:endParaRPr sz="1200"/>
          </a:p>
          <a:p>
            <a:pPr indent="0" lvl="0" marL="0" rtl="0" algn="l">
              <a:spcBef>
                <a:spcPts val="0"/>
              </a:spcBef>
              <a:spcAft>
                <a:spcPts val="0"/>
              </a:spcAft>
              <a:buNone/>
            </a:pPr>
            <a:r>
              <a:rPr lang="ru" sz="1200"/>
              <a:t>    suggestions = d.suggest(word) </a:t>
            </a:r>
            <a:endParaRPr sz="1200"/>
          </a:p>
          <a:p>
            <a:pPr indent="0" lvl="0" marL="0" rtl="0" algn="l">
              <a:spcBef>
                <a:spcPts val="0"/>
              </a:spcBef>
              <a:spcAft>
                <a:spcPts val="0"/>
              </a:spcAft>
              <a:buClr>
                <a:schemeClr val="dk1"/>
              </a:buClr>
              <a:buSzPts val="1100"/>
              <a:buFont typeface="Arial"/>
              <a:buNone/>
            </a:pPr>
            <a:r>
              <a:rPr lang="ru" sz="1200"/>
              <a:t>    print (f"Misspeled word: {word}. Suggestions:{suggestions}")</a:t>
            </a:r>
            <a:endParaRPr sz="1200"/>
          </a:p>
          <a:p>
            <a:pPr indent="0" lvl="0" marL="0" rtl="0" algn="l">
              <a:spcBef>
                <a:spcPts val="0"/>
              </a:spcBef>
              <a:spcAft>
                <a:spcPts val="0"/>
              </a:spcAft>
              <a:buClr>
                <a:schemeClr val="dk1"/>
              </a:buClr>
              <a:buSzPts val="1100"/>
              <a:buFont typeface="Arial"/>
              <a:buNone/>
            </a:pPr>
            <a:r>
              <a:rPr lang="ru" sz="1200"/>
              <a:t>     </a:t>
            </a:r>
            <a:endParaRPr sz="1200"/>
          </a:p>
          <a:p>
            <a:pPr indent="0" lvl="0" marL="0" rtl="0" algn="l">
              <a:spcBef>
                <a:spcPts val="0"/>
              </a:spcBef>
              <a:spcAft>
                <a:spcPts val="0"/>
              </a:spcAft>
              <a:buNone/>
            </a:pPr>
            <a:r>
              <a:t/>
            </a:r>
            <a:endParaRPr sz="1200"/>
          </a:p>
        </p:txBody>
      </p:sp>
      <p:sp>
        <p:nvSpPr>
          <p:cNvPr id="530" name="Google Shape;530;p63"/>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31" name="Google Shape;531;p63"/>
          <p:cNvPicPr preferRelativeResize="0"/>
          <p:nvPr/>
        </p:nvPicPr>
        <p:blipFill>
          <a:blip r:embed="rId3">
            <a:alphaModFix/>
          </a:blip>
          <a:stretch>
            <a:fillRect/>
          </a:stretch>
        </p:blipFill>
        <p:spPr>
          <a:xfrm>
            <a:off x="356613" y="1272927"/>
            <a:ext cx="8430776" cy="3717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Замена символов</a:t>
            </a:r>
            <a:endParaRPr/>
          </a:p>
        </p:txBody>
      </p:sp>
      <p:sp>
        <p:nvSpPr>
          <p:cNvPr id="537" name="Google Shape;537;p64"/>
          <p:cNvSpPr txBox="1"/>
          <p:nvPr>
            <p:ph idx="1" type="body"/>
          </p:nvPr>
        </p:nvSpPr>
        <p:spPr>
          <a:xfrm>
            <a:off x="159325" y="1609225"/>
            <a:ext cx="11976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 -&gt;"a",</a:t>
            </a:r>
            <a:endParaRPr/>
          </a:p>
          <a:p>
            <a:pPr indent="0" lvl="0" marL="0" rtl="0" algn="l">
              <a:spcBef>
                <a:spcPts val="1200"/>
              </a:spcBef>
              <a:spcAft>
                <a:spcPts val="0"/>
              </a:spcAft>
              <a:buClr>
                <a:schemeClr val="dk1"/>
              </a:buClr>
              <a:buSzPts val="1100"/>
              <a:buFont typeface="Arial"/>
              <a:buNone/>
            </a:pPr>
            <a:r>
              <a:rPr lang="ru"/>
              <a:t>"0"</a:t>
            </a:r>
            <a:r>
              <a:rPr lang="ru">
                <a:solidFill>
                  <a:schemeClr val="dk1"/>
                </a:solidFill>
              </a:rPr>
              <a:t>-&gt;</a:t>
            </a:r>
            <a:r>
              <a:rPr lang="ru"/>
              <a:t> "o",</a:t>
            </a:r>
            <a:endParaRPr/>
          </a:p>
          <a:p>
            <a:pPr indent="0" lvl="0" marL="0" rtl="0" algn="l">
              <a:spcBef>
                <a:spcPts val="1200"/>
              </a:spcBef>
              <a:spcAft>
                <a:spcPts val="0"/>
              </a:spcAft>
              <a:buClr>
                <a:schemeClr val="dk1"/>
              </a:buClr>
              <a:buSzPts val="1100"/>
              <a:buFont typeface="Arial"/>
              <a:buNone/>
            </a:pPr>
            <a:r>
              <a:rPr lang="ru"/>
              <a:t> "!"</a:t>
            </a:r>
            <a:r>
              <a:rPr lang="ru">
                <a:solidFill>
                  <a:schemeClr val="dk1"/>
                </a:solidFill>
              </a:rPr>
              <a:t>-&gt;</a:t>
            </a:r>
            <a:r>
              <a:rPr lang="ru"/>
              <a:t> "i"</a:t>
            </a:r>
            <a:endParaRPr/>
          </a:p>
          <a:p>
            <a:pPr indent="0" lvl="0" marL="0" rtl="0" algn="l">
              <a:spcBef>
                <a:spcPts val="1200"/>
              </a:spcBef>
              <a:spcAft>
                <a:spcPts val="0"/>
              </a:spcAft>
              <a:buClr>
                <a:schemeClr val="dk1"/>
              </a:buClr>
              <a:buSzPts val="1100"/>
              <a:buFont typeface="Arial"/>
              <a:buNone/>
            </a:pPr>
            <a:r>
              <a:rPr lang="ru"/>
              <a:t> "3"</a:t>
            </a:r>
            <a:r>
              <a:rPr lang="ru">
                <a:solidFill>
                  <a:schemeClr val="dk1"/>
                </a:solidFill>
              </a:rPr>
              <a:t>-&gt;”</a:t>
            </a:r>
            <a:r>
              <a:rPr lang="ru"/>
              <a:t>e"</a:t>
            </a:r>
            <a:endParaRPr/>
          </a:p>
          <a:p>
            <a:pPr indent="0" lvl="0" marL="0" rtl="0" algn="l">
              <a:spcBef>
                <a:spcPts val="1200"/>
              </a:spcBef>
              <a:spcAft>
                <a:spcPts val="1200"/>
              </a:spcAft>
              <a:buNone/>
            </a:pPr>
            <a:r>
              <a:t/>
            </a:r>
            <a:endParaRPr/>
          </a:p>
        </p:txBody>
      </p:sp>
      <p:pic>
        <p:nvPicPr>
          <p:cNvPr id="538" name="Google Shape;538;p64"/>
          <p:cNvPicPr preferRelativeResize="0"/>
          <p:nvPr/>
        </p:nvPicPr>
        <p:blipFill>
          <a:blip r:embed="rId3">
            <a:alphaModFix/>
          </a:blip>
          <a:stretch>
            <a:fillRect/>
          </a:stretch>
        </p:blipFill>
        <p:spPr>
          <a:xfrm>
            <a:off x="931525" y="1466875"/>
            <a:ext cx="8119423" cy="2405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Перспективы разработки</a:t>
            </a:r>
            <a:endParaRPr/>
          </a:p>
        </p:txBody>
      </p:sp>
      <p:sp>
        <p:nvSpPr>
          <p:cNvPr id="544" name="Google Shape;544;p6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ru"/>
              <a:t>Работа с более сложными конструкциями</a:t>
            </a:r>
            <a:endParaRPr/>
          </a:p>
          <a:p>
            <a:pPr indent="-342900" lvl="0" marL="457200" rtl="0" algn="l">
              <a:spcBef>
                <a:spcPts val="0"/>
              </a:spcBef>
              <a:spcAft>
                <a:spcPts val="0"/>
              </a:spcAft>
              <a:buSzPts val="1800"/>
              <a:buAutoNum type="arabicPeriod"/>
            </a:pPr>
            <a:r>
              <a:rPr lang="ru"/>
              <a:t>Анализ тональности текста (sentiment-analysis)</a:t>
            </a:r>
            <a:endParaRPr/>
          </a:p>
          <a:p>
            <a:pPr indent="-342900" lvl="0" marL="457200" rtl="0" algn="l">
              <a:spcBef>
                <a:spcPts val="0"/>
              </a:spcBef>
              <a:spcAft>
                <a:spcPts val="0"/>
              </a:spcAft>
              <a:buSzPts val="1800"/>
              <a:buAutoNum type="arabicPeriod"/>
            </a:pPr>
            <a:r>
              <a:rPr lang="ru"/>
              <a:t>Выделение других способов обхода блокировок, например, языковая игра, </a:t>
            </a:r>
            <a:r>
              <a:rPr lang="ru"/>
              <a:t>эффеминация</a:t>
            </a:r>
            <a:r>
              <a:rPr lang="ru"/>
              <a:t> и другие</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ru">
                <a:solidFill>
                  <a:schemeClr val="dk1"/>
                </a:solidFill>
              </a:rPr>
              <a:t>Источник: https://pythononline.ru/question/proverka-pravopisaniya-s-pomoschyu-enchant-na-python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Цель: Выявить элементарные обходы блокировок. Далее- изучить более сложные модели и провести sentiment-analysis (анализ тональности).</a:t>
            </a:r>
            <a:endParaRPr/>
          </a:p>
          <a:p>
            <a:pPr indent="0" lvl="0" marL="0" rtl="0" algn="l">
              <a:spcBef>
                <a:spcPts val="1200"/>
              </a:spcBef>
              <a:spcAft>
                <a:spcPts val="0"/>
              </a:spcAft>
              <a:buClr>
                <a:schemeClr val="dk1"/>
              </a:buClr>
              <a:buSzPts val="1100"/>
              <a:buFont typeface="Arial"/>
              <a:buNone/>
            </a:pPr>
            <a:r>
              <a:rPr lang="ru"/>
              <a:t>Ход работы: </a:t>
            </a:r>
            <a:endParaRPr/>
          </a:p>
          <a:p>
            <a:pPr indent="0" lvl="0" marL="0" rtl="0" algn="l">
              <a:spcBef>
                <a:spcPts val="1200"/>
              </a:spcBef>
              <a:spcAft>
                <a:spcPts val="0"/>
              </a:spcAft>
              <a:buClr>
                <a:schemeClr val="dk1"/>
              </a:buClr>
              <a:buSzPts val="1100"/>
              <a:buFont typeface="Arial"/>
              <a:buNone/>
            </a:pPr>
            <a:r>
              <a:rPr lang="ru"/>
              <a:t>1. Обзор политики соц. сети</a:t>
            </a:r>
            <a:endParaRPr/>
          </a:p>
          <a:p>
            <a:pPr indent="0" lvl="0" marL="0" rtl="0" algn="l">
              <a:spcBef>
                <a:spcPts val="1200"/>
              </a:spcBef>
              <a:spcAft>
                <a:spcPts val="0"/>
              </a:spcAft>
              <a:buClr>
                <a:schemeClr val="dk1"/>
              </a:buClr>
              <a:buSzPts val="1100"/>
              <a:buFont typeface="Arial"/>
              <a:buNone/>
            </a:pPr>
            <a:r>
              <a:rPr lang="ru"/>
              <a:t>2. Сбор материала</a:t>
            </a:r>
            <a:endParaRPr/>
          </a:p>
          <a:p>
            <a:pPr indent="0" lvl="0" marL="0" rtl="0" algn="l">
              <a:spcBef>
                <a:spcPts val="1200"/>
              </a:spcBef>
              <a:spcAft>
                <a:spcPts val="0"/>
              </a:spcAft>
              <a:buClr>
                <a:schemeClr val="dk1"/>
              </a:buClr>
              <a:buSzPts val="1100"/>
              <a:buFont typeface="Arial"/>
              <a:buNone/>
            </a:pPr>
            <a:r>
              <a:rPr lang="ru"/>
              <a:t>3. Составление массива</a:t>
            </a:r>
            <a:endParaRPr/>
          </a:p>
          <a:p>
            <a:pPr indent="0" lvl="0" marL="0" rtl="0" algn="l">
              <a:spcBef>
                <a:spcPts val="1200"/>
              </a:spcBef>
              <a:spcAft>
                <a:spcPts val="0"/>
              </a:spcAft>
              <a:buClr>
                <a:schemeClr val="dk1"/>
              </a:buClr>
              <a:buSzPts val="1100"/>
              <a:buFont typeface="Arial"/>
              <a:buNone/>
            </a:pPr>
            <a:r>
              <a:rPr lang="ru"/>
              <a:t>4. Выявление наиболее частотные опечатки</a:t>
            </a:r>
            <a:endParaRPr/>
          </a:p>
          <a:p>
            <a:pPr indent="0" lvl="0" marL="0" rtl="0" algn="l">
              <a:spcBef>
                <a:spcPts val="1200"/>
              </a:spcBef>
              <a:spcAft>
                <a:spcPts val="0"/>
              </a:spcAft>
              <a:buClr>
                <a:schemeClr val="dk1"/>
              </a:buClr>
              <a:buSzPts val="1100"/>
              <a:buFont typeface="Arial"/>
              <a:buNone/>
            </a:pPr>
            <a:r>
              <a:rPr lang="ru"/>
              <a:t>5. Исправление намеренно искаженные слова </a:t>
            </a:r>
            <a:endParaRPr/>
          </a:p>
          <a:p>
            <a:pPr indent="0" lvl="0" marL="0" rtl="0" algn="l">
              <a:spcBef>
                <a:spcPts val="1200"/>
              </a:spcBef>
              <a:spcAft>
                <a:spcPts val="0"/>
              </a:spcAft>
              <a:buClr>
                <a:schemeClr val="dk1"/>
              </a:buClr>
              <a:buSzPts val="1100"/>
              <a:buFont typeface="Arial"/>
              <a:buNone/>
            </a:pPr>
            <a:r>
              <a:rPr lang="ru"/>
              <a:t>6. Анализ результата</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6"/>
          <p:cNvSpPr txBox="1"/>
          <p:nvPr>
            <p:ph type="title"/>
          </p:nvPr>
        </p:nvSpPr>
        <p:spPr>
          <a:xfrm>
            <a:off x="713250" y="484600"/>
            <a:ext cx="730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COVID-19 misleading information policy</a:t>
            </a:r>
            <a:endParaRPr/>
          </a:p>
        </p:txBody>
      </p:sp>
      <p:sp>
        <p:nvSpPr>
          <p:cNvPr id="484" name="Google Shape;484;p5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Официальные обращения:</a:t>
            </a:r>
            <a:endParaRPr/>
          </a:p>
          <a:p>
            <a:pPr indent="0" lvl="0" marL="0" rtl="0" algn="l">
              <a:spcBef>
                <a:spcPts val="1200"/>
              </a:spcBef>
              <a:spcAft>
                <a:spcPts val="0"/>
              </a:spcAft>
              <a:buNone/>
            </a:pPr>
            <a:r>
              <a:rPr lang="ru"/>
              <a:t>Launched six days before the official designation of the virus in January, we continue to expand our dedicated search prompt feature to ensure that when you come to the service for information about COVID-19, you are met with credible, authoritative content at the top of your search experience. We have been consistently monitoring the conversation on the service to make sure keywords — including common misspellings — also generate the search prompt.</a:t>
            </a:r>
            <a:endParaRPr/>
          </a:p>
          <a:p>
            <a:pPr indent="0" lvl="0" marL="0" rtl="0" algn="l">
              <a:spcBef>
                <a:spcPts val="1200"/>
              </a:spcBef>
              <a:spcAft>
                <a:spcPts val="0"/>
              </a:spcAft>
              <a:buClr>
                <a:schemeClr val="dk1"/>
              </a:buClr>
              <a:buSzPts val="1100"/>
              <a:buFont typeface="Arial"/>
              <a:buNone/>
            </a:pPr>
            <a:r>
              <a:rPr lang="ru"/>
              <a:t>В соответствии с этим руководством мы будем требовать, чтобы люди удаляли твиты, которые включают:</a:t>
            </a:r>
            <a:endParaRPr/>
          </a:p>
          <a:p>
            <a:pPr indent="0" lvl="0" marL="0" rtl="0" algn="l">
              <a:spcBef>
                <a:spcPts val="1200"/>
              </a:spcBef>
              <a:spcAft>
                <a:spcPts val="0"/>
              </a:spcAft>
              <a:buClr>
                <a:schemeClr val="dk1"/>
              </a:buClr>
              <a:buSzPts val="1100"/>
              <a:buFont typeface="Arial"/>
              <a:buNone/>
            </a:pPr>
            <a:r>
              <a:rPr lang="ru"/>
              <a:t>Заявления, направленные на то, чтобы заставить других нарушить рекомендованные рекомендации глобальных или местных органов здравоохранения, связанные с COVID-19, чтобы снизить вероятность заражения кого-либо COVID-19, например: «социальное дистанцирование неэффективно» или «сейчас, когда наступило лето, тебе больше не нужна маска, так что не надевай маску!» и другие.</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7"/>
          <p:cNvSpPr txBox="1"/>
          <p:nvPr>
            <p:ph type="title"/>
          </p:nvPr>
        </p:nvSpPr>
        <p:spPr>
          <a:xfrm>
            <a:off x="713250" y="28675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Примеры</a:t>
            </a:r>
            <a:endParaRPr/>
          </a:p>
        </p:txBody>
      </p:sp>
      <p:sp>
        <p:nvSpPr>
          <p:cNvPr id="490" name="Google Shape;490;p57"/>
          <p:cNvSpPr txBox="1"/>
          <p:nvPr>
            <p:ph idx="1" type="body"/>
          </p:nvPr>
        </p:nvSpPr>
        <p:spPr>
          <a:xfrm>
            <a:off x="713250" y="859450"/>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Before next B00ST3R know that pfiz3r never tested if j@ bbs would prevent transmissi0n because they had to “move at the speed of science to understand what is happening in the market &amp; we had to do everything at risk”</a:t>
            </a:r>
            <a:endParaRPr/>
          </a:p>
          <a:p>
            <a:pPr indent="0" lvl="0" marL="0" rtl="0" algn="l">
              <a:spcBef>
                <a:spcPts val="1200"/>
              </a:spcBef>
              <a:spcAft>
                <a:spcPts val="0"/>
              </a:spcAft>
              <a:buClr>
                <a:schemeClr val="dk1"/>
              </a:buClr>
              <a:buSzPts val="1100"/>
              <a:buFont typeface="Arial"/>
              <a:buNone/>
            </a:pPr>
            <a:r>
              <a:rPr lang="ru"/>
              <a:t>Risk inclu you &amp; your child’s life</a:t>
            </a:r>
            <a:endParaRPr/>
          </a:p>
          <a:p>
            <a:pPr indent="0" lvl="0" marL="0" rtl="0" algn="l">
              <a:spcBef>
                <a:spcPts val="1200"/>
              </a:spcBef>
              <a:spcAft>
                <a:spcPts val="0"/>
              </a:spcAft>
              <a:buClr>
                <a:schemeClr val="dk1"/>
              </a:buClr>
              <a:buSzPts val="1100"/>
              <a:buFont typeface="Arial"/>
              <a:buNone/>
            </a:pPr>
            <a:r>
              <a:rPr lang="ru"/>
              <a:t>Federal Government Is Tracking the unv@xx. New ICD codes are not based on disease or illness, but are based on C0VID v@xx status. It took almost a year, but in January 2023 these codes became available to nearly every medical clinic &amp; hospital in the USA</a:t>
            </a:r>
            <a:endParaRPr/>
          </a:p>
          <a:p>
            <a:pPr indent="0" lvl="0" marL="0" rtl="0" algn="l">
              <a:spcBef>
                <a:spcPts val="1200"/>
              </a:spcBef>
              <a:spcAft>
                <a:spcPts val="0"/>
              </a:spcAft>
              <a:buClr>
                <a:schemeClr val="dk1"/>
              </a:buClr>
              <a:buSzPts val="1100"/>
              <a:buFont typeface="Arial"/>
              <a:buNone/>
            </a:pPr>
            <a:r>
              <a:rPr lang="ru"/>
              <a:t>For about 3 yrs now ppl were labeled as “conspiracy theorist”for saying what we see at the ground level that;</a:t>
            </a:r>
            <a:endParaRPr/>
          </a:p>
          <a:p>
            <a:pPr indent="0" lvl="0" marL="0" rtl="0" algn="l">
              <a:spcBef>
                <a:spcPts val="1200"/>
              </a:spcBef>
              <a:spcAft>
                <a:spcPts val="0"/>
              </a:spcAft>
              <a:buClr>
                <a:schemeClr val="dk1"/>
              </a:buClr>
              <a:buSzPts val="1100"/>
              <a:buFont typeface="Arial"/>
              <a:buNone/>
            </a:pPr>
            <a:r>
              <a:rPr lang="ru"/>
              <a:t>Sh0ts cause cl0ts</a:t>
            </a:r>
            <a:endParaRPr/>
          </a:p>
          <a:p>
            <a:pPr indent="0" lvl="0" marL="0" rtl="0" algn="l">
              <a:spcBef>
                <a:spcPts val="1200"/>
              </a:spcBef>
              <a:spcAft>
                <a:spcPts val="0"/>
              </a:spcAft>
              <a:buClr>
                <a:schemeClr val="dk1"/>
              </a:buClr>
              <a:buSzPts val="1100"/>
              <a:buFont typeface="Arial"/>
              <a:buNone/>
            </a:pPr>
            <a:r>
              <a:rPr lang="ru"/>
              <a:t>Cl0ts cause str0kes</a:t>
            </a:r>
            <a:endParaRPr/>
          </a:p>
          <a:p>
            <a:pPr indent="0" lvl="0" marL="0" rtl="0" algn="l">
              <a:spcBef>
                <a:spcPts val="1200"/>
              </a:spcBef>
              <a:spcAft>
                <a:spcPts val="0"/>
              </a:spcAft>
              <a:buClr>
                <a:schemeClr val="dk1"/>
              </a:buClr>
              <a:buSzPts val="1100"/>
              <a:buFont typeface="Arial"/>
              <a:buNone/>
            </a:pPr>
            <a:r>
              <a:rPr lang="ru"/>
              <a:t>Cl0ts cause pulmonary emb0lism/PE</a:t>
            </a:r>
            <a:endParaRPr/>
          </a:p>
          <a:p>
            <a:pPr indent="0" lvl="0" marL="0" rtl="0" algn="l">
              <a:spcBef>
                <a:spcPts val="1200"/>
              </a:spcBef>
              <a:spcAft>
                <a:spcPts val="0"/>
              </a:spcAft>
              <a:buClr>
                <a:schemeClr val="dk1"/>
              </a:buClr>
              <a:buSzPts val="1100"/>
              <a:buFont typeface="Arial"/>
              <a:buNone/>
            </a:pPr>
            <a:r>
              <a:rPr lang="ru"/>
              <a:t>Cl0ts cause miscarr!ages</a:t>
            </a:r>
            <a:endParaRPr/>
          </a:p>
          <a:p>
            <a:pPr indent="0" lvl="0" marL="0" rtl="0" algn="l">
              <a:spcBef>
                <a:spcPts val="1200"/>
              </a:spcBef>
              <a:spcAft>
                <a:spcPts val="0"/>
              </a:spcAft>
              <a:buClr>
                <a:schemeClr val="dk1"/>
              </a:buClr>
              <a:buSzPts val="1100"/>
              <a:buFont typeface="Arial"/>
              <a:buNone/>
            </a:pPr>
            <a:r>
              <a:rPr lang="ru"/>
              <a:t>Sh0ts cause aut0immune dis0rders</a:t>
            </a:r>
            <a:endParaRPr/>
          </a:p>
          <a:p>
            <a:pPr indent="0" lvl="0" marL="0" rtl="0" algn="l">
              <a:spcBef>
                <a:spcPts val="1200"/>
              </a:spcBef>
              <a:spcAft>
                <a:spcPts val="0"/>
              </a:spcAft>
              <a:buClr>
                <a:schemeClr val="dk1"/>
              </a:buClr>
              <a:buSzPts val="1100"/>
              <a:buFont typeface="Arial"/>
              <a:buNone/>
            </a:pPr>
            <a:r>
              <a:rPr lang="ru"/>
              <a:t>Sh0ts cause canc3r</a:t>
            </a:r>
            <a:endParaRPr/>
          </a:p>
          <a:p>
            <a:pPr indent="0" lvl="0" marL="0" rtl="0" algn="l">
              <a:spcBef>
                <a:spcPts val="1200"/>
              </a:spcBef>
              <a:spcAft>
                <a:spcPts val="0"/>
              </a:spcAft>
              <a:buClr>
                <a:schemeClr val="dk1"/>
              </a:buClr>
              <a:buSzPts val="1100"/>
              <a:buFont typeface="Arial"/>
              <a:buNone/>
            </a:pPr>
            <a:r>
              <a:rPr lang="ru"/>
              <a:t>Sh0ts NOT s@fe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96" name="Google Shape;496;p58"/>
          <p:cNvGraphicFramePr/>
          <p:nvPr/>
        </p:nvGraphicFramePr>
        <p:xfrm>
          <a:off x="820700" y="1206945"/>
          <a:ext cx="3000000" cy="3000000"/>
        </p:xfrm>
        <a:graphic>
          <a:graphicData uri="http://schemas.openxmlformats.org/drawingml/2006/table">
            <a:tbl>
              <a:tblPr>
                <a:noFill/>
                <a:tableStyleId>{14D79235-E56C-4C1A-815E-4FAE56D06799}</a:tableStyleId>
              </a:tblPr>
              <a:tblGrid>
                <a:gridCol w="3685400"/>
                <a:gridCol w="3685400"/>
              </a:tblGrid>
              <a:tr h="482325">
                <a:tc>
                  <a:txBody>
                    <a:bodyPr/>
                    <a:lstStyle/>
                    <a:p>
                      <a:pPr indent="0" lvl="0" marL="0" rtl="0" algn="l">
                        <a:lnSpc>
                          <a:spcPct val="115000"/>
                        </a:lnSpc>
                        <a:spcBef>
                          <a:spcPts val="0"/>
                        </a:spcBef>
                        <a:spcAft>
                          <a:spcPts val="0"/>
                        </a:spcAft>
                        <a:buNone/>
                      </a:pPr>
                      <a:r>
                        <a:rPr lang="ru" sz="1100">
                          <a:solidFill>
                            <a:schemeClr val="dk1"/>
                          </a:solidFill>
                        </a:rPr>
                        <a:t>Double-J@bbed</a:t>
                      </a:r>
                      <a:endParaRPr/>
                    </a:p>
                  </a:txBody>
                  <a:tcPr marT="91425" marB="91425" marR="91425" marL="91425"/>
                </a:tc>
                <a:tc>
                  <a:txBody>
                    <a:bodyPr/>
                    <a:lstStyle/>
                    <a:p>
                      <a:pPr indent="0" lvl="0" marL="0" rtl="0" algn="l">
                        <a:spcBef>
                          <a:spcPts val="0"/>
                        </a:spcBef>
                        <a:spcAft>
                          <a:spcPts val="0"/>
                        </a:spcAft>
                        <a:buNone/>
                      </a:pPr>
                      <a:r>
                        <a:rPr lang="ru"/>
                        <a:t>double-jabbed</a:t>
                      </a:r>
                      <a:endParaRPr/>
                    </a:p>
                  </a:txBody>
                  <a:tcPr marT="91425" marB="91425" marR="91425" marL="91425"/>
                </a:tc>
              </a:tr>
              <a:tr h="482325">
                <a:tc>
                  <a:txBody>
                    <a:bodyPr/>
                    <a:lstStyle/>
                    <a:p>
                      <a:pPr indent="0" lvl="0" marL="0" rtl="0" algn="l">
                        <a:lnSpc>
                          <a:spcPct val="115000"/>
                        </a:lnSpc>
                        <a:spcBef>
                          <a:spcPts val="0"/>
                        </a:spcBef>
                        <a:spcAft>
                          <a:spcPts val="0"/>
                        </a:spcAft>
                        <a:buClr>
                          <a:schemeClr val="dk1"/>
                        </a:buClr>
                        <a:buSzPts val="1100"/>
                        <a:buFont typeface="Arial"/>
                        <a:buNone/>
                      </a:pPr>
                      <a:r>
                        <a:rPr lang="ru" sz="1100">
                          <a:solidFill>
                            <a:schemeClr val="dk1"/>
                          </a:solidFill>
                        </a:rPr>
                        <a:t>C0VID</a:t>
                      </a:r>
                      <a:endParaRPr/>
                    </a:p>
                  </a:txBody>
                  <a:tcPr marT="91425" marB="91425" marR="91425" marL="91425"/>
                </a:tc>
                <a:tc>
                  <a:txBody>
                    <a:bodyPr/>
                    <a:lstStyle/>
                    <a:p>
                      <a:pPr indent="0" lvl="0" marL="0" rtl="0" algn="l">
                        <a:spcBef>
                          <a:spcPts val="0"/>
                        </a:spcBef>
                        <a:spcAft>
                          <a:spcPts val="0"/>
                        </a:spcAft>
                        <a:buNone/>
                      </a:pPr>
                      <a:r>
                        <a:rPr lang="ru"/>
                        <a:t>COVID</a:t>
                      </a:r>
                      <a:endParaRPr/>
                    </a:p>
                  </a:txBody>
                  <a:tcPr marT="91425" marB="91425" marR="91425" marL="91425"/>
                </a:tc>
              </a:tr>
              <a:tr h="482325">
                <a:tc>
                  <a:txBody>
                    <a:bodyPr/>
                    <a:lstStyle/>
                    <a:p>
                      <a:pPr indent="0" lvl="0" marL="0" rtl="0" algn="l">
                        <a:lnSpc>
                          <a:spcPct val="115000"/>
                        </a:lnSpc>
                        <a:spcBef>
                          <a:spcPts val="0"/>
                        </a:spcBef>
                        <a:spcAft>
                          <a:spcPts val="0"/>
                        </a:spcAft>
                        <a:buClr>
                          <a:schemeClr val="dk1"/>
                        </a:buClr>
                        <a:buSzPts val="1100"/>
                        <a:buFont typeface="Arial"/>
                        <a:buNone/>
                      </a:pPr>
                      <a:r>
                        <a:rPr lang="ru" sz="1100">
                          <a:solidFill>
                            <a:schemeClr val="dk1"/>
                          </a:solidFill>
                        </a:rPr>
                        <a:t>v@x</a:t>
                      </a:r>
                      <a:endParaRPr/>
                    </a:p>
                  </a:txBody>
                  <a:tcPr marT="91425" marB="91425" marR="91425" marL="91425"/>
                </a:tc>
                <a:tc>
                  <a:txBody>
                    <a:bodyPr/>
                    <a:lstStyle/>
                    <a:p>
                      <a:pPr indent="0" lvl="0" marL="0" rtl="0" algn="l">
                        <a:spcBef>
                          <a:spcPts val="0"/>
                        </a:spcBef>
                        <a:spcAft>
                          <a:spcPts val="0"/>
                        </a:spcAft>
                        <a:buNone/>
                      </a:pPr>
                      <a:r>
                        <a:rPr lang="ru"/>
                        <a:t>vax</a:t>
                      </a:r>
                      <a:endParaRPr/>
                    </a:p>
                  </a:txBody>
                  <a:tcPr marT="91425" marB="91425" marR="91425" marL="91425"/>
                </a:tc>
              </a:tr>
              <a:tr h="482325">
                <a:tc>
                  <a:txBody>
                    <a:bodyPr/>
                    <a:lstStyle/>
                    <a:p>
                      <a:pPr indent="0" lvl="0" marL="0" rtl="0" algn="l">
                        <a:lnSpc>
                          <a:spcPct val="115000"/>
                        </a:lnSpc>
                        <a:spcBef>
                          <a:spcPts val="0"/>
                        </a:spcBef>
                        <a:spcAft>
                          <a:spcPts val="0"/>
                        </a:spcAft>
                        <a:buClr>
                          <a:schemeClr val="dk1"/>
                        </a:buClr>
                        <a:buSzPts val="1100"/>
                        <a:buFont typeface="Arial"/>
                        <a:buNone/>
                      </a:pPr>
                      <a:r>
                        <a:rPr lang="ru" sz="1100">
                          <a:solidFill>
                            <a:schemeClr val="dk1"/>
                          </a:solidFill>
                        </a:rPr>
                        <a:t>Misinf0rmation</a:t>
                      </a:r>
                      <a:endParaRPr/>
                    </a:p>
                  </a:txBody>
                  <a:tcPr marT="91425" marB="91425" marR="91425" marL="91425"/>
                </a:tc>
                <a:tc>
                  <a:txBody>
                    <a:bodyPr/>
                    <a:lstStyle/>
                    <a:p>
                      <a:pPr indent="0" lvl="0" marL="0" rtl="0" algn="l">
                        <a:spcBef>
                          <a:spcPts val="0"/>
                        </a:spcBef>
                        <a:spcAft>
                          <a:spcPts val="0"/>
                        </a:spcAft>
                        <a:buNone/>
                      </a:pPr>
                      <a:r>
                        <a:rPr lang="ru"/>
                        <a:t>misinformation</a:t>
                      </a:r>
                      <a:endParaRPr/>
                    </a:p>
                  </a:txBody>
                  <a:tcPr marT="91425" marB="91425" marR="91425" marL="91425"/>
                </a:tc>
              </a:tr>
              <a:tr h="482325">
                <a:tc>
                  <a:txBody>
                    <a:bodyPr/>
                    <a:lstStyle/>
                    <a:p>
                      <a:pPr indent="0" lvl="0" marL="0" rtl="0" algn="l">
                        <a:lnSpc>
                          <a:spcPct val="115000"/>
                        </a:lnSpc>
                        <a:spcBef>
                          <a:spcPts val="0"/>
                        </a:spcBef>
                        <a:spcAft>
                          <a:spcPts val="0"/>
                        </a:spcAft>
                        <a:buClr>
                          <a:schemeClr val="dk1"/>
                        </a:buClr>
                        <a:buSzPts val="1100"/>
                        <a:buFont typeface="Arial"/>
                        <a:buNone/>
                      </a:pPr>
                      <a:r>
                        <a:rPr lang="ru" sz="1100">
                          <a:solidFill>
                            <a:schemeClr val="dk1"/>
                          </a:solidFill>
                        </a:rPr>
                        <a:t>pfiz3r</a:t>
                      </a:r>
                      <a:endParaRPr/>
                    </a:p>
                  </a:txBody>
                  <a:tcPr marT="91425" marB="91425" marR="91425" marL="91425"/>
                </a:tc>
                <a:tc>
                  <a:txBody>
                    <a:bodyPr/>
                    <a:lstStyle/>
                    <a:p>
                      <a:pPr indent="0" lvl="0" marL="0" rtl="0" algn="l">
                        <a:spcBef>
                          <a:spcPts val="0"/>
                        </a:spcBef>
                        <a:spcAft>
                          <a:spcPts val="0"/>
                        </a:spcAft>
                        <a:buNone/>
                      </a:pPr>
                      <a:r>
                        <a:rPr lang="ru"/>
                        <a:t>Pfizer</a:t>
                      </a:r>
                      <a:endParaRPr/>
                    </a:p>
                  </a:txBody>
                  <a:tcPr marT="91425" marB="91425" marR="91425" marL="91425"/>
                </a:tc>
              </a:tr>
              <a:tr h="482325">
                <a:tc>
                  <a:txBody>
                    <a:bodyPr/>
                    <a:lstStyle/>
                    <a:p>
                      <a:pPr indent="0" lvl="0" marL="0" rtl="0" algn="l">
                        <a:spcBef>
                          <a:spcPts val="0"/>
                        </a:spcBef>
                        <a:spcAft>
                          <a:spcPts val="1200"/>
                        </a:spcAft>
                        <a:buClr>
                          <a:schemeClr val="dk1"/>
                        </a:buClr>
                        <a:buSzPts val="1100"/>
                        <a:buFont typeface="Arial"/>
                        <a:buNone/>
                      </a:pPr>
                      <a:r>
                        <a:rPr lang="ru" sz="1100">
                          <a:solidFill>
                            <a:schemeClr val="dk1"/>
                          </a:solidFill>
                          <a:latin typeface="Montserrat"/>
                          <a:ea typeface="Montserrat"/>
                          <a:cs typeface="Montserrat"/>
                          <a:sym typeface="Montserrat"/>
                        </a:rPr>
                        <a:t>miscarr!ages</a:t>
                      </a:r>
                      <a:endParaRPr/>
                    </a:p>
                  </a:txBody>
                  <a:tcPr marT="91425" marB="91425" marR="91425" marL="91425"/>
                </a:tc>
                <a:tc>
                  <a:txBody>
                    <a:bodyPr/>
                    <a:lstStyle/>
                    <a:p>
                      <a:pPr indent="0" lvl="0" marL="0" rtl="0" algn="l">
                        <a:spcBef>
                          <a:spcPts val="0"/>
                        </a:spcBef>
                        <a:spcAft>
                          <a:spcPts val="0"/>
                        </a:spcAft>
                        <a:buNone/>
                      </a:pPr>
                      <a:r>
                        <a:rPr lang="ru"/>
                        <a:t>miscarriages</a:t>
                      </a:r>
                      <a:endParaRPr/>
                    </a:p>
                  </a:txBody>
                  <a:tcPr marT="91425" marB="91425" marR="91425" marL="91425"/>
                </a:tc>
              </a:tr>
              <a:tr h="482325">
                <a:tc>
                  <a:txBody>
                    <a:bodyPr/>
                    <a:lstStyle/>
                    <a:p>
                      <a:pPr indent="0" lvl="0" marL="0" rtl="0" algn="l">
                        <a:lnSpc>
                          <a:spcPct val="115000"/>
                        </a:lnSpc>
                        <a:spcBef>
                          <a:spcPts val="0"/>
                        </a:spcBef>
                        <a:spcAft>
                          <a:spcPts val="0"/>
                        </a:spcAft>
                        <a:buClr>
                          <a:schemeClr val="dk1"/>
                        </a:buClr>
                        <a:buSzPts val="1100"/>
                        <a:buFont typeface="Arial"/>
                        <a:buNone/>
                      </a:pPr>
                      <a:r>
                        <a:rPr lang="ru" sz="1100">
                          <a:solidFill>
                            <a:schemeClr val="dk1"/>
                          </a:solidFill>
                        </a:rPr>
                        <a:t>IV3RM3CTIN</a:t>
                      </a:r>
                      <a:endParaRPr/>
                    </a:p>
                  </a:txBody>
                  <a:tcPr marT="91425" marB="91425" marR="91425" marL="91425"/>
                </a:tc>
                <a:tc>
                  <a:txBody>
                    <a:bodyPr/>
                    <a:lstStyle/>
                    <a:p>
                      <a:pPr indent="0" lvl="0" marL="0" rtl="0" algn="l">
                        <a:spcBef>
                          <a:spcPts val="0"/>
                        </a:spcBef>
                        <a:spcAft>
                          <a:spcPts val="0"/>
                        </a:spcAft>
                        <a:buNone/>
                      </a:pPr>
                      <a:r>
                        <a:rPr lang="ru"/>
                        <a:t>ivermectin</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9"/>
          <p:cNvSpPr txBox="1"/>
          <p:nvPr>
            <p:ph type="title"/>
          </p:nvPr>
        </p:nvSpPr>
        <p:spPr>
          <a:xfrm>
            <a:off x="771538" y="766250"/>
            <a:ext cx="69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t>re.compile(r'\b\w*[^a-zA-Z ]\w*\b')</a:t>
            </a:r>
            <a:endParaRPr sz="1600"/>
          </a:p>
          <a:p>
            <a:pPr indent="0" lvl="0" marL="0" rtl="0" algn="l">
              <a:spcBef>
                <a:spcPts val="0"/>
              </a:spcBef>
              <a:spcAft>
                <a:spcPts val="0"/>
              </a:spcAft>
              <a:buNone/>
            </a:pPr>
            <a:r>
              <a:t/>
            </a:r>
            <a:endParaRPr sz="1600"/>
          </a:p>
        </p:txBody>
      </p:sp>
      <p:sp>
        <p:nvSpPr>
          <p:cNvPr id="502" name="Google Shape;502;p59"/>
          <p:cNvSpPr txBox="1"/>
          <p:nvPr>
            <p:ph idx="1" type="body"/>
          </p:nvPr>
        </p:nvSpPr>
        <p:spPr>
          <a:xfrm>
            <a:off x="713250" y="1220250"/>
            <a:ext cx="7717500" cy="13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re.compile() - это функция в модуле Python re (регулярные выражения), которая принимает регулярное выражение в виде строки и компилирует его в объект, который может быть использован для поиска соответствий в строках.</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503" name="Google Shape;503;p59"/>
          <p:cNvSpPr txBox="1"/>
          <p:nvPr/>
        </p:nvSpPr>
        <p:spPr>
          <a:xfrm>
            <a:off x="771453" y="3707400"/>
            <a:ext cx="7659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00">
                <a:solidFill>
                  <a:schemeClr val="dk1"/>
                </a:solidFill>
                <a:latin typeface="Montserrat"/>
                <a:ea typeface="Montserrat"/>
                <a:cs typeface="Montserrat"/>
                <a:sym typeface="Montserrat"/>
              </a:rPr>
              <a:t>Специальные символы ^ и $ соответствуют началу и концу каждой строки</a:t>
            </a:r>
            <a:endParaRPr sz="1100">
              <a:solidFill>
                <a:schemeClr val="dk1"/>
              </a:solidFill>
              <a:latin typeface="Montserrat"/>
              <a:ea typeface="Montserrat"/>
              <a:cs typeface="Montserrat"/>
              <a:sym typeface="Montserrat"/>
            </a:endParaRPr>
          </a:p>
          <a:p>
            <a:pPr indent="0" lvl="0" marL="0" rtl="0" algn="l">
              <a:spcBef>
                <a:spcPts val="1200"/>
              </a:spcBef>
              <a:spcAft>
                <a:spcPts val="1200"/>
              </a:spcAft>
              <a:buNone/>
            </a:pPr>
            <a:r>
              <a:rPr lang="ru" sz="1100">
                <a:solidFill>
                  <a:schemeClr val="dk1"/>
                </a:solidFill>
                <a:latin typeface="Montserrat"/>
                <a:ea typeface="Montserrat"/>
                <a:cs typeface="Montserrat"/>
                <a:sym typeface="Montserrat"/>
              </a:rPr>
              <a:t>+ Одно или более, синоним {1,}</a:t>
            </a:r>
            <a:endParaRPr sz="1100">
              <a:solidFill>
                <a:schemeClr val="dk1"/>
              </a:solidFill>
              <a:latin typeface="Montserrat"/>
              <a:ea typeface="Montserrat"/>
              <a:cs typeface="Montserrat"/>
              <a:sym typeface="Montserrat"/>
            </a:endParaRPr>
          </a:p>
        </p:txBody>
      </p:sp>
      <p:sp>
        <p:nvSpPr>
          <p:cNvPr id="504" name="Google Shape;504;p59"/>
          <p:cNvSpPr txBox="1"/>
          <p:nvPr>
            <p:ph type="title"/>
          </p:nvPr>
        </p:nvSpPr>
        <p:spPr>
          <a:xfrm>
            <a:off x="668913" y="2827800"/>
            <a:ext cx="69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t>for match in words: </a:t>
            </a:r>
            <a:endParaRPr sz="1600"/>
          </a:p>
          <a:p>
            <a:pPr indent="0" lvl="0" marL="0" rtl="0" algn="l">
              <a:spcBef>
                <a:spcPts val="0"/>
              </a:spcBef>
              <a:spcAft>
                <a:spcPts val="0"/>
              </a:spcAft>
              <a:buClr>
                <a:schemeClr val="dk1"/>
              </a:buClr>
              <a:buSzPts val="1100"/>
              <a:buFont typeface="Arial"/>
              <a:buNone/>
            </a:pPr>
            <a:r>
              <a:rPr lang="ru" sz="1600"/>
              <a:t>    if not re.match(r'^\w+$', match): </a:t>
            </a:r>
            <a:endParaRPr sz="1600"/>
          </a:p>
          <a:p>
            <a:pPr indent="0" lvl="0" marL="0" rtl="0" algn="l">
              <a:spcBef>
                <a:spcPts val="0"/>
              </a:spcBef>
              <a:spcAft>
                <a:spcPts val="0"/>
              </a:spcAft>
              <a:buClr>
                <a:schemeClr val="dk1"/>
              </a:buClr>
              <a:buSzPts val="1100"/>
              <a:buFont typeface="Arial"/>
              <a:buNone/>
            </a:pPr>
            <a:r>
              <a:rPr lang="ru" sz="1600"/>
              <a:t>        misspelled_words.append(match)</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Модуль Enchant</a:t>
            </a:r>
            <a:endParaRPr/>
          </a:p>
        </p:txBody>
      </p:sp>
      <p:sp>
        <p:nvSpPr>
          <p:cNvPr id="510" name="Google Shape;510;p60"/>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Python предоставляет модуль Enchant. В основном используется для проверки правописания слов и предлагает исправления для слов с ошибками.</a:t>
            </a:r>
            <a:endParaRPr/>
          </a:p>
          <a:p>
            <a:pPr indent="0" lvl="0" marL="0" rtl="0" algn="l">
              <a:spcBef>
                <a:spcPts val="1200"/>
              </a:spcBef>
              <a:spcAft>
                <a:spcPts val="0"/>
              </a:spcAft>
              <a:buNone/>
            </a:pPr>
            <a:r>
              <a:rPr lang="ru"/>
              <a:t>Для установки модуля используется стандартная команда:</a:t>
            </a:r>
            <a:endParaRPr/>
          </a:p>
          <a:p>
            <a:pPr indent="0" lvl="0" marL="0" rtl="0" algn="l">
              <a:spcBef>
                <a:spcPts val="1200"/>
              </a:spcBef>
              <a:spcAft>
                <a:spcPts val="0"/>
              </a:spcAft>
              <a:buNone/>
            </a:pPr>
            <a:r>
              <a:rPr lang="ru" sz="1400">
                <a:latin typeface="Vidaloka"/>
                <a:ea typeface="Vidaloka"/>
                <a:cs typeface="Vidaloka"/>
                <a:sym typeface="Vidaloka"/>
              </a:rPr>
              <a:t>pip install pyenchant </a:t>
            </a:r>
            <a:endParaRPr sz="1400">
              <a:latin typeface="Vidaloka"/>
              <a:ea typeface="Vidaloka"/>
              <a:cs typeface="Vidaloka"/>
              <a:sym typeface="Vidaloka"/>
            </a:endParaRPr>
          </a:p>
          <a:p>
            <a:pPr indent="0" lvl="0" marL="0" rtl="0" algn="l">
              <a:spcBef>
                <a:spcPts val="1200"/>
              </a:spcBef>
              <a:spcAft>
                <a:spcPts val="0"/>
              </a:spcAft>
              <a:buNone/>
            </a:pPr>
            <a:r>
              <a:rPr lang="ru"/>
              <a:t>Код для проверки правописания слова:</a:t>
            </a:r>
            <a:endParaRPr/>
          </a:p>
          <a:p>
            <a:pPr indent="0" lvl="0" marL="0" rtl="0" algn="l">
              <a:spcBef>
                <a:spcPts val="1200"/>
              </a:spcBef>
              <a:spcAft>
                <a:spcPts val="0"/>
              </a:spcAft>
              <a:buClr>
                <a:schemeClr val="dk1"/>
              </a:buClr>
              <a:buSzPts val="1100"/>
              <a:buFont typeface="Arial"/>
              <a:buNone/>
            </a:pPr>
            <a:r>
              <a:rPr lang="ru" sz="1400">
                <a:latin typeface="Vidaloka"/>
                <a:ea typeface="Vidaloka"/>
                <a:cs typeface="Vidaloka"/>
                <a:sym typeface="Vidaloka"/>
              </a:rPr>
              <a:t>misspelled_words = []</a:t>
            </a:r>
            <a:endParaRPr sz="1400">
              <a:latin typeface="Vidaloka"/>
              <a:ea typeface="Vidaloka"/>
              <a:cs typeface="Vidaloka"/>
              <a:sym typeface="Vidaloka"/>
            </a:endParaRPr>
          </a:p>
          <a:p>
            <a:pPr indent="0" lvl="0" marL="0" rtl="0" algn="l">
              <a:spcBef>
                <a:spcPts val="1200"/>
              </a:spcBef>
              <a:spcAft>
                <a:spcPts val="0"/>
              </a:spcAft>
              <a:buClr>
                <a:schemeClr val="dk1"/>
              </a:buClr>
              <a:buSzPts val="1100"/>
              <a:buFont typeface="Arial"/>
              <a:buNone/>
            </a:pPr>
            <a:r>
              <a:rPr lang="ru" sz="1400">
                <a:latin typeface="Vidaloka"/>
                <a:ea typeface="Vidaloka"/>
                <a:cs typeface="Vidaloka"/>
                <a:sym typeface="Vidaloka"/>
              </a:rPr>
              <a:t>for word in words:</a:t>
            </a:r>
            <a:endParaRPr sz="1400">
              <a:latin typeface="Vidaloka"/>
              <a:ea typeface="Vidaloka"/>
              <a:cs typeface="Vidaloka"/>
              <a:sym typeface="Vidaloka"/>
            </a:endParaRPr>
          </a:p>
          <a:p>
            <a:pPr indent="0" lvl="0" marL="0" rtl="0" algn="l">
              <a:spcBef>
                <a:spcPts val="1200"/>
              </a:spcBef>
              <a:spcAft>
                <a:spcPts val="0"/>
              </a:spcAft>
              <a:buClr>
                <a:schemeClr val="dk1"/>
              </a:buClr>
              <a:buSzPts val="1100"/>
              <a:buFont typeface="Arial"/>
              <a:buNone/>
            </a:pPr>
            <a:r>
              <a:rPr lang="ru" sz="1400">
                <a:latin typeface="Vidaloka"/>
                <a:ea typeface="Vidaloka"/>
                <a:cs typeface="Vidaloka"/>
                <a:sym typeface="Vidaloka"/>
              </a:rPr>
              <a:t>    if not d.check(word):</a:t>
            </a:r>
            <a:endParaRPr sz="1400">
              <a:latin typeface="Vidaloka"/>
              <a:ea typeface="Vidaloka"/>
              <a:cs typeface="Vidaloka"/>
              <a:sym typeface="Vidaloka"/>
            </a:endParaRPr>
          </a:p>
          <a:p>
            <a:pPr indent="0" lvl="0" marL="0" rtl="0" algn="l">
              <a:spcBef>
                <a:spcPts val="1200"/>
              </a:spcBef>
              <a:spcAft>
                <a:spcPts val="0"/>
              </a:spcAft>
              <a:buClr>
                <a:schemeClr val="dk1"/>
              </a:buClr>
              <a:buSzPts val="1100"/>
              <a:buFont typeface="Arial"/>
              <a:buNone/>
            </a:pPr>
            <a:r>
              <a:rPr lang="ru" sz="1400">
                <a:latin typeface="Vidaloka"/>
                <a:ea typeface="Vidaloka"/>
                <a:cs typeface="Vidaloka"/>
                <a:sym typeface="Vidaloka"/>
              </a:rPr>
              <a:t>        misspelled_words.append(word)</a:t>
            </a:r>
            <a:endParaRPr sz="1400">
              <a:latin typeface="Vidaloka"/>
              <a:ea typeface="Vidaloka"/>
              <a:cs typeface="Vidaloka"/>
              <a:sym typeface="Vidaloka"/>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1"/>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Check</a:t>
            </a:r>
            <a:r>
              <a:rPr lang="ru">
                <a:solidFill>
                  <a:schemeClr val="dk1"/>
                </a:solidFill>
              </a:rPr>
              <a:t> проверяет слова:</a:t>
            </a:r>
            <a:endParaRPr/>
          </a:p>
          <a:p>
            <a:pPr indent="0" lvl="0" marL="0" rtl="0" algn="l">
              <a:spcBef>
                <a:spcPts val="1200"/>
              </a:spcBef>
              <a:spcAft>
                <a:spcPts val="0"/>
              </a:spcAft>
              <a:buClr>
                <a:schemeClr val="dk1"/>
              </a:buClr>
              <a:buSzPts val="1100"/>
              <a:buFont typeface="Arial"/>
              <a:buNone/>
            </a:pPr>
            <a:r>
              <a:rPr lang="ru">
                <a:latin typeface="Vidaloka"/>
                <a:ea typeface="Vidaloka"/>
                <a:cs typeface="Vidaloka"/>
                <a:sym typeface="Vidaloka"/>
              </a:rPr>
              <a:t>misspelled_words = []</a:t>
            </a:r>
            <a:endParaRPr>
              <a:latin typeface="Vidaloka"/>
              <a:ea typeface="Vidaloka"/>
              <a:cs typeface="Vidaloka"/>
              <a:sym typeface="Vidaloka"/>
            </a:endParaRPr>
          </a:p>
          <a:p>
            <a:pPr indent="0" lvl="0" marL="0" rtl="0" algn="l">
              <a:spcBef>
                <a:spcPts val="1200"/>
              </a:spcBef>
              <a:spcAft>
                <a:spcPts val="0"/>
              </a:spcAft>
              <a:buClr>
                <a:schemeClr val="dk1"/>
              </a:buClr>
              <a:buSzPts val="1100"/>
              <a:buFont typeface="Arial"/>
              <a:buNone/>
            </a:pPr>
            <a:r>
              <a:rPr lang="ru">
                <a:latin typeface="Vidaloka"/>
                <a:ea typeface="Vidaloka"/>
                <a:cs typeface="Vidaloka"/>
                <a:sym typeface="Vidaloka"/>
              </a:rPr>
              <a:t>for word in words:</a:t>
            </a:r>
            <a:endParaRPr>
              <a:latin typeface="Vidaloka"/>
              <a:ea typeface="Vidaloka"/>
              <a:cs typeface="Vidaloka"/>
              <a:sym typeface="Vidaloka"/>
            </a:endParaRPr>
          </a:p>
          <a:p>
            <a:pPr indent="0" lvl="0" marL="0" rtl="0" algn="l">
              <a:spcBef>
                <a:spcPts val="1200"/>
              </a:spcBef>
              <a:spcAft>
                <a:spcPts val="0"/>
              </a:spcAft>
              <a:buNone/>
            </a:pPr>
            <a:r>
              <a:rPr lang="ru">
                <a:latin typeface="Vidaloka"/>
                <a:ea typeface="Vidaloka"/>
                <a:cs typeface="Vidaloka"/>
                <a:sym typeface="Vidaloka"/>
              </a:rPr>
              <a:t>    if not d.check(word): </a:t>
            </a:r>
            <a:endParaRPr>
              <a:latin typeface="Vidaloka"/>
              <a:ea typeface="Vidaloka"/>
              <a:cs typeface="Vidaloka"/>
              <a:sym typeface="Vidaloka"/>
            </a:endParaRPr>
          </a:p>
          <a:p>
            <a:pPr indent="0" lvl="0" marL="0" rtl="0" algn="l">
              <a:spcBef>
                <a:spcPts val="1200"/>
              </a:spcBef>
              <a:spcAft>
                <a:spcPts val="0"/>
              </a:spcAft>
              <a:buNone/>
            </a:pPr>
            <a:r>
              <a:rPr lang="ru">
                <a:latin typeface="Vidaloka"/>
                <a:ea typeface="Vidaloka"/>
                <a:cs typeface="Vidaloka"/>
                <a:sym typeface="Vidaloka"/>
              </a:rPr>
              <a:t>        misspelled_words.append(word)</a:t>
            </a:r>
            <a:endParaRPr>
              <a:latin typeface="Vidaloka"/>
              <a:ea typeface="Vidaloka"/>
              <a:cs typeface="Vidaloka"/>
              <a:sym typeface="Vidaloka"/>
            </a:endParaRPr>
          </a:p>
          <a:p>
            <a:pPr indent="0" lvl="0" marL="0" rtl="0" algn="l">
              <a:spcBef>
                <a:spcPts val="1200"/>
              </a:spcBef>
              <a:spcAft>
                <a:spcPts val="0"/>
              </a:spcAft>
              <a:buClr>
                <a:schemeClr val="dk1"/>
              </a:buClr>
              <a:buSzPts val="1100"/>
              <a:buFont typeface="Arial"/>
              <a:buNone/>
            </a:pPr>
            <a:r>
              <a:t/>
            </a:r>
            <a:endParaRPr>
              <a:latin typeface="Vidaloka"/>
              <a:ea typeface="Vidaloka"/>
              <a:cs typeface="Vidaloka"/>
              <a:sym typeface="Vidaloka"/>
            </a:endParaRPr>
          </a:p>
          <a:p>
            <a:pPr indent="0" lvl="0" marL="0" rtl="0" algn="l">
              <a:spcBef>
                <a:spcPts val="1200"/>
              </a:spcBef>
              <a:spcAft>
                <a:spcPts val="1200"/>
              </a:spcAft>
              <a:buNone/>
            </a:pPr>
            <a:r>
              <a:t/>
            </a:r>
            <a:endParaRPr>
              <a:latin typeface="Vidaloka"/>
              <a:ea typeface="Vidaloka"/>
              <a:cs typeface="Vidaloka"/>
              <a:sym typeface="Vidaloka"/>
            </a:endParaRPr>
          </a:p>
        </p:txBody>
      </p:sp>
      <p:pic>
        <p:nvPicPr>
          <p:cNvPr id="517" name="Google Shape;517;p61"/>
          <p:cNvPicPr preferRelativeResize="0"/>
          <p:nvPr/>
        </p:nvPicPr>
        <p:blipFill>
          <a:blip r:embed="rId3">
            <a:alphaModFix/>
          </a:blip>
          <a:stretch>
            <a:fillRect/>
          </a:stretch>
        </p:blipFill>
        <p:spPr>
          <a:xfrm>
            <a:off x="0" y="3200273"/>
            <a:ext cx="9144001" cy="9981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Частотность</a:t>
            </a:r>
            <a:endParaRPr/>
          </a:p>
        </p:txBody>
      </p:sp>
      <p:sp>
        <p:nvSpPr>
          <p:cNvPr id="523" name="Google Shape;523;p6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24" name="Google Shape;524;p62"/>
          <p:cNvPicPr preferRelativeResize="0"/>
          <p:nvPr/>
        </p:nvPicPr>
        <p:blipFill>
          <a:blip r:embed="rId3">
            <a:alphaModFix/>
          </a:blip>
          <a:stretch>
            <a:fillRect/>
          </a:stretch>
        </p:blipFill>
        <p:spPr>
          <a:xfrm>
            <a:off x="713238" y="1244425"/>
            <a:ext cx="6829425" cy="3352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