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6" r:id="rId5"/>
    <p:sldId id="308" r:id="rId6"/>
    <p:sldId id="309" r:id="rId7"/>
    <p:sldId id="310" r:id="rId8"/>
    <p:sldId id="312" r:id="rId9"/>
    <p:sldId id="311"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642DF-2A56-45E3-834A-47AFFFF8FF9D}" v="6" dt="2022-04-08T01:51:08.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180" autoAdjust="0"/>
  </p:normalViewPr>
  <p:slideViewPr>
    <p:cSldViewPr snapToGrid="0">
      <p:cViewPr varScale="1">
        <p:scale>
          <a:sx n="66" d="100"/>
          <a:sy n="66" d="100"/>
        </p:scale>
        <p:origin x="125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Let your RESUME LIVE IN THE BLOCKCHAIN FOREVER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A NEW WAY TO SHOW OFF YOUR TECH SAVY!</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PROVE YOUR CAREER PROGRESSION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Let your RESUME LIVE IN THE BLOCKCHAIN FOREVER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A NEW WAY TO SHOW OFF YOUR TECH SAVY!</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PROVE YOUR CAREER PROGRESSION  </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BE01-2031-4030-9ECE-364714B996DD}"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39442-0A70-4D46-B50E-C8F1F0FA0712}" type="slidenum">
              <a:rPr lang="en-US" smtClean="0"/>
              <a:t>‹#›</a:t>
            </a:fld>
            <a:endParaRPr lang="en-US"/>
          </a:p>
        </p:txBody>
      </p:sp>
    </p:spTree>
    <p:extLst>
      <p:ext uri="{BB962C8B-B14F-4D97-AF65-F5344CB8AC3E}">
        <p14:creationId xmlns:p14="http://schemas.microsoft.com/office/powerpoint/2010/main" val="101922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2D3"/>
                </a:solidFill>
                <a:effectLst/>
                <a:latin typeface="Slack-Lato"/>
              </a:rPr>
              <a:t>Why use blockchain to upload and store your resume?</a:t>
            </a:r>
            <a:endParaRPr lang="en-US" b="0" i="0" dirty="0">
              <a:solidFill>
                <a:srgbClr val="D1D2D3"/>
              </a:solidFill>
              <a:effectLst/>
              <a:latin typeface="Slack-Lato"/>
            </a:endParaRPr>
          </a:p>
          <a:p>
            <a:pPr algn="l">
              <a:buFont typeface="Arial" panose="020B0604020202020204" pitchFamily="34" charset="0"/>
              <a:buChar char="•"/>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Your resume is your biggest marketing asset as a job candidate.  Everybody has one career but most people probably have several versions of their resumes. The versioning can change from slight updates to highlight the particular experience to a set of blatant lies just to get the job. This causes HR departments not to be able to distinguish honest candidates who has real experience and skills from those who are not trustworthy. </a:t>
            </a:r>
          </a:p>
          <a:p>
            <a:pPr algn="l">
              <a:buFont typeface="Arial" panose="020B0604020202020204" pitchFamily="34" charset="0"/>
              <a:buChar char="•"/>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What if as a job candidate put your resume out there everyone can see and it stays there as unchangeable and when you upload a new version, it also goes up there creating a chain of records with </a:t>
            </a:r>
            <a:r>
              <a:rPr lang="en-US" b="0" i="0">
                <a:solidFill>
                  <a:srgbClr val="D1D2D3"/>
                </a:solidFill>
                <a:effectLst/>
                <a:latin typeface="Slack-Lato"/>
              </a:rPr>
              <a:t>time stamps  </a:t>
            </a:r>
            <a:r>
              <a:rPr lang="en-US" b="0" i="0" dirty="0">
                <a:solidFill>
                  <a:srgbClr val="D1D2D3"/>
                </a:solidFill>
                <a:effectLst/>
                <a:latin typeface="Slack-Lato"/>
              </a:rPr>
              <a:t>. As an HR manager, what if you can trust the candidate is telling the truth by seeing several versions of candidates resume you know it got there and not changed/ </a:t>
            </a:r>
          </a:p>
          <a:p>
            <a:pPr algn="l">
              <a:buFont typeface="Arial" panose="020B0604020202020204" pitchFamily="34" charset="0"/>
              <a:buChar char="•"/>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Blockchain is a decentralized ledger used  to store any digital record. Once a digital asset is in the blockchain it is there forever and cannot be changed.  Your resume being your most valuable marketing asset but anyone can literally lie his way into a high paying job by claiming he has skills and experience on his resume, . In this context how will an honest candidate will stand out from the crowd? </a:t>
            </a:r>
          </a:p>
          <a:p>
            <a:pPr algn="l">
              <a:buFont typeface="Arial" panose="020B0604020202020204" pitchFamily="34" charset="0"/>
              <a:buChar char="•"/>
            </a:pPr>
            <a:endParaRPr lang="en-US" b="0" i="0" dirty="0">
              <a:solidFill>
                <a:srgbClr val="D1D2D3"/>
              </a:solidFill>
              <a:effectLst/>
              <a:latin typeface="Slack-Lato"/>
            </a:endParaRPr>
          </a:p>
          <a:p>
            <a:pPr algn="l">
              <a:buFont typeface="Arial" panose="020B0604020202020204" pitchFamily="34" charset="0"/>
              <a:buNone/>
            </a:pPr>
            <a:r>
              <a:rPr lang="en-US" b="0" i="0" dirty="0">
                <a:solidFill>
                  <a:srgbClr val="D1D2D3"/>
                </a:solidFill>
                <a:effectLst/>
                <a:latin typeface="Slack-Lato"/>
              </a:rPr>
              <a:t>We are solving this need by providing a web application that put your resumes  into </a:t>
            </a:r>
            <a:r>
              <a:rPr lang="en-US" b="0" i="0" dirty="0" err="1">
                <a:solidFill>
                  <a:srgbClr val="D1D2D3"/>
                </a:solidFill>
                <a:effectLst/>
                <a:latin typeface="Slack-Lato"/>
              </a:rPr>
              <a:t>Etherium</a:t>
            </a:r>
            <a:r>
              <a:rPr lang="en-US" b="0" i="0" dirty="0">
                <a:solidFill>
                  <a:srgbClr val="D1D2D3"/>
                </a:solidFill>
                <a:effectLst/>
                <a:latin typeface="Slack-Lato"/>
              </a:rPr>
              <a:t> blockchain. Once a candidate uploads his resume to blockchain, it will become a public immutable record that can be seen by anyone in our case the hiring managers. Since it is immutable, an employee can see the history of changes by searching the candidate in the blockchain . </a:t>
            </a:r>
          </a:p>
          <a:p>
            <a:pPr algn="l">
              <a:buFont typeface="Arial" panose="020B0604020202020204" pitchFamily="34" charset="0"/>
              <a:buNone/>
            </a:pPr>
            <a:endParaRPr lang="en-US" b="0" i="0" dirty="0">
              <a:solidFill>
                <a:srgbClr val="D1D2D3"/>
              </a:solidFill>
              <a:effectLst/>
              <a:latin typeface="Slack-Lato"/>
            </a:endParaRPr>
          </a:p>
          <a:p>
            <a:pPr algn="l">
              <a:buFont typeface="Arial" panose="020B0604020202020204" pitchFamily="34" charset="0"/>
              <a:buNone/>
            </a:pPr>
            <a:endParaRPr lang="en-US" b="0" i="0" dirty="0">
              <a:solidFill>
                <a:srgbClr val="D1D2D3"/>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C6939442-0A70-4D46-B50E-C8F1F0FA0712}" type="slidenum">
              <a:rPr lang="en-US" smtClean="0"/>
              <a:t>2</a:t>
            </a:fld>
            <a:endParaRPr lang="en-US"/>
          </a:p>
        </p:txBody>
      </p:sp>
    </p:spTree>
    <p:extLst>
      <p:ext uri="{BB962C8B-B14F-4D97-AF65-F5344CB8AC3E}">
        <p14:creationId xmlns:p14="http://schemas.microsoft.com/office/powerpoint/2010/main" val="312979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built a proof of concept architecture consists of  1- A </a:t>
            </a:r>
            <a:r>
              <a:rPr lang="en-US" dirty="0" err="1"/>
              <a:t>streamlit</a:t>
            </a:r>
            <a:r>
              <a:rPr lang="en-US" dirty="0"/>
              <a:t> web app, A wallet account in </a:t>
            </a:r>
            <a:r>
              <a:rPr lang="en-US" dirty="0" err="1"/>
              <a:t>MetaMask</a:t>
            </a:r>
            <a:r>
              <a:rPr lang="en-US" dirty="0"/>
              <a:t>, A </a:t>
            </a:r>
            <a:r>
              <a:rPr lang="en-US" dirty="0" err="1"/>
              <a:t>testnet</a:t>
            </a:r>
            <a:r>
              <a:rPr lang="en-US" dirty="0"/>
              <a:t> in Ganache which mimics </a:t>
            </a:r>
            <a:r>
              <a:rPr lang="en-US" dirty="0" err="1"/>
              <a:t>Etherium</a:t>
            </a:r>
            <a:r>
              <a:rPr lang="en-US" dirty="0"/>
              <a:t> main-net and a smart contract written in Solidity we wrote in the Remix. </a:t>
            </a:r>
          </a:p>
        </p:txBody>
      </p:sp>
      <p:sp>
        <p:nvSpPr>
          <p:cNvPr id="4" name="Slide Number Placeholder 3"/>
          <p:cNvSpPr>
            <a:spLocks noGrp="1"/>
          </p:cNvSpPr>
          <p:nvPr>
            <p:ph type="sldNum" sz="quarter" idx="5"/>
          </p:nvPr>
        </p:nvSpPr>
        <p:spPr/>
        <p:txBody>
          <a:bodyPr/>
          <a:lstStyle/>
          <a:p>
            <a:fld id="{C6939442-0A70-4D46-B50E-C8F1F0FA0712}" type="slidenum">
              <a:rPr lang="en-US" smtClean="0"/>
              <a:t>3</a:t>
            </a:fld>
            <a:endParaRPr lang="en-US"/>
          </a:p>
        </p:txBody>
      </p:sp>
    </p:spTree>
    <p:extLst>
      <p:ext uri="{BB962C8B-B14F-4D97-AF65-F5344CB8AC3E}">
        <p14:creationId xmlns:p14="http://schemas.microsoft.com/office/powerpoint/2010/main" val="69373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39442-0A70-4D46-B50E-C8F1F0FA0712}" type="slidenum">
              <a:rPr lang="en-US" smtClean="0"/>
              <a:t>4</a:t>
            </a:fld>
            <a:endParaRPr lang="en-US"/>
          </a:p>
        </p:txBody>
      </p:sp>
    </p:spTree>
    <p:extLst>
      <p:ext uri="{BB962C8B-B14F-4D97-AF65-F5344CB8AC3E}">
        <p14:creationId xmlns:p14="http://schemas.microsoft.com/office/powerpoint/2010/main" val="42107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39442-0A70-4D46-B50E-C8F1F0FA0712}" type="slidenum">
              <a:rPr lang="en-US" smtClean="0"/>
              <a:t>5</a:t>
            </a:fld>
            <a:endParaRPr lang="en-US"/>
          </a:p>
        </p:txBody>
      </p:sp>
    </p:spTree>
    <p:extLst>
      <p:ext uri="{BB962C8B-B14F-4D97-AF65-F5344CB8AC3E}">
        <p14:creationId xmlns:p14="http://schemas.microsoft.com/office/powerpoint/2010/main" val="216887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06776" y="639097"/>
            <a:ext cx="5136296" cy="3494791"/>
          </a:xfrm>
        </p:spPr>
        <p:txBody>
          <a:bodyPr>
            <a:normAutofit/>
          </a:bodyPr>
          <a:lstStyle/>
          <a:p>
            <a:r>
              <a:rPr lang="en-US" sz="4000" dirty="0"/>
              <a:t>MyBlockChainResume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5210989" cy="1238616"/>
          </a:xfrm>
        </p:spPr>
        <p:txBody>
          <a:bodyPr>
            <a:normAutofit/>
          </a:bodyPr>
          <a:lstStyle/>
          <a:p>
            <a:r>
              <a:rPr lang="en-US" b="1" dirty="0"/>
              <a:t>STAND OUT FROM THE CROWD!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What is blockchain? - Coding Dojo Blog">
            <a:extLst>
              <a:ext uri="{FF2B5EF4-FFF2-40B4-BE49-F238E27FC236}">
                <a16:creationId xmlns:a16="http://schemas.microsoft.com/office/drawing/2014/main" id="{9F08DAB4-3951-4DAF-9C9E-53DB29DF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949" y="948746"/>
            <a:ext cx="4686224" cy="234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Why Resume in BlockChain?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5098187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Process 23">
            <a:extLst>
              <a:ext uri="{FF2B5EF4-FFF2-40B4-BE49-F238E27FC236}">
                <a16:creationId xmlns:a16="http://schemas.microsoft.com/office/drawing/2014/main" id="{02B3F1D4-014B-4472-A69F-6EE9D1BEBCFA}"/>
              </a:ext>
            </a:extLst>
          </p:cNvPr>
          <p:cNvSpPr/>
          <p:nvPr/>
        </p:nvSpPr>
        <p:spPr>
          <a:xfrm>
            <a:off x="10914001" y="2254665"/>
            <a:ext cx="902345" cy="1126037"/>
          </a:xfrm>
          <a:prstGeom prst="flowChartProcess">
            <a:avLst/>
          </a:prstGeom>
          <a:solidFill>
            <a:schemeClr val="accent4">
              <a:lumMod val="20000"/>
              <a:lumOff val="8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Remix</a:t>
            </a:r>
          </a:p>
        </p:txBody>
      </p:sp>
      <p:sp>
        <p:nvSpPr>
          <p:cNvPr id="2" name="Title 1">
            <a:extLst>
              <a:ext uri="{FF2B5EF4-FFF2-40B4-BE49-F238E27FC236}">
                <a16:creationId xmlns:a16="http://schemas.microsoft.com/office/drawing/2014/main" id="{DFC006BB-1796-482D-B0BE-8986ADDDF0B9}"/>
              </a:ext>
            </a:extLst>
          </p:cNvPr>
          <p:cNvSpPr>
            <a:spLocks noGrp="1"/>
          </p:cNvSpPr>
          <p:nvPr>
            <p:ph type="title"/>
          </p:nvPr>
        </p:nvSpPr>
        <p:spPr/>
        <p:txBody>
          <a:bodyPr/>
          <a:lstStyle/>
          <a:p>
            <a:r>
              <a:rPr lang="en-US" dirty="0"/>
              <a:t>THE PROJECT </a:t>
            </a:r>
          </a:p>
        </p:txBody>
      </p:sp>
      <p:sp>
        <p:nvSpPr>
          <p:cNvPr id="3" name="Content Placeholder 2">
            <a:extLst>
              <a:ext uri="{FF2B5EF4-FFF2-40B4-BE49-F238E27FC236}">
                <a16:creationId xmlns:a16="http://schemas.microsoft.com/office/drawing/2014/main" id="{1F1FF66C-48E8-44FA-BA53-C29207D58F16}"/>
              </a:ext>
            </a:extLst>
          </p:cNvPr>
          <p:cNvSpPr>
            <a:spLocks noGrp="1"/>
          </p:cNvSpPr>
          <p:nvPr>
            <p:ph idx="1"/>
          </p:nvPr>
        </p:nvSpPr>
        <p:spPr/>
        <p:txBody>
          <a:bodyPr/>
          <a:lstStyle/>
          <a:p>
            <a:r>
              <a:rPr lang="en-US" dirty="0"/>
              <a:t>A </a:t>
            </a:r>
            <a:r>
              <a:rPr lang="en-US" dirty="0" err="1"/>
              <a:t>Streamlit</a:t>
            </a:r>
            <a:r>
              <a:rPr lang="en-US" dirty="0"/>
              <a:t> Web App</a:t>
            </a:r>
          </a:p>
          <a:p>
            <a:r>
              <a:rPr lang="en-US" dirty="0"/>
              <a:t>A Smart Contract written in Solidity</a:t>
            </a:r>
          </a:p>
          <a:p>
            <a:r>
              <a:rPr lang="en-US" dirty="0"/>
              <a:t>A wallet account in </a:t>
            </a:r>
            <a:r>
              <a:rPr lang="en-US" dirty="0" err="1"/>
              <a:t>MetaMask</a:t>
            </a:r>
            <a:endParaRPr lang="en-US" dirty="0"/>
          </a:p>
          <a:p>
            <a:r>
              <a:rPr lang="en-US" dirty="0"/>
              <a:t>A Ganache Test-Net</a:t>
            </a:r>
          </a:p>
        </p:txBody>
      </p:sp>
      <p:sp>
        <p:nvSpPr>
          <p:cNvPr id="4" name="Oval 3">
            <a:extLst>
              <a:ext uri="{FF2B5EF4-FFF2-40B4-BE49-F238E27FC236}">
                <a16:creationId xmlns:a16="http://schemas.microsoft.com/office/drawing/2014/main" id="{BE4F142C-2CF3-40FD-AD7D-2FFA7A8D5787}"/>
              </a:ext>
            </a:extLst>
          </p:cNvPr>
          <p:cNvSpPr/>
          <p:nvPr/>
        </p:nvSpPr>
        <p:spPr>
          <a:xfrm>
            <a:off x="6076854" y="2208943"/>
            <a:ext cx="1818562" cy="1818562"/>
          </a:xfrm>
          <a:prstGeom prst="ellipse">
            <a:avLst/>
          </a:prstGeom>
          <a:solidFill>
            <a:schemeClr val="accent1">
              <a:lumMod val="40000"/>
              <a:lumOff val="60000"/>
            </a:schemeClr>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algn="ctr"/>
            <a:endParaRPr lang="en-US" dirty="0">
              <a:solidFill>
                <a:srgbClr val="FF0000"/>
              </a:solidFill>
            </a:endParaRPr>
          </a:p>
          <a:p>
            <a:pPr algn="ctr"/>
            <a:r>
              <a:rPr lang="en-US" sz="2000" b="1" dirty="0"/>
              <a:t>StreamLit Web App</a:t>
            </a:r>
          </a:p>
        </p:txBody>
      </p:sp>
      <p:sp>
        <p:nvSpPr>
          <p:cNvPr id="6" name="Flowchart: Process 5">
            <a:extLst>
              <a:ext uri="{FF2B5EF4-FFF2-40B4-BE49-F238E27FC236}">
                <a16:creationId xmlns:a16="http://schemas.microsoft.com/office/drawing/2014/main" id="{E7B1555E-38A7-46F2-8FC1-042A84ECCDB6}"/>
              </a:ext>
            </a:extLst>
          </p:cNvPr>
          <p:cNvSpPr/>
          <p:nvPr/>
        </p:nvSpPr>
        <p:spPr>
          <a:xfrm>
            <a:off x="8842786" y="3716728"/>
            <a:ext cx="1320801" cy="6215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Metamask</a:t>
            </a:r>
            <a:r>
              <a:rPr lang="en-US" dirty="0"/>
              <a:t> Wallet</a:t>
            </a:r>
          </a:p>
        </p:txBody>
      </p:sp>
      <p:sp>
        <p:nvSpPr>
          <p:cNvPr id="7" name="Flowchart: Process 6">
            <a:extLst>
              <a:ext uri="{FF2B5EF4-FFF2-40B4-BE49-F238E27FC236}">
                <a16:creationId xmlns:a16="http://schemas.microsoft.com/office/drawing/2014/main" id="{5016CD78-BEF2-46AF-A34F-D87590A7916B}"/>
              </a:ext>
            </a:extLst>
          </p:cNvPr>
          <p:cNvSpPr/>
          <p:nvPr/>
        </p:nvSpPr>
        <p:spPr>
          <a:xfrm>
            <a:off x="8657515" y="2318875"/>
            <a:ext cx="1616036" cy="822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Smart Contract deployed in </a:t>
            </a:r>
          </a:p>
          <a:p>
            <a:pPr algn="ctr"/>
            <a:r>
              <a:rPr lang="en-US" sz="1400" dirty="0">
                <a:solidFill>
                  <a:schemeClr val="bg1"/>
                </a:solidFill>
              </a:rPr>
              <a:t>Test-Net</a:t>
            </a:r>
          </a:p>
        </p:txBody>
      </p:sp>
      <p:cxnSp>
        <p:nvCxnSpPr>
          <p:cNvPr id="9" name="Straight Arrow Connector 8">
            <a:extLst>
              <a:ext uri="{FF2B5EF4-FFF2-40B4-BE49-F238E27FC236}">
                <a16:creationId xmlns:a16="http://schemas.microsoft.com/office/drawing/2014/main" id="{B38907A0-180C-44B4-8346-B673E64D30CB}"/>
              </a:ext>
            </a:extLst>
          </p:cNvPr>
          <p:cNvCxnSpPr/>
          <p:nvPr/>
        </p:nvCxnSpPr>
        <p:spPr>
          <a:xfrm>
            <a:off x="9269506" y="3255683"/>
            <a:ext cx="0" cy="38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FDFB3-BF56-4F41-9D0F-9A00F4B9BCA4}"/>
              </a:ext>
            </a:extLst>
          </p:cNvPr>
          <p:cNvCxnSpPr>
            <a:cxnSpLocks/>
          </p:cNvCxnSpPr>
          <p:nvPr/>
        </p:nvCxnSpPr>
        <p:spPr>
          <a:xfrm flipV="1">
            <a:off x="9586858" y="3224342"/>
            <a:ext cx="0" cy="40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4883D4-C56A-449A-AE09-C8FD0D021277}"/>
              </a:ext>
            </a:extLst>
          </p:cNvPr>
          <p:cNvCxnSpPr>
            <a:cxnSpLocks/>
          </p:cNvCxnSpPr>
          <p:nvPr/>
        </p:nvCxnSpPr>
        <p:spPr>
          <a:xfrm flipH="1">
            <a:off x="7956515" y="3038177"/>
            <a:ext cx="498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17C9EC-1B1F-4B11-8EAC-DC491F4E3D04}"/>
              </a:ext>
            </a:extLst>
          </p:cNvPr>
          <p:cNvCxnSpPr>
            <a:cxnSpLocks/>
          </p:cNvCxnSpPr>
          <p:nvPr/>
        </p:nvCxnSpPr>
        <p:spPr>
          <a:xfrm>
            <a:off x="7956515" y="2817684"/>
            <a:ext cx="578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Programmer male outline">
            <a:extLst>
              <a:ext uri="{FF2B5EF4-FFF2-40B4-BE49-F238E27FC236}">
                <a16:creationId xmlns:a16="http://schemas.microsoft.com/office/drawing/2014/main" id="{D3D309FF-54DE-4E55-B924-7A76D7E169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4743" y="2318875"/>
            <a:ext cx="727636" cy="727636"/>
          </a:xfrm>
          <a:prstGeom prst="rect">
            <a:avLst/>
          </a:prstGeom>
        </p:spPr>
      </p:pic>
      <p:cxnSp>
        <p:nvCxnSpPr>
          <p:cNvPr id="23" name="Straight Arrow Connector 22">
            <a:extLst>
              <a:ext uri="{FF2B5EF4-FFF2-40B4-BE49-F238E27FC236}">
                <a16:creationId xmlns:a16="http://schemas.microsoft.com/office/drawing/2014/main" id="{6F2DEC35-28EE-46C4-8C50-45599A73D1D1}"/>
              </a:ext>
            </a:extLst>
          </p:cNvPr>
          <p:cNvCxnSpPr>
            <a:cxnSpLocks/>
          </p:cNvCxnSpPr>
          <p:nvPr/>
        </p:nvCxnSpPr>
        <p:spPr>
          <a:xfrm flipH="1">
            <a:off x="10343477" y="2739996"/>
            <a:ext cx="498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0C2F-3947-4E38-8159-AE98327D11F5}"/>
              </a:ext>
            </a:extLst>
          </p:cNvPr>
          <p:cNvCxnSpPr/>
          <p:nvPr/>
        </p:nvCxnSpPr>
        <p:spPr>
          <a:xfrm>
            <a:off x="6576347" y="5008282"/>
            <a:ext cx="471304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FB8F86-7A31-417B-ACC2-090E80522FC7}"/>
              </a:ext>
            </a:extLst>
          </p:cNvPr>
          <p:cNvSpPr txBox="1"/>
          <p:nvPr/>
        </p:nvSpPr>
        <p:spPr>
          <a:xfrm>
            <a:off x="8205574" y="4638950"/>
            <a:ext cx="2425723" cy="369332"/>
          </a:xfrm>
          <a:prstGeom prst="rect">
            <a:avLst/>
          </a:prstGeom>
          <a:noFill/>
        </p:spPr>
        <p:txBody>
          <a:bodyPr wrap="square" rtlCol="0">
            <a:spAutoFit/>
          </a:bodyPr>
          <a:lstStyle/>
          <a:p>
            <a:r>
              <a:rPr lang="en-US" dirty="0"/>
              <a:t>ARCHITECTURE</a:t>
            </a:r>
          </a:p>
        </p:txBody>
      </p:sp>
    </p:spTree>
    <p:extLst>
      <p:ext uri="{BB962C8B-B14F-4D97-AF65-F5344CB8AC3E}">
        <p14:creationId xmlns:p14="http://schemas.microsoft.com/office/powerpoint/2010/main" val="184646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6274-4F52-4943-8602-0D74A9694C7C}"/>
              </a:ext>
            </a:extLst>
          </p:cNvPr>
          <p:cNvSpPr>
            <a:spLocks noGrp="1"/>
          </p:cNvSpPr>
          <p:nvPr>
            <p:ph type="title"/>
          </p:nvPr>
        </p:nvSpPr>
        <p:spPr/>
        <p:txBody>
          <a:bodyPr/>
          <a:lstStyle/>
          <a:p>
            <a:r>
              <a:rPr lang="en-US" dirty="0"/>
              <a:t>USER INTERFACE : THE WEB APP</a:t>
            </a:r>
          </a:p>
        </p:txBody>
      </p:sp>
      <p:pic>
        <p:nvPicPr>
          <p:cNvPr id="8" name="Content Placeholder 7" descr="Graphical user interface, application, Teams&#10;&#10;Description automatically generated">
            <a:extLst>
              <a:ext uri="{FF2B5EF4-FFF2-40B4-BE49-F238E27FC236}">
                <a16:creationId xmlns:a16="http://schemas.microsoft.com/office/drawing/2014/main" id="{52003D84-D3A3-408D-8091-852EC0238F79}"/>
              </a:ext>
            </a:extLst>
          </p:cNvPr>
          <p:cNvPicPr>
            <a:picLocks noGrp="1" noChangeAspect="1"/>
          </p:cNvPicPr>
          <p:nvPr>
            <p:ph idx="1"/>
          </p:nvPr>
        </p:nvPicPr>
        <p:blipFill>
          <a:blip r:embed="rId3"/>
          <a:stretch>
            <a:fillRect/>
          </a:stretch>
        </p:blipFill>
        <p:spPr bwMode="auto">
          <a:xfrm>
            <a:off x="1179812" y="2000598"/>
            <a:ext cx="5091604" cy="3760788"/>
          </a:xfrm>
          <a:prstGeom prst="rect">
            <a:avLst/>
          </a:prstGeom>
          <a:noFill/>
          <a:extLst>
            <a:ext uri="{909E8E84-426E-40DD-AFC4-6F175D3DCCD1}">
              <a14:hiddenFill xmlns:a14="http://schemas.microsoft.com/office/drawing/2010/main">
                <a:solidFill>
                  <a:srgbClr val="FFFFFF"/>
                </a:solidFill>
              </a14:hiddenFill>
            </a:ext>
          </a:extLst>
        </p:spPr>
      </p:pic>
      <p:sp>
        <p:nvSpPr>
          <p:cNvPr id="9" name="Callout: Line with Accent Bar 8">
            <a:extLst>
              <a:ext uri="{FF2B5EF4-FFF2-40B4-BE49-F238E27FC236}">
                <a16:creationId xmlns:a16="http://schemas.microsoft.com/office/drawing/2014/main" id="{5794FEB2-146D-479F-92E6-E00762166EB1}"/>
              </a:ext>
            </a:extLst>
          </p:cNvPr>
          <p:cNvSpPr/>
          <p:nvPr/>
        </p:nvSpPr>
        <p:spPr>
          <a:xfrm>
            <a:off x="6819021" y="2348431"/>
            <a:ext cx="1647431" cy="657461"/>
          </a:xfrm>
          <a:prstGeom prst="accentCallout1">
            <a:avLst>
              <a:gd name="adj1" fmla="val 18750"/>
              <a:gd name="adj2" fmla="val -8333"/>
              <a:gd name="adj3" fmla="val 98707"/>
              <a:gd name="adj4" fmla="val -5026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The address of the resume owner</a:t>
            </a:r>
          </a:p>
        </p:txBody>
      </p:sp>
      <p:sp>
        <p:nvSpPr>
          <p:cNvPr id="10" name="Callout: Line with Accent Bar 9">
            <a:extLst>
              <a:ext uri="{FF2B5EF4-FFF2-40B4-BE49-F238E27FC236}">
                <a16:creationId xmlns:a16="http://schemas.microsoft.com/office/drawing/2014/main" id="{B0F74E2D-0E12-44D4-8A04-846ED589A98F}"/>
              </a:ext>
            </a:extLst>
          </p:cNvPr>
          <p:cNvSpPr/>
          <p:nvPr/>
        </p:nvSpPr>
        <p:spPr>
          <a:xfrm>
            <a:off x="6895851" y="3823310"/>
            <a:ext cx="1647431" cy="657461"/>
          </a:xfrm>
          <a:prstGeom prst="accentCallout1">
            <a:avLst>
              <a:gd name="adj1" fmla="val 18750"/>
              <a:gd name="adj2" fmla="val -8333"/>
              <a:gd name="adj3" fmla="val 98707"/>
              <a:gd name="adj4" fmla="val -5026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The Preview</a:t>
            </a:r>
          </a:p>
        </p:txBody>
      </p:sp>
      <p:sp>
        <p:nvSpPr>
          <p:cNvPr id="13" name="Callout: Line with Accent Bar 12">
            <a:extLst>
              <a:ext uri="{FF2B5EF4-FFF2-40B4-BE49-F238E27FC236}">
                <a16:creationId xmlns:a16="http://schemas.microsoft.com/office/drawing/2014/main" id="{41F43C28-605A-4E4C-957A-2AAD487D741C}"/>
              </a:ext>
            </a:extLst>
          </p:cNvPr>
          <p:cNvSpPr/>
          <p:nvPr/>
        </p:nvSpPr>
        <p:spPr>
          <a:xfrm>
            <a:off x="6895851" y="5184834"/>
            <a:ext cx="1647431" cy="657461"/>
          </a:xfrm>
          <a:prstGeom prst="accentCallout1">
            <a:avLst>
              <a:gd name="adj1" fmla="val 18750"/>
              <a:gd name="adj2" fmla="val -8333"/>
              <a:gd name="adj3" fmla="val -146121"/>
              <a:gd name="adj4" fmla="val -28512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Search and display resumes in blockchain</a:t>
            </a:r>
          </a:p>
        </p:txBody>
      </p:sp>
    </p:spTree>
    <p:extLst>
      <p:ext uri="{BB962C8B-B14F-4D97-AF65-F5344CB8AC3E}">
        <p14:creationId xmlns:p14="http://schemas.microsoft.com/office/powerpoint/2010/main" val="31116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06BB-1796-482D-B0BE-8986ADDDF0B9}"/>
              </a:ext>
            </a:extLst>
          </p:cNvPr>
          <p:cNvSpPr>
            <a:spLocks noGrp="1"/>
          </p:cNvSpPr>
          <p:nvPr>
            <p:ph type="title"/>
          </p:nvPr>
        </p:nvSpPr>
        <p:spPr/>
        <p:txBody>
          <a:bodyPr/>
          <a:lstStyle/>
          <a:p>
            <a:r>
              <a:rPr lang="en-US" dirty="0"/>
              <a:t>THE DEMO</a:t>
            </a:r>
          </a:p>
        </p:txBody>
      </p:sp>
      <p:pic>
        <p:nvPicPr>
          <p:cNvPr id="12" name="Graphic 11" descr="Presentation with media with solid fill">
            <a:extLst>
              <a:ext uri="{FF2B5EF4-FFF2-40B4-BE49-F238E27FC236}">
                <a16:creationId xmlns:a16="http://schemas.microsoft.com/office/drawing/2014/main" id="{725B1892-8AA0-4EDF-B392-BD5A99B7AC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9610" y="2057400"/>
            <a:ext cx="3754582" cy="3754582"/>
          </a:xfrm>
          <a:prstGeom prst="rect">
            <a:avLst/>
          </a:prstGeom>
        </p:spPr>
      </p:pic>
    </p:spTree>
    <p:extLst>
      <p:ext uri="{BB962C8B-B14F-4D97-AF65-F5344CB8AC3E}">
        <p14:creationId xmlns:p14="http://schemas.microsoft.com/office/powerpoint/2010/main" val="151463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6274-4F52-4943-8602-0D74A9694C7C}"/>
              </a:ext>
            </a:extLst>
          </p:cNvPr>
          <p:cNvSpPr>
            <a:spLocks noGrp="1"/>
          </p:cNvSpPr>
          <p:nvPr>
            <p:ph type="title"/>
          </p:nvPr>
        </p:nvSpPr>
        <p:spPr/>
        <p:txBody>
          <a:bodyPr/>
          <a:lstStyle/>
          <a:p>
            <a:r>
              <a:rPr lang="en-US" dirty="0"/>
              <a:t>THE ROADMAP</a:t>
            </a:r>
          </a:p>
        </p:txBody>
      </p:sp>
      <p:sp>
        <p:nvSpPr>
          <p:cNvPr id="3" name="Content Placeholder 2">
            <a:extLst>
              <a:ext uri="{FF2B5EF4-FFF2-40B4-BE49-F238E27FC236}">
                <a16:creationId xmlns:a16="http://schemas.microsoft.com/office/drawing/2014/main" id="{6F8CE42A-A38A-46EB-9334-525EAC4E8F3C}"/>
              </a:ext>
            </a:extLst>
          </p:cNvPr>
          <p:cNvSpPr>
            <a:spLocks noGrp="1"/>
          </p:cNvSpPr>
          <p:nvPr>
            <p:ph idx="1"/>
          </p:nvPr>
        </p:nvSpPr>
        <p:spPr/>
        <p:txBody>
          <a:bodyPr/>
          <a:lstStyle/>
          <a:p>
            <a:r>
              <a:rPr lang="en-US" dirty="0"/>
              <a:t>Account Login – Create a web account to manage your resumes in blockchain. </a:t>
            </a:r>
          </a:p>
          <a:p>
            <a:r>
              <a:rPr lang="en-US" dirty="0"/>
              <a:t>Download Feature -  Download resumes from blockchain in multiple formats</a:t>
            </a:r>
          </a:p>
          <a:p>
            <a:r>
              <a:rPr lang="en-US" dirty="0"/>
              <a:t>Search Enhancements – Search resumes based on different criteria</a:t>
            </a:r>
          </a:p>
          <a:p>
            <a:r>
              <a:rPr lang="en-US" dirty="0"/>
              <a:t>UI Enhancements – Modern and responsive web interface</a:t>
            </a:r>
          </a:p>
          <a:p>
            <a:r>
              <a:rPr lang="en-US" dirty="0"/>
              <a:t>Office / Google Docs Plug-in for direct upload from word processing applications</a:t>
            </a:r>
          </a:p>
        </p:txBody>
      </p:sp>
    </p:spTree>
    <p:extLst>
      <p:ext uri="{BB962C8B-B14F-4D97-AF65-F5344CB8AC3E}">
        <p14:creationId xmlns:p14="http://schemas.microsoft.com/office/powerpoint/2010/main" val="135266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06776" y="639097"/>
            <a:ext cx="5136296" cy="3494791"/>
          </a:xfrm>
        </p:spPr>
        <p:txBody>
          <a:bodyPr>
            <a:normAutofit/>
          </a:bodyPr>
          <a:lstStyle/>
          <a:p>
            <a:r>
              <a:rPr lang="en-US" sz="4000" dirty="0"/>
              <a:t>MyBlockChainResume</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1026" name="Picture 2" descr="What is blockchain? - Coding Dojo Blog">
            <a:extLst>
              <a:ext uri="{FF2B5EF4-FFF2-40B4-BE49-F238E27FC236}">
                <a16:creationId xmlns:a16="http://schemas.microsoft.com/office/drawing/2014/main" id="{9F08DAB4-3951-4DAF-9C9E-53DB29DFA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580" y="948746"/>
            <a:ext cx="4686224" cy="234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53623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{903DD8CE-6FB4-42C6-827F-0857A563EC7B}tf11437505_win32</Template>
  <TotalTime>1349</TotalTime>
  <Words>498</Words>
  <Application>Microsoft Office PowerPoint</Application>
  <PresentationFormat>Widescreen</PresentationFormat>
  <Paragraphs>48</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Georgia Pro Cond Light</vt:lpstr>
      <vt:lpstr>Slack-Lato</vt:lpstr>
      <vt:lpstr>Speak Pro</vt:lpstr>
      <vt:lpstr>RetrospectVTI</vt:lpstr>
      <vt:lpstr>MyBlockChainResume</vt:lpstr>
      <vt:lpstr>Why Resume in BlockChain? </vt:lpstr>
      <vt:lpstr>THE PROJECT </vt:lpstr>
      <vt:lpstr>USER INTERFACE : THE WEB APP</vt:lpstr>
      <vt:lpstr>THE DEMO</vt:lpstr>
      <vt:lpstr>THE ROADMAP</vt:lpstr>
      <vt:lpstr>MyBlockChainResume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MyBlockChainResume</dc:title>
  <dc:creator>Ezgin, Fatih</dc:creator>
  <cp:lastModifiedBy>Ezgin, Fatih</cp:lastModifiedBy>
  <cp:revision>2</cp:revision>
  <dcterms:created xsi:type="dcterms:W3CDTF">2022-04-07T23:38:37Z</dcterms:created>
  <dcterms:modified xsi:type="dcterms:W3CDTF">2022-04-12T22:13:26Z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