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492" r:id="rId4"/>
    <p:sldId id="578" r:id="rId5"/>
    <p:sldId id="542" r:id="rId6"/>
    <p:sldId id="544" r:id="rId7"/>
    <p:sldId id="579" r:id="rId8"/>
    <p:sldId id="546" r:id="rId9"/>
    <p:sldId id="548" r:id="rId10"/>
    <p:sldId id="551" r:id="rId11"/>
    <p:sldId id="580" r:id="rId12"/>
    <p:sldId id="554" r:id="rId13"/>
    <p:sldId id="555" r:id="rId14"/>
    <p:sldId id="556" r:id="rId15"/>
    <p:sldId id="558" r:id="rId16"/>
    <p:sldId id="581" r:id="rId17"/>
    <p:sldId id="560" r:id="rId18"/>
    <p:sldId id="584" r:id="rId19"/>
    <p:sldId id="562" r:id="rId20"/>
    <p:sldId id="563" r:id="rId21"/>
    <p:sldId id="564" r:id="rId22"/>
    <p:sldId id="566" r:id="rId23"/>
    <p:sldId id="568" r:id="rId24"/>
    <p:sldId id="569" r:id="rId25"/>
    <p:sldId id="582" r:id="rId26"/>
    <p:sldId id="573" r:id="rId27"/>
    <p:sldId id="574" r:id="rId28"/>
    <p:sldId id="576" r:id="rId29"/>
    <p:sldId id="585" r:id="rId30"/>
    <p:sldId id="401" r:id="rId31"/>
    <p:sldId id="259" r:id="rId32"/>
    <p:sldId id="493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unction Pointers" id="{66DCFE1F-60FD-44F2-BE82-706DDBC14898}">
          <p14:sldIdLst>
            <p14:sldId id="578"/>
            <p14:sldId id="542"/>
            <p14:sldId id="544"/>
          </p14:sldIdLst>
        </p14:section>
        <p14:section name="Pointer Casting" id="{65912B70-92B2-46DD-A6EA-29CE1C2C4F40}">
          <p14:sldIdLst>
            <p14:sldId id="579"/>
            <p14:sldId id="546"/>
            <p14:sldId id="548"/>
            <p14:sldId id="551"/>
          </p14:sldIdLst>
        </p14:section>
        <p14:section name="Memory Types" id="{78501623-6D4B-4AF4-A01E-0930F520D751}">
          <p14:sldIdLst>
            <p14:sldId id="580"/>
            <p14:sldId id="554"/>
            <p14:sldId id="555"/>
            <p14:sldId id="556"/>
            <p14:sldId id="558"/>
          </p14:sldIdLst>
        </p14:section>
        <p14:section name="Dynamic Memory" id="{7EF703F6-646B-4B99-9B00-609FE581C503}">
          <p14:sldIdLst>
            <p14:sldId id="581"/>
            <p14:sldId id="560"/>
            <p14:sldId id="584"/>
            <p14:sldId id="562"/>
            <p14:sldId id="563"/>
            <p14:sldId id="564"/>
            <p14:sldId id="566"/>
            <p14:sldId id="568"/>
            <p14:sldId id="569"/>
          </p14:sldIdLst>
        </p14:section>
        <p14:section name="Smart Pointers" id="{22ACEE5B-5EF9-4628-99AA-BC258BF1E343}">
          <p14:sldIdLst>
            <p14:sldId id="582"/>
            <p14:sldId id="573"/>
            <p14:sldId id="574"/>
            <p14:sldId id="576"/>
          </p14:sldIdLst>
        </p14:section>
        <p14:section name="Conclusion" id="{E19D07F1-86E2-47E9-B2AB-7ADC4F89DC12}">
          <p14:sldIdLst>
            <p14:sldId id="585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4" d="100"/>
          <a:sy n="84" d="100"/>
        </p:scale>
        <p:origin x="-672" y="-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6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4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54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6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Pointer Casting, C++ Memory, Allocation, Deallocation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pic>
        <p:nvPicPr>
          <p:cNvPr id="1026" name="Picture 2" descr="C:\Users\Лази\Desktop\Work\presentations icons\monitor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13" y="2048313"/>
            <a:ext cx="3045687" cy="304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5315FA7-4C21-40B6-AC88-B7BC163D0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5F327A-89A3-4B4A-8AA9-F5B49C68B5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static_cast&lt;T&gt;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– compile-time type checking</a:t>
            </a:r>
          </a:p>
          <a:p>
            <a:pPr marL="0" indent="0">
              <a:spcBef>
                <a:spcPts val="4800"/>
              </a:spcBef>
              <a:spcAft>
                <a:spcPts val="4800"/>
              </a:spcAft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dynamic_cast&lt;T&gt;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– runtime checks,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/>
              <a:t> if failure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const_cast&lt;T&gt;</a:t>
            </a:r>
            <a:r>
              <a:rPr lang="en-US" dirty="0" smtClean="0"/>
              <a:t> – changes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/>
              <a:t>-ness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reinterpret_cast</a:t>
            </a:r>
            <a:r>
              <a:rPr lang="en-US" dirty="0" smtClean="0"/>
              <a:t> – no checks, just gives wanted type</a:t>
            </a:r>
            <a:endParaRPr lang="bg-BG" i="1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20F7B8B-8F6E-4CD9-BBFC-011CB7EA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Pointer Casting</a:t>
            </a:r>
            <a:endParaRPr lang="bg-BG" dirty="0"/>
          </a:p>
        </p:txBody>
      </p:sp>
      <p:sp>
        <p:nvSpPr>
          <p:cNvPr id="7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96000" y="1963229"/>
            <a:ext cx="904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char letter = 'A';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void* voidPtr = &amp;letter;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char* p1 = static_cast&lt;char*&gt;(voidPtr);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no checks for void*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int* p2 = static_cast&lt;int*&gt;(p1);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8895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Automatic, Dynamic, Static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Memory Types</a:t>
            </a:r>
          </a:p>
        </p:txBody>
      </p:sp>
      <p:pic>
        <p:nvPicPr>
          <p:cNvPr id="1026" name="Picture 2" descr="C:\Users\Лази\Desktop\presentations icons\bina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00" y="1584000"/>
            <a:ext cx="2115000" cy="21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9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C2A4E1A-668D-41FC-9F07-956E1FB71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24051E-2C18-4981-A0A6-7B131FCF7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4" cy="55465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Memory has a pattern of usage</a:t>
            </a:r>
          </a:p>
          <a:p>
            <a:pPr lvl="1"/>
            <a:r>
              <a:rPr lang="en-US" dirty="0"/>
              <a:t>Request memory – "Allocation"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memory</a:t>
            </a:r>
          </a:p>
          <a:p>
            <a:pPr lvl="1"/>
            <a:r>
              <a:rPr lang="en-US" dirty="0"/>
              <a:t>Release memory when done – "Deallocation" </a:t>
            </a:r>
          </a:p>
          <a:p>
            <a:r>
              <a:rPr lang="en-US" dirty="0"/>
              <a:t>C++ storage types for variables</a:t>
            </a:r>
          </a:p>
          <a:p>
            <a:pPr lvl="1"/>
            <a:r>
              <a:rPr lang="en-US" dirty="0"/>
              <a:t>Describe how memory is </a:t>
            </a:r>
            <a:r>
              <a:rPr lang="en-US" dirty="0" smtClean="0"/>
              <a:t>handled ("</a:t>
            </a:r>
            <a:r>
              <a:rPr lang="en-US" dirty="0"/>
              <a:t>lifetime" of </a:t>
            </a:r>
            <a:r>
              <a:rPr lang="en-US" dirty="0" smtClean="0"/>
              <a:t>objects)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CD1B88D-65E7-4F29-9779-9629216B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&amp; Programs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4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01981B2-AE77-49C1-A393-219F5E5D4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57CD8A-EE6B-4936-9CB1-704A864C0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Static – marked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Automatic</a:t>
            </a:r>
            <a:endParaRPr lang="en-US" sz="2800" b="1" strike="sngStrike" dirty="0" smtClean="0"/>
          </a:p>
          <a:p>
            <a:pPr lvl="1"/>
            <a:r>
              <a:rPr lang="en-US" dirty="0" smtClean="0"/>
              <a:t>Locals, parameters, etc.</a:t>
            </a:r>
          </a:p>
          <a:p>
            <a:r>
              <a:rPr lang="en-US" dirty="0" smtClean="0"/>
              <a:t>Dynamic </a:t>
            </a:r>
            <a:r>
              <a:rPr lang="en-US" dirty="0"/>
              <a:t>– allocated/deallocated by special syntax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561C44B-E4B4-4AA8-B42B-9ED514AB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Storage Types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C7239DAE-5A60-4D51-ADDF-E44F05F6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08544"/>
              </p:ext>
            </p:extLst>
          </p:nvPr>
        </p:nvGraphicFramePr>
        <p:xfrm>
          <a:off x="799792" y="4300200"/>
          <a:ext cx="10651208" cy="182880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144755">
                  <a:extLst>
                    <a:ext uri="{9D8B030D-6E8A-4147-A177-3AD203B41FA5}">
                      <a16:colId xmlns="" xmlns:a16="http://schemas.microsoft.com/office/drawing/2014/main" val="436430339"/>
                    </a:ext>
                  </a:extLst>
                </a:gridCol>
                <a:gridCol w="2106971">
                  <a:extLst>
                    <a:ext uri="{9D8B030D-6E8A-4147-A177-3AD203B41FA5}">
                      <a16:colId xmlns="" xmlns:a16="http://schemas.microsoft.com/office/drawing/2014/main" val="2032826480"/>
                    </a:ext>
                  </a:extLst>
                </a:gridCol>
                <a:gridCol w="2311494">
                  <a:extLst>
                    <a:ext uri="{9D8B030D-6E8A-4147-A177-3AD203B41FA5}">
                      <a16:colId xmlns="" xmlns:a16="http://schemas.microsoft.com/office/drawing/2014/main" val="948481775"/>
                    </a:ext>
                  </a:extLst>
                </a:gridCol>
                <a:gridCol w="4087988">
                  <a:extLst>
                    <a:ext uri="{9D8B030D-6E8A-4147-A177-3AD203B41FA5}">
                      <a16:colId xmlns="" xmlns:a16="http://schemas.microsoft.com/office/drawing/2014/main" val="253539082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 Type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Static</a:t>
                      </a:r>
                      <a:endParaRPr lang="bg-BG" sz="3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Automatic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Dynamic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extLst>
                  <a:ext uri="{0D108BD9-81ED-4DB2-BD59-A6C34878D82A}">
                    <a16:rowId xmlns=""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Allocated</a:t>
                      </a:r>
                      <a:endParaRPr lang="bg-BG" baseline="-25000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start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block start </a:t>
                      </a:r>
                      <a:r>
                        <a:rPr lang="en-US" sz="2400" kern="1200" dirty="0"/>
                        <a:t>{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Explicitly, special syntax</a:t>
                      </a:r>
                      <a:endParaRPr lang="bg-BG" dirty="0"/>
                    </a:p>
                  </a:txBody>
                  <a:tcPr marL="91464" marR="91464"/>
                </a:tc>
                <a:extLst>
                  <a:ext uri="{0D108BD9-81ED-4DB2-BD59-A6C34878D82A}">
                    <a16:rowId xmlns="" xmlns:a16="http://schemas.microsoft.com/office/drawing/2014/main" val="428072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Deallocated</a:t>
                      </a:r>
                      <a:endParaRPr lang="bg-BG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end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} At block end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Explicitly, special syntax</a:t>
                      </a:r>
                      <a:endParaRPr lang="bg-BG" dirty="0"/>
                    </a:p>
                  </a:txBody>
                  <a:tcPr marL="91464" marR="91464"/>
                </a:tc>
                <a:extLst>
                  <a:ext uri="{0D108BD9-81ED-4DB2-BD59-A6C34878D82A}">
                    <a16:rowId xmlns="" xmlns:a16="http://schemas.microsoft.com/office/drawing/2014/main" val="364402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Lifetime</a:t>
                      </a:r>
                      <a:endParaRPr lang="bg-BG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Entire program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Scope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allocation to deallocation</a:t>
                      </a:r>
                      <a:endParaRPr lang="bg-BG" dirty="0"/>
                    </a:p>
                  </a:txBody>
                  <a:tcPr marL="91464" marR="91464"/>
                </a:tc>
                <a:extLst>
                  <a:ext uri="{0D108BD9-81ED-4DB2-BD59-A6C34878D82A}">
                    <a16:rowId xmlns="" xmlns:a16="http://schemas.microsoft.com/office/drawing/2014/main" val="2780199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2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1D410BD-33EE-4C5E-9D7C-7F379F474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C95EFA-82AC-4D44-9E59-DB7DFC0AB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Until now, all our non-</a:t>
            </a: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dirty="0"/>
              <a:t> variables were automatic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226C5ED-8808-4C8D-B6BA-D2635A3B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Storage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16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1461000" y="1899000"/>
            <a:ext cx="9180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void allocateLargeAutoVector()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vector&lt;int&gt; autoVector;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2000" b="1" dirty="0">
                <a:latin typeface="Consolas" panose="020B0609020204030204" pitchFamily="49" charset="0"/>
              </a:rPr>
              <a:t>  for (size_t i = 0; i &lt; 1000000; i++) </a:t>
            </a:r>
            <a:r>
              <a:rPr lang="en-US" sz="2000" b="1" dirty="0">
                <a:latin typeface="Consolas" panose="020B0609020204030204" pitchFamily="49" charset="0"/>
              </a:rPr>
              <a:t>autoVector.push_back(i);</a:t>
            </a:r>
            <a:endParaRPr lang="bg-BG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int autoVar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for (size_t i = 0; i &lt; 1000000; i++)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int autoVarLoop = a * b;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autoVar += autoVarLoop;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allocateLargeAutoVector();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788B7E-438F-490F-AC34-9D12E140A969}"/>
              </a:ext>
            </a:extLst>
          </p:cNvPr>
          <p:cNvSpPr/>
          <p:nvPr/>
        </p:nvSpPr>
        <p:spPr>
          <a:xfrm>
            <a:off x="2136000" y="4239000"/>
            <a:ext cx="3505200" cy="6887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2363225-2A7C-4ED9-AC83-C83F7593F0A8}"/>
              </a:ext>
            </a:extLst>
          </p:cNvPr>
          <p:cNvSpPr/>
          <p:nvPr/>
        </p:nvSpPr>
        <p:spPr>
          <a:xfrm>
            <a:off x="1821000" y="3564000"/>
            <a:ext cx="5486400" cy="2655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0F35F53-D59B-4A6B-B1B7-FACE8E5CF4A8}"/>
              </a:ext>
            </a:extLst>
          </p:cNvPr>
          <p:cNvSpPr/>
          <p:nvPr/>
        </p:nvSpPr>
        <p:spPr>
          <a:xfrm>
            <a:off x="1800352" y="2304000"/>
            <a:ext cx="8686800" cy="765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9" name="Speech Bubble: Rectangle 14">
            <a:extLst>
              <a:ext uri="{FF2B5EF4-FFF2-40B4-BE49-F238E27FC236}">
                <a16:creationId xmlns:a16="http://schemas.microsoft.com/office/drawing/2014/main" xmlns="" id="{B7D74B7C-09DE-4335-A980-937E078582A2}"/>
              </a:ext>
            </a:extLst>
          </p:cNvPr>
          <p:cNvSpPr/>
          <p:nvPr/>
        </p:nvSpPr>
        <p:spPr>
          <a:xfrm>
            <a:off x="4616825" y="5102348"/>
            <a:ext cx="2620587" cy="325420"/>
          </a:xfrm>
          <a:prstGeom prst="wedgeRectCallout">
            <a:avLst>
              <a:gd name="adj1" fmla="val -35393"/>
              <a:gd name="adj2" fmla="val -9997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autoVarLoop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lifetime</a:t>
            </a:r>
            <a:endParaRPr lang="bg-BG" sz="2000" b="1" dirty="0">
              <a:solidFill>
                <a:schemeClr val="tx1"/>
              </a:solidFill>
            </a:endParaRPr>
          </a:p>
        </p:txBody>
      </p:sp>
      <p:sp>
        <p:nvSpPr>
          <p:cNvPr id="10" name="Speech Bubble: Rectangle 12">
            <a:extLst>
              <a:ext uri="{FF2B5EF4-FFF2-40B4-BE49-F238E27FC236}">
                <a16:creationId xmlns:a16="http://schemas.microsoft.com/office/drawing/2014/main" xmlns="" id="{7B220BD0-24E6-4E4F-90F0-FEF872DD07E1}"/>
              </a:ext>
            </a:extLst>
          </p:cNvPr>
          <p:cNvSpPr/>
          <p:nvPr/>
        </p:nvSpPr>
        <p:spPr>
          <a:xfrm>
            <a:off x="7671000" y="4104000"/>
            <a:ext cx="2115000" cy="319006"/>
          </a:xfrm>
          <a:prstGeom prst="wedgeRectCallout">
            <a:avLst>
              <a:gd name="adj1" fmla="val -65867"/>
              <a:gd name="adj2" fmla="val -62804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autoVar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lifetime</a:t>
            </a:r>
            <a:endParaRPr lang="bg-BG" sz="2000" b="1" dirty="0">
              <a:solidFill>
                <a:schemeClr val="tx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16CF4784-E506-48FF-8DA2-0DE031893DEF}"/>
              </a:ext>
            </a:extLst>
          </p:cNvPr>
          <p:cNvSpPr/>
          <p:nvPr/>
        </p:nvSpPr>
        <p:spPr>
          <a:xfrm>
            <a:off x="8456612" y="3294000"/>
            <a:ext cx="2514600" cy="319006"/>
          </a:xfrm>
          <a:prstGeom prst="wedgeRectCallout">
            <a:avLst>
              <a:gd name="adj1" fmla="val -39724"/>
              <a:gd name="adj2" fmla="val -11671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autoVector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lifetime</a:t>
            </a:r>
            <a:endParaRPr lang="bg-BG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08D4178-ED32-4442-800D-D86B3BB72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B2DB8A-5F57-4C02-8DAE-521FA6119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 is bad to return pointer/reference to automatic locals</a:t>
            </a:r>
          </a:p>
          <a:p>
            <a:pPr marL="0" indent="0">
              <a:spcBef>
                <a:spcPts val="7200"/>
              </a:spcBef>
              <a:spcAft>
                <a:spcPts val="7200"/>
              </a:spcAft>
              <a:buNone/>
            </a:pPr>
            <a:endParaRPr lang="en-US" dirty="0" smtClean="0"/>
          </a:p>
          <a:p>
            <a:r>
              <a:rPr lang="en-US" dirty="0" smtClean="0"/>
              <a:t>Automatic usually allocated on program stack</a:t>
            </a:r>
          </a:p>
          <a:p>
            <a:pPr lvl="1"/>
            <a:r>
              <a:rPr lang="en-US" dirty="0" smtClean="0"/>
              <a:t>Faster, but very limited memory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int arr[1000000]; </a:t>
            </a:r>
            <a:r>
              <a:rPr lang="en-US" dirty="0" smtClean="0"/>
              <a:t>causes runtime error on most systems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8AA4BD7-B9A3-44E5-B5F3-288F9798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Storage Limitations</a:t>
            </a:r>
            <a:endParaRPr lang="bg-BG" dirty="0"/>
          </a:p>
        </p:txBody>
      </p:sp>
      <p:sp>
        <p:nvSpPr>
          <p:cNvPr id="7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96000" y="1961710"/>
            <a:ext cx="6570000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vector&lt;double&gt; getPrecomputedSquareRoots()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vector&lt;double&gt; roots;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2000" b="1" dirty="0">
                <a:latin typeface="Consolas" panose="020B0609020204030204" pitchFamily="49" charset="0"/>
              </a:rPr>
              <a:t>  for (size_t i = 0; i &lt; 1000000; i++) </a:t>
            </a:r>
            <a:r>
              <a:rPr lang="en-US" sz="2000" b="1" dirty="0">
                <a:latin typeface="Consolas" panose="020B0609020204030204" pitchFamily="49" charset="0"/>
              </a:rPr>
              <a:t>roots.push_back(sqrt(i));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return roots;</a:t>
            </a:r>
            <a:endParaRPr lang="bg-BG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17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User-Controlled Allocation </a:t>
            </a:r>
            <a:r>
              <a:rPr lang="en-US" dirty="0" smtClean="0"/>
              <a:t>and Deallocation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pic>
        <p:nvPicPr>
          <p:cNvPr id="5" name="Picture 2" descr="C:\Users\Лази\Desktop\presentations icons\dynam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56000" y="1224000"/>
            <a:ext cx="2852350" cy="285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5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F75B5B0-E2B4-4E1E-855D-A11CBE6B2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BC39D4-D0C0-4860-B758-F60A7AB66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 new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manually allocates memory</a:t>
            </a:r>
          </a:p>
          <a:p>
            <a:pPr lvl="1"/>
            <a:r>
              <a:rPr lang="en-US" sz="3000" dirty="0"/>
              <a:t>Returns typed pointer to allocated memory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T(constructor params)</a:t>
            </a:r>
            <a:r>
              <a:rPr lang="en-US" sz="3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3000" dirty="0"/>
              <a:t>– single object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T[size] {initializer list}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EC6EBCC-E41E-442D-8C2B-480F9ED0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57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</a:t>
            </a:r>
            <a:r>
              <a:rPr lang="en-US" dirty="0" smtClean="0"/>
              <a:t>Allocation - Example</a:t>
            </a:r>
            <a:endParaRPr lang="en-US" dirty="0"/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1191000" y="1719000"/>
            <a:ext cx="98550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int* arr = new int</a:t>
            </a:r>
            <a:r>
              <a:rPr lang="en-US" sz="2400" b="1" dirty="0" smtClean="0">
                <a:latin typeface="Consolas" panose="020B0609020204030204" pitchFamily="49" charset="0"/>
              </a:rPr>
              <a:t>[] { </a:t>
            </a:r>
            <a:r>
              <a:rPr lang="en-US" sz="2400" b="1" dirty="0">
                <a:latin typeface="Consolas" panose="020B0609020204030204" pitchFamily="49" charset="0"/>
              </a:rPr>
              <a:t>42, 13, 255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cout &lt;&lt; arr[0] &lt;&lt; " " &lt;&lt; arr[1] &lt;&lt; " " &lt;&lt; arr[2];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Person* person = new Person("John", 20);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cout &lt;&lt; person-&gt;name;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prints "John"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Person* people = new Person[3];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compilation error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class Person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string name; int age;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Person(string name, int age) </a:t>
            </a:r>
            <a:r>
              <a:rPr lang="en-US" sz="2400" b="1" dirty="0" smtClean="0">
                <a:latin typeface="Consolas" panose="020B0609020204030204" pitchFamily="49" charset="0"/>
              </a:rPr>
              <a:t>: </a:t>
            </a:r>
            <a:r>
              <a:rPr lang="en-US" sz="2400" b="1" dirty="0">
                <a:latin typeface="Consolas" panose="020B0609020204030204" pitchFamily="49" charset="0"/>
              </a:rPr>
              <a:t>name(name</a:t>
            </a:r>
            <a:r>
              <a:rPr lang="en-US" sz="2400" b="1" dirty="0" smtClean="0">
                <a:latin typeface="Consolas" panose="020B0609020204030204" pitchFamily="49" charset="0"/>
              </a:rPr>
              <a:t>), </a:t>
            </a:r>
            <a:r>
              <a:rPr lang="en-US" sz="2400" b="1" dirty="0">
                <a:latin typeface="Consolas" panose="020B0609020204030204" pitchFamily="49" charset="0"/>
              </a:rPr>
              <a:t>age(age) {}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 smtClean="0">
                <a:latin typeface="Consolas" panose="020B0609020204030204" pitchFamily="49" charset="0"/>
              </a:rPr>
              <a:t>};</a:t>
            </a:r>
            <a:endParaRPr 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1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F5472A8-E114-48D5-A97C-73FFE29F71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C5C17D-0E95-49B2-A4E7-E68DBF27E9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79000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operator delete</a:t>
            </a:r>
            <a:r>
              <a:rPr lang="en-US" dirty="0" smtClean="0"/>
              <a:t> deallocates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/>
              <a:t>-allocated memory</a:t>
            </a:r>
          </a:p>
          <a:p>
            <a:pPr lvl="1"/>
            <a:r>
              <a:rPr lang="en-US" dirty="0" smtClean="0"/>
              <a:t>E.g. if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T* p = new T(); T* arr = new T[size];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/>
              <a:t>then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delete p;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but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delete[] arr;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Should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 smtClean="0"/>
              <a:t> when </a:t>
            </a:r>
            <a:br>
              <a:rPr lang="en-US" dirty="0" smtClean="0"/>
            </a:br>
            <a:r>
              <a:rPr lang="en-US" dirty="0" smtClean="0"/>
              <a:t>done using memory</a:t>
            </a:r>
          </a:p>
          <a:p>
            <a:pPr lvl="1"/>
            <a:r>
              <a:rPr lang="en-US" dirty="0" smtClean="0"/>
              <a:t>Accessing is undefined </a:t>
            </a:r>
            <a:br>
              <a:rPr lang="en-US" dirty="0" smtClean="0"/>
            </a:br>
            <a:r>
              <a:rPr lang="en-US" dirty="0" smtClean="0"/>
              <a:t>after deletion</a:t>
            </a:r>
          </a:p>
          <a:p>
            <a:r>
              <a:rPr lang="en-US" i="1" dirty="0" smtClean="0"/>
              <a:t>Good practice: set pointer to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r>
              <a:rPr lang="en-US" i="1" dirty="0" smtClean="0"/>
              <a:t> after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A57CBEB-42A9-479E-A898-D718EA4B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Deallocation</a:t>
            </a:r>
            <a:endParaRPr lang="bg-BG" dirty="0"/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5646000" y="3204000"/>
            <a:ext cx="5760000" cy="20159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int* arr = new int[]{ 42, 13, 255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cout &lt;&lt; arr[0] &lt;&lt; " " &lt;&lt; arr[1] &lt;&lt; " " &lt;&lt; arr[2];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delete[] arr</a:t>
            </a:r>
            <a:r>
              <a:rPr lang="en-US" sz="1600" b="1" dirty="0" smtClean="0">
                <a:latin typeface="Consolas" panose="020B0609020204030204" pitchFamily="49" charset="0"/>
              </a:rPr>
              <a:t>;</a:t>
            </a:r>
            <a:endParaRPr lang="bg-BG" sz="16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bg-BG" sz="16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Person* p = new Person("John", 20);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delete p;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cout &lt;&lt; p-&gt;name;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 behavior </a:t>
            </a:r>
          </a:p>
        </p:txBody>
      </p:sp>
    </p:spTree>
    <p:extLst>
      <p:ext uri="{BB962C8B-B14F-4D97-AF65-F5344CB8AC3E}">
        <p14:creationId xmlns:p14="http://schemas.microsoft.com/office/powerpoint/2010/main" val="28140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 smtClean="0"/>
              <a:t>Function Pointers</a:t>
            </a:r>
          </a:p>
          <a:p>
            <a:r>
              <a:rPr lang="en-US" sz="3700" dirty="0" smtClean="0"/>
              <a:t>Pointer Casting</a:t>
            </a:r>
            <a:endParaRPr lang="bg-BG" sz="3700" dirty="0" smtClean="0"/>
          </a:p>
          <a:p>
            <a:r>
              <a:rPr lang="en-US" sz="3700" dirty="0" smtClean="0"/>
              <a:t>Memory Types</a:t>
            </a:r>
          </a:p>
          <a:p>
            <a:pPr lvl="1"/>
            <a:r>
              <a:rPr lang="en-US" sz="3500" dirty="0" smtClean="0"/>
              <a:t>Automatic</a:t>
            </a:r>
          </a:p>
          <a:p>
            <a:pPr lvl="1"/>
            <a:r>
              <a:rPr lang="en-US" sz="3500" dirty="0" smtClean="0"/>
              <a:t>Dynamic</a:t>
            </a:r>
          </a:p>
          <a:p>
            <a:r>
              <a:rPr lang="en-US" sz="3700" dirty="0" smtClean="0"/>
              <a:t>Dynamic Memory</a:t>
            </a:r>
          </a:p>
          <a:p>
            <a:pPr lvl="1"/>
            <a:r>
              <a:rPr lang="en-US" sz="3500" dirty="0" smtClean="0"/>
              <a:t>Allocation and Deallocation</a:t>
            </a:r>
          </a:p>
          <a:p>
            <a:r>
              <a:rPr lang="en-US" sz="3700" dirty="0" smtClean="0"/>
              <a:t>Smart Pointers</a:t>
            </a:r>
            <a:endParaRPr lang="en-US" sz="37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0ECF32B-387B-44FE-9536-299B67BF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45A354-6742-48B2-B86F-5CF8E267B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Release any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-allocated memory when not using it anymore</a:t>
            </a:r>
          </a:p>
          <a:p>
            <a:pPr lvl="1"/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7200"/>
              </a:spcBef>
              <a:spcAft>
                <a:spcPts val="7200"/>
              </a:spcAft>
              <a:buNone/>
            </a:pPr>
            <a:endParaRPr lang="en-US" dirty="0" smtClean="0"/>
          </a:p>
          <a:p>
            <a:r>
              <a:rPr lang="en-US" dirty="0" smtClean="0"/>
              <a:t>Avoid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-ing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D3278A-5B46-423A-BF8F-DE49E191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Memory – new &amp; delete</a:t>
            </a:r>
            <a:endParaRPr lang="bg-BG" dirty="0"/>
          </a:p>
        </p:txBody>
      </p:sp>
      <p:sp>
        <p:nvSpPr>
          <p:cNvPr id="9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541000" y="3032632"/>
            <a:ext cx="4275000" cy="228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double* roots = getRoots(100);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int numbers; cin &gt;&gt; numbers;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for (int i = 0; i &lt; numbers; i++)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int number; cin &gt;&gt; number;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cout &lt;&lt; roots[number];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delete[] roots</a:t>
            </a:r>
            <a:r>
              <a:rPr lang="en-US" sz="1600" b="1" dirty="0" smtClean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7176000" y="3032632"/>
            <a:ext cx="4635000" cy="228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double* </a:t>
            </a:r>
            <a:r>
              <a:rPr lang="en-US" sz="1600" b="1" dirty="0">
                <a:latin typeface="Consolas" panose="020B0609020204030204" pitchFamily="49" charset="0"/>
              </a:rPr>
              <a:t>getRoots(int to)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endParaRPr lang="en-US" sz="16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 double</a:t>
            </a:r>
            <a:r>
              <a:rPr lang="en-US" sz="1600" b="1" dirty="0">
                <a:latin typeface="Consolas" panose="020B0609020204030204" pitchFamily="49" charset="0"/>
              </a:rPr>
              <a:t>* roots = new double[to + 1];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for (size_t i = 0; i &lt;= to; i++)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roots[i] = sqrt(i);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bg-BG" sz="16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return roots;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 smtClean="0">
                <a:latin typeface="Consolas" panose="020B0609020204030204" pitchFamily="49" charset="0"/>
              </a:rPr>
              <a:t>}</a:t>
            </a:r>
            <a:endParaRPr lang="en-US" sz="16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9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will the following code do?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will allocate then deallocate memory and exit successfully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runtime error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compilation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1808" y="-1720174"/>
            <a:ext cx="388382" cy="4496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2686" y="307227"/>
            <a:ext cx="102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61688" y="5352289"/>
            <a:ext cx="594875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06000" y="1873623"/>
            <a:ext cx="4590000" cy="1240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int* numbers = new int[3] { 1, 2, 3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int* otherPtr = numbers;</a:t>
            </a:r>
            <a:endParaRPr lang="bg-BG" sz="16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delete[] numbers;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delete[] otherPtr;</a:t>
            </a:r>
            <a:endParaRPr lang="en-US" sz="11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0512BB-F1BB-4C20-9B58-3094C2E96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00EBCE-054E-4191-AD94-97CF4A13F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6000" y="1121143"/>
            <a:ext cx="10309234" cy="55465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If no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, we get a memory leak</a:t>
            </a:r>
          </a:p>
          <a:p>
            <a:pPr lvl="1"/>
            <a:r>
              <a:rPr lang="en-US" dirty="0"/>
              <a:t>Program keeping unused memory</a:t>
            </a:r>
          </a:p>
          <a:p>
            <a:pPr lvl="1"/>
            <a:r>
              <a:rPr lang="en-US" dirty="0"/>
              <a:t>System can't "recycle" </a:t>
            </a:r>
            <a:r>
              <a:rPr lang="en-US" dirty="0" smtClean="0"/>
              <a:t>memory</a:t>
            </a:r>
            <a:endParaRPr lang="en-US" dirty="0"/>
          </a:p>
          <a:p>
            <a:pPr marL="0" indent="0">
              <a:spcBef>
                <a:spcPts val="4800"/>
              </a:spcBef>
              <a:spcAft>
                <a:spcPts val="4800"/>
              </a:spcAft>
              <a:buNone/>
            </a:pPr>
            <a:endParaRPr lang="en-US" dirty="0"/>
          </a:p>
          <a:p>
            <a:r>
              <a:rPr lang="en-US" dirty="0"/>
              <a:t>Leaks are rarely obvious</a:t>
            </a:r>
          </a:p>
          <a:p>
            <a:pPr lvl="1"/>
            <a:r>
              <a:rPr lang="en-US" dirty="0"/>
              <a:t>Minimize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usage, think about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for every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839ED38-AFA3-48B7-8410-2C200479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  <a:endParaRPr lang="bg-BG" dirty="0"/>
          </a:p>
        </p:txBody>
      </p:sp>
      <p:sp>
        <p:nvSpPr>
          <p:cNvPr id="10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631000" y="3159000"/>
            <a:ext cx="6255000" cy="16723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numbers; cin &gt;&gt; numbers;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for (int i = 0; i &lt; numbers; i++)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int number; cin &gt;&gt; number;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cout &lt;&lt; getRoots(100)[number];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memory </a:t>
            </a:r>
            <a:r>
              <a:rPr lang="en-US" sz="1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leak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1" dirty="0" smtClean="0">
                <a:latin typeface="Consolas" panose="020B0609020204030204" pitchFamily="49" charset="0"/>
              </a:rPr>
              <a:t>}</a:t>
            </a:r>
            <a:endParaRPr lang="bg-BG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0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C48BD59-0070-4654-89B9-C368190F6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33734-93E4-460B-8BFA-543AE3DB74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are given integer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dirty="0"/>
              <a:t> – number of arrays</a:t>
            </a:r>
          </a:p>
          <a:p>
            <a:pPr lvl="1"/>
            <a:r>
              <a:rPr lang="en-US" dirty="0"/>
              <a:t>Each array entered as integer </a:t>
            </a:r>
            <a:r>
              <a:rPr lang="en-US" b="1" dirty="0">
                <a:latin typeface="Consolas" panose="020B0609020204030204" pitchFamily="49" charset="0"/>
              </a:rPr>
              <a:t>L</a:t>
            </a:r>
            <a:r>
              <a:rPr lang="en-US" dirty="0"/>
              <a:t> followed by exactly </a:t>
            </a:r>
            <a:r>
              <a:rPr lang="en-US" b="1" dirty="0">
                <a:latin typeface="Consolas" panose="020B0609020204030204" pitchFamily="49" charset="0"/>
              </a:rPr>
              <a:t>L</a:t>
            </a:r>
            <a:r>
              <a:rPr lang="en-US" dirty="0"/>
              <a:t> integers</a:t>
            </a:r>
          </a:p>
          <a:p>
            <a:r>
              <a:rPr lang="en-US" sz="3400" dirty="0"/>
              <a:t>Print the one with the largest sum</a:t>
            </a:r>
          </a:p>
          <a:p>
            <a:r>
              <a:rPr lang="en-US" sz="3400" dirty="0"/>
              <a:t>You are </a:t>
            </a:r>
            <a:r>
              <a:rPr lang="en-US" sz="3400" b="1" dirty="0" smtClean="0"/>
              <a:t>not</a:t>
            </a:r>
            <a:r>
              <a:rPr lang="en-US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dirty="0"/>
              <a:t>allowed to </a:t>
            </a:r>
            <a:br>
              <a:rPr lang="en-US" sz="3400" dirty="0"/>
            </a:br>
            <a:r>
              <a:rPr lang="en-US" sz="3400" dirty="0"/>
              <a:t>use any STL container</a:t>
            </a:r>
          </a:p>
          <a:p>
            <a:pPr lvl="1"/>
            <a:r>
              <a:rPr lang="en-US" dirty="0"/>
              <a:t>i.e. you must use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/>
              <a:t> for the arrays</a:t>
            </a:r>
          </a:p>
          <a:p>
            <a:pPr lvl="1"/>
            <a:r>
              <a:rPr lang="en-US" dirty="0"/>
              <a:t>Avoid memory leaks!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C9A547C-21CA-4451-B1DF-C0114A9A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2: </a:t>
            </a:r>
            <a:r>
              <a:rPr lang="en-US" dirty="0"/>
              <a:t>Print Largest Sum Array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C02FF47A-E8D1-4867-85E3-59415063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886" y="2743200"/>
            <a:ext cx="3795748" cy="1963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/*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test input*/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4  1 5 2 11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2  10 42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5  1 -2 3 0 -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EEFE45AE-65C8-45D8-9627-65E8696D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886" y="4932612"/>
            <a:ext cx="3795748" cy="1090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/*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test output*/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10 42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1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will the following code do?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will print </a:t>
            </a:r>
            <a:r>
              <a:rPr lang="en-US" sz="3200" b="1" dirty="0">
                <a:latin typeface="Consolas" panose="020B0609020204030204" pitchFamily="49" charset="0"/>
              </a:rPr>
              <a:t>Ben Dover</a:t>
            </a:r>
            <a:r>
              <a:rPr lang="en-US" dirty="0"/>
              <a:t>, and leak memory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will print </a:t>
            </a:r>
            <a:r>
              <a:rPr lang="en-US" sz="3200" b="1" dirty="0">
                <a:latin typeface="Consolas" panose="020B0609020204030204" pitchFamily="49" charset="0"/>
              </a:rPr>
              <a:t>Ben Dover</a:t>
            </a:r>
            <a:r>
              <a:rPr lang="en-US" sz="3200" dirty="0"/>
              <a:t>, without leaking memory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runtime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compilation error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1808" y="-1720174"/>
            <a:ext cx="388382" cy="4496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2686" y="307227"/>
            <a:ext cx="102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7E71A215-39B9-4C94-862D-D830FB0BAF22}"/>
              </a:ext>
            </a:extLst>
          </p:cNvPr>
          <p:cNvSpPr/>
          <p:nvPr/>
        </p:nvSpPr>
        <p:spPr>
          <a:xfrm>
            <a:off x="143132" y="3969000"/>
            <a:ext cx="594875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1416000" y="1809000"/>
            <a:ext cx="4683024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nsolas" panose="020B0609020204030204" pitchFamily="49" charset="0"/>
              </a:rPr>
              <a:t>people = getPeople();</a:t>
            </a:r>
            <a:endParaRPr lang="bg-BG" sz="12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nsolas" panose="020B0609020204030204" pitchFamily="49" charset="0"/>
              </a:rPr>
              <a:t>cout &lt;&lt; people-&gt;at(0)-&gt;getName();</a:t>
            </a:r>
            <a:endParaRPr lang="bg-BG" sz="12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nsolas" panose="020B0609020204030204" pitchFamily="49" charset="0"/>
              </a:rPr>
              <a:t>delete people</a:t>
            </a:r>
            <a:r>
              <a:rPr lang="en-US" sz="1200" b="1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vector&lt;Person</a:t>
            </a:r>
            <a:r>
              <a:rPr lang="en-US" sz="1200" b="1" dirty="0">
                <a:latin typeface="Consolas" panose="020B0609020204030204" pitchFamily="49" charset="0"/>
              </a:rPr>
              <a:t>*&gt;* getPeople()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nsolas" panose="020B0609020204030204" pitchFamily="49" charset="0"/>
              </a:rPr>
              <a:t>  auto people = new vector&lt;Person*&gt;();</a:t>
            </a:r>
            <a:endParaRPr lang="bg-BG" sz="12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nsolas" panose="020B0609020204030204" pitchFamily="49" charset="0"/>
              </a:rPr>
              <a:t>  people-&gt;push_back(new Person("Ben Dover", 42));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nsolas" panose="020B0609020204030204" pitchFamily="49" charset="0"/>
              </a:rPr>
              <a:t>  people-&gt;push_back(new Person("Ary O'usure", 25));</a:t>
            </a:r>
            <a:endParaRPr lang="bg-BG" sz="12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nsolas" panose="020B0609020204030204" pitchFamily="49" charset="0"/>
              </a:rPr>
              <a:t>  return people;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66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</p:txBody>
      </p:sp>
      <p:pic>
        <p:nvPicPr>
          <p:cNvPr id="2050" name="Picture 2" descr="C:\Users\Лази\Desktop\presentations icons\n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00" y="1539000"/>
            <a:ext cx="2241050" cy="224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28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FAC9A1B-FD3D-4E32-9541-EB5FD9E6C7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91A1EF-3EAC-46D3-A5B5-670180B3FB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Similar operations to "raw"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T*</a:t>
            </a:r>
            <a:r>
              <a:rPr lang="en-US" dirty="0"/>
              <a:t> pointers, plus:</a:t>
            </a:r>
          </a:p>
          <a:p>
            <a:pPr lvl="1"/>
            <a:r>
              <a:rPr lang="en-US" dirty="0"/>
              <a:t>Automate some part of memory management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reset(T*)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changes pointer,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T* get()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returns raw pointer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 bool</a:t>
            </a:r>
            <a:r>
              <a:rPr lang="en-US" dirty="0"/>
              <a:t>, has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value if non-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BB9D9-BF67-46BD-9025-82A45402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  <a:endParaRPr lang="bg-BG" dirty="0"/>
          </a:p>
        </p:txBody>
      </p:sp>
      <p:sp>
        <p:nvSpPr>
          <p:cNvPr id="7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96000" y="3969000"/>
            <a:ext cx="10800000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unique_ptr&lt;Person&gt; personPtr(new Person("John", 20));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cout &lt;&lt; personPtr-&gt;getName() &lt;&lt; endl;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no need for delete, unique_ptr clears memory when it goes out of 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scope</a:t>
            </a:r>
            <a:endParaRPr lang="bg-BG" sz="20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bg-BG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unique_ptr&lt;Person&gt; personPtr = make_unique&lt;Person&gt;("John", 20);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C++14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cout &lt;&lt; personPtr-&gt;getName() &lt;&lt; endl;</a:t>
            </a:r>
            <a:endParaRPr lang="bg-BG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no need for delete, unique_ptr clears memory when it goes out of 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scope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4E48023-009E-429D-BA5E-64B233DA31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441645-484B-4830-8F6B-A6F1FFAF51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unique_ptr&lt;T&gt;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dirty="0" smtClean="0"/>
              <a:t>Deallocates </a:t>
            </a:r>
            <a:r>
              <a:rPr lang="en-US" dirty="0"/>
              <a:t>memory when going out of scope</a:t>
            </a:r>
          </a:p>
          <a:p>
            <a:r>
              <a:rPr lang="en-US" dirty="0"/>
              <a:t>Cannot copy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/>
              <a:t> object – compilation error</a:t>
            </a:r>
          </a:p>
          <a:p>
            <a:pPr marL="0" indent="0">
              <a:spcBef>
                <a:spcPts val="3600"/>
              </a:spcBef>
              <a:spcAft>
                <a:spcPts val="3600"/>
              </a:spcAft>
              <a:buNone/>
            </a:pPr>
            <a:endParaRPr lang="en-US" dirty="0"/>
          </a:p>
          <a:p>
            <a:r>
              <a:rPr lang="en-US" dirty="0"/>
              <a:t>Use when you want exactly </a:t>
            </a:r>
            <a:r>
              <a:rPr lang="en-US" dirty="0" smtClean="0"/>
              <a:t>one </a:t>
            </a:r>
            <a:r>
              <a:rPr lang="en-US" dirty="0"/>
              <a:t>pointer to the object</a:t>
            </a:r>
          </a:p>
          <a:p>
            <a:pPr lvl="1"/>
            <a:r>
              <a:rPr lang="en-US" dirty="0"/>
              <a:t>Can pass around reference to the pointer</a:t>
            </a:r>
          </a:p>
          <a:p>
            <a:pPr lvl="1"/>
            <a:r>
              <a:rPr lang="en-US" dirty="0"/>
              <a:t>Prevents creating accidental copies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00C74A1-1D74-42E7-9254-BCF6988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</a:t>
            </a:r>
            <a:r>
              <a:rPr lang="en-US" dirty="0" smtClean="0"/>
              <a:t>Pointer</a:t>
            </a:r>
            <a:endParaRPr lang="bg-BG" dirty="0"/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96000" y="3425294"/>
            <a:ext cx="99900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unique_ptr&lt;Person&gt; personPtr(new Person("John", 20));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unique_ptr&lt;Person&gt; copy = personPtr;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8455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0F0AE13-9F34-4F5B-885E-7BCE458AE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4DDD3F-6E0A-4CAA-B88D-75F78C2795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shared_ptr&lt;T&gt;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Tracks </a:t>
            </a:r>
            <a:r>
              <a:rPr lang="en-US" dirty="0"/>
              <a:t>number of copy pointers</a:t>
            </a:r>
          </a:p>
          <a:p>
            <a:pPr lvl="1"/>
            <a:r>
              <a:rPr lang="en-US" dirty="0"/>
              <a:t>Deallocates when last goes out of scope</a:t>
            </a:r>
          </a:p>
          <a:p>
            <a:pPr lvl="1"/>
            <a:r>
              <a:rPr lang="en-US" dirty="0"/>
              <a:t>Construct with allocated memory, or with </a:t>
            </a:r>
            <a:r>
              <a:rPr lang="en-US" b="1" spc="200" dirty="0">
                <a:solidFill>
                  <a:schemeClr val="bg1"/>
                </a:solidFill>
                <a:latin typeface="Consolas" panose="020B0609020204030204" pitchFamily="49" charset="0"/>
              </a:rPr>
              <a:t>make_shared&lt;T</a:t>
            </a:r>
            <a:r>
              <a:rPr lang="en-US" b="1" spc="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4000" b="1" spc="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3EA362C-9AF5-4818-94AA-23501305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</a:t>
            </a:r>
            <a:r>
              <a:rPr lang="en-US" dirty="0" smtClean="0"/>
              <a:t>Pointer</a:t>
            </a:r>
            <a:endParaRPr lang="bg-BG" dirty="0"/>
          </a:p>
        </p:txBody>
      </p:sp>
      <p:sp>
        <p:nvSpPr>
          <p:cNvPr id="12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1146000" y="3969000"/>
            <a:ext cx="6615000" cy="2533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void f()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shared_ptr&lt;Person&gt; longerCopy;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if (...) </a:t>
            </a:r>
            <a:r>
              <a:rPr lang="bg-BG" sz="1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shared_ptr&lt;Person&gt; person(new Person("James", 23));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shared_ptr&lt;Person&gt; copy = person;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longerCopy = person;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bg-BG" sz="16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cout &lt;&lt; longerCopy-&gt;getName() &lt;&lt; endl;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9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02715"/>
            <a:ext cx="8501477" cy="4977574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/>
              <a:t>Pointers can point to and call functions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/>
              <a:t>Pointers implicitly cast to "more general" types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>
                <a:solidFill>
                  <a:schemeClr val="bg2"/>
                </a:solidFill>
              </a:rPr>
              <a:t>Explicitly cast to "more specific" types,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e.g. with </a:t>
            </a: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</a:rPr>
              <a:t>static_cast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endParaRPr lang="en-US" sz="28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/>
              <a:t>Automatic memory is </a:t>
            </a:r>
            <a:r>
              <a:rPr lang="en-US" sz="2800" dirty="0" smtClean="0"/>
              <a:t>allocated and deallocated </a:t>
            </a:r>
            <a:r>
              <a:rPr lang="en-US" sz="2800" dirty="0"/>
              <a:t>in </a:t>
            </a:r>
            <a:r>
              <a:rPr lang="en-US" sz="2800" dirty="0" smtClean="0"/>
              <a:t>a scope</a:t>
            </a:r>
            <a:endParaRPr lang="en-US" sz="2800" dirty="0"/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/>
              <a:t>Dynamic memory is managed manually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800" dirty="0">
                <a:solidFill>
                  <a:schemeClr val="bg2"/>
                </a:solidFill>
              </a:rPr>
              <a:t> allocates, requires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800" dirty="0">
                <a:solidFill>
                  <a:schemeClr val="bg2"/>
                </a:solidFill>
              </a:rPr>
              <a:t> to deallocate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unique_ptr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shared_ptr</a:t>
            </a:r>
            <a:r>
              <a:rPr lang="en-US" sz="2800" dirty="0"/>
              <a:t> do deletion </a:t>
            </a:r>
            <a:r>
              <a:rPr lang="en-US" sz="2800" dirty="0" smtClean="0"/>
              <a:t>automatically</a:t>
            </a:r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 smtClean="0"/>
              <a:t>#cpp-advanced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xmlns="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Accessing Functions Through </a:t>
            </a:r>
            <a:r>
              <a:rPr lang="en-US" dirty="0" smtClean="0"/>
              <a:t>Variables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pic>
        <p:nvPicPr>
          <p:cNvPr id="4098" name="Picture 2" descr="C:\Users\Лази\Desktop\presentations icons\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37" y="1377337"/>
            <a:ext cx="2771663" cy="27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6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FAC3432-CD81-40FA-BBC2-F63CBF2B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4C2D04-A4CB-4AF4-992D-9D34D0DD2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/>
              <a:t>Pointers (and references) can point to functions</a:t>
            </a:r>
          </a:p>
          <a:p>
            <a:r>
              <a:rPr lang="en-US" sz="3000" dirty="0" smtClean="0"/>
              <a:t>Assign </a:t>
            </a:r>
            <a:r>
              <a:rPr lang="en-US" sz="3000" dirty="0"/>
              <a:t>with name of a matching function</a:t>
            </a:r>
          </a:p>
          <a:p>
            <a:pPr lvl="1"/>
            <a:r>
              <a:rPr lang="en-US" sz="3000" dirty="0"/>
              <a:t>Use instead of function 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CB7C2D0-2191-4E08-AE07-EB572E5B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  <a:endParaRPr lang="bg-BG" dirty="0"/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856000" y="3114000"/>
            <a:ext cx="81000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vector&lt;string</a:t>
            </a:r>
            <a:r>
              <a:rPr lang="en-US" sz="2000" b="1" dirty="0">
                <a:latin typeface="Consolas" panose="020B0609020204030204" pitchFamily="49" charset="0"/>
              </a:rPr>
              <a:t>&gt; split(string s, char sep)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vector&lt;string&gt; strings;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...</a:t>
            </a:r>
            <a:endParaRPr lang="bg-BG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 strings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function return type (*name) (function parameter)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000" b="1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856000" y="5488344"/>
            <a:ext cx="8100000" cy="1090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nsolas" panose="020B0609020204030204" pitchFamily="49" charset="0"/>
              </a:rPr>
              <a:t>vector&lt;string</a:t>
            </a:r>
            <a:r>
              <a:rPr lang="en-US" sz="1800" b="1" dirty="0">
                <a:latin typeface="Consolas" panose="020B0609020204030204" pitchFamily="49" charset="0"/>
              </a:rPr>
              <a:t>&gt; (*p)(string, char);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p = &amp;split;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this also works: p = split</a:t>
            </a:r>
            <a:r>
              <a:rPr lang="en-US" sz="1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  <a:endParaRPr lang="en-US" sz="1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p("hello world", ' ');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{ "hello", "world" }</a:t>
            </a:r>
          </a:p>
        </p:txBody>
      </p:sp>
    </p:spTree>
    <p:extLst>
      <p:ext uri="{BB962C8B-B14F-4D97-AF65-F5344CB8AC3E}">
        <p14:creationId xmlns:p14="http://schemas.microsoft.com/office/powerpoint/2010/main" val="668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352EFB6-5A27-4468-9C65-8A537161A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9B25AE-EF43-4DD0-815E-840BFE4A0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"Normal" parameters – pass different data</a:t>
            </a:r>
          </a:p>
          <a:p>
            <a:r>
              <a:rPr lang="en-US" dirty="0"/>
              <a:t>Function pointer parameters – pass different behavior</a:t>
            </a:r>
          </a:p>
          <a:p>
            <a:pPr lvl="1"/>
            <a:r>
              <a:rPr lang="en-US" dirty="0"/>
              <a:t>Called "callbacks"</a:t>
            </a:r>
          </a:p>
          <a:p>
            <a:r>
              <a:rPr lang="en-US" dirty="0"/>
              <a:t>Exercise: function to filter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vector&lt;int&gt;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Accept pointer to function – to decide which numbers to filter</a:t>
            </a:r>
            <a:endParaRPr lang="bg-BG" dirty="0"/>
          </a:p>
          <a:p>
            <a:pPr lvl="1"/>
            <a:r>
              <a:rPr lang="en-US" dirty="0"/>
              <a:t>Filter numbers &gt; 3</a:t>
            </a:r>
          </a:p>
          <a:p>
            <a:pPr lvl="1"/>
            <a:r>
              <a:rPr lang="en-US" dirty="0"/>
              <a:t>Filter even numbers</a:t>
            </a:r>
          </a:p>
          <a:p>
            <a:pPr lvl="1"/>
            <a:r>
              <a:rPr lang="en-US" dirty="0"/>
              <a:t>Filter negative numbers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E4B0BC7-AE34-4613-A43F-8D6F5D63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</a:t>
            </a:r>
            <a:r>
              <a:rPr lang="en-US" dirty="0"/>
              <a:t>Function Pointer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259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Pointer Casting</a:t>
            </a:r>
            <a:endParaRPr lang="en-US" dirty="0"/>
          </a:p>
        </p:txBody>
      </p:sp>
      <p:pic>
        <p:nvPicPr>
          <p:cNvPr id="5" name="Picture 2" descr="C:\Users\Лази\Desktop\presentations icons\n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00" y="1539000"/>
            <a:ext cx="2241050" cy="224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1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96213C1-F7A1-4AC8-8220-2B230F98A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ECA882-DC9B-4F47-B655-12DF8ACC3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Just an address in memory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point to anything</a:t>
            </a:r>
          </a:p>
          <a:p>
            <a:pPr lvl="1"/>
            <a:r>
              <a:rPr lang="en-US" dirty="0"/>
              <a:t>Other pointers</a:t>
            </a:r>
            <a:br>
              <a:rPr lang="en-US" dirty="0"/>
            </a:br>
            <a:r>
              <a:rPr lang="en-US" dirty="0"/>
              <a:t>implicitly cast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void*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No type information</a:t>
            </a:r>
          </a:p>
          <a:p>
            <a:pPr lvl="1"/>
            <a:r>
              <a:rPr lang="en-US" dirty="0"/>
              <a:t>Cannot reference/dereference</a:t>
            </a:r>
          </a:p>
          <a:p>
            <a:pPr lvl="1"/>
            <a:r>
              <a:rPr lang="en-US" dirty="0"/>
              <a:t>No pointer arithmetic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BAA820-05D9-4DFC-B087-CF709908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lang="en-US" dirty="0"/>
              <a:t> Pointer (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void*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501000" y="1436458"/>
            <a:ext cx="5265000" cy="4467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int number = 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char cStr[] = "hello";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char* otherCStr = "world";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bg-BG" sz="22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void* </a:t>
            </a:r>
            <a:r>
              <a:rPr lang="en-US" sz="2200" b="1" dirty="0">
                <a:latin typeface="Consolas" panose="020B0609020204030204" pitchFamily="49" charset="0"/>
              </a:rPr>
              <a:t>p;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p = &amp;number;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p = cStr;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p = otherCStr;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cout &lt;&lt; p;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prints address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p++;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compilation error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cout &lt;&lt; *p;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9299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1B4FD89-E628-4385-9503-2F0D603C8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7C8A74-EE55-467D-86E8-7C6A01670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 pointers can be casted</a:t>
            </a:r>
          </a:p>
          <a:p>
            <a:pPr lvl="1"/>
            <a:r>
              <a:rPr lang="en-US" dirty="0" smtClean="0"/>
              <a:t>Specific-&gt; general = implicit cast (</a:t>
            </a:r>
            <a:r>
              <a:rPr lang="en-US" b="1" dirty="0" smtClean="0">
                <a:latin typeface="Consolas" pitchFamily="49" charset="0"/>
              </a:rPr>
              <a:t>int* -&gt; void*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General -&gt; specific = explicit cast (</a:t>
            </a:r>
            <a:r>
              <a:rPr lang="en-US" b="1" dirty="0" smtClean="0">
                <a:latin typeface="Consolas" pitchFamily="49" charset="0"/>
              </a:rPr>
              <a:t>void* -&gt; int*</a:t>
            </a:r>
            <a:r>
              <a:rPr lang="en-US" dirty="0" smtClean="0"/>
              <a:t>)</a:t>
            </a:r>
          </a:p>
          <a:p>
            <a:r>
              <a:rPr lang="en-US" dirty="0" smtClean="0"/>
              <a:t>C-Style casting can be used, NOT recommended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1B73577-A7B8-4DC3-A14F-27344CC9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Casting</a:t>
            </a:r>
            <a:endParaRPr lang="bg-BG" dirty="0"/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766000" y="4224697"/>
            <a:ext cx="6615000" cy="17693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char letter = 'A';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void* </a:t>
            </a:r>
            <a:r>
              <a:rPr lang="en-US" sz="2400" b="1" dirty="0">
                <a:latin typeface="Consolas" panose="020B0609020204030204" pitchFamily="49" charset="0"/>
              </a:rPr>
              <a:t>voidPtr = &amp;letter;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char* </a:t>
            </a:r>
            <a:r>
              <a:rPr lang="en-US" sz="2400" b="1" dirty="0">
                <a:latin typeface="Consolas" panose="020B0609020204030204" pitchFamily="49" charset="0"/>
              </a:rPr>
              <a:t>cStyleCastPtr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(char*)</a:t>
            </a:r>
            <a:r>
              <a:rPr lang="en-US" sz="2400" b="1" dirty="0">
                <a:latin typeface="Consolas" panose="020B0609020204030204" pitchFamily="49" charset="0"/>
              </a:rPr>
              <a:t>voidPtr;</a:t>
            </a:r>
          </a:p>
        </p:txBody>
      </p:sp>
    </p:spTree>
    <p:extLst>
      <p:ext uri="{BB962C8B-B14F-4D97-AF65-F5344CB8AC3E}">
        <p14:creationId xmlns:p14="http://schemas.microsoft.com/office/powerpoint/2010/main" val="6591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4782</TotalTime>
  <Words>1945</Words>
  <Application>Microsoft Office PowerPoint</Application>
  <PresentationFormat>Custom</PresentationFormat>
  <Paragraphs>375</Paragraphs>
  <Slides>33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SoftUni</vt:lpstr>
      <vt:lpstr>Memory Management</vt:lpstr>
      <vt:lpstr>Table of Contents</vt:lpstr>
      <vt:lpstr>Have a Question?</vt:lpstr>
      <vt:lpstr>Function Pointers</vt:lpstr>
      <vt:lpstr>Function Pointers</vt:lpstr>
      <vt:lpstr>Problem 1: Function Pointer Applications</vt:lpstr>
      <vt:lpstr>Pointer Casting</vt:lpstr>
      <vt:lpstr>The void Pointer (void*)</vt:lpstr>
      <vt:lpstr>Pointer Casting</vt:lpstr>
      <vt:lpstr>C++ Pointer Casting</vt:lpstr>
      <vt:lpstr>Memory Types</vt:lpstr>
      <vt:lpstr>Memory &amp; Programs</vt:lpstr>
      <vt:lpstr>C++ Storage Types</vt:lpstr>
      <vt:lpstr>Automatic Storage Example</vt:lpstr>
      <vt:lpstr>Automatic Storage Limitations</vt:lpstr>
      <vt:lpstr>Dynamic Memory</vt:lpstr>
      <vt:lpstr>Dynamic Memory Allocation</vt:lpstr>
      <vt:lpstr>Dynamic Memory Allocation - Example</vt:lpstr>
      <vt:lpstr>Dynamic Memory Deallocation</vt:lpstr>
      <vt:lpstr>Managing Memory – new &amp; delete</vt:lpstr>
      <vt:lpstr>Quick Quiz</vt:lpstr>
      <vt:lpstr>Memory Leaks</vt:lpstr>
      <vt:lpstr>Problem 2: Print Largest Sum Array</vt:lpstr>
      <vt:lpstr>Quick Quiz</vt:lpstr>
      <vt:lpstr>Smart Pointers</vt:lpstr>
      <vt:lpstr>Smart Pointers</vt:lpstr>
      <vt:lpstr>Unique Pointer</vt:lpstr>
      <vt:lpstr>Shared Pointer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subject>Software Development</dc:subject>
  <dc:creator>Software University</dc:creator>
  <cp:keywords>SoftUni; Software University; cpp; c++ advanced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Лази</cp:lastModifiedBy>
  <cp:revision>79</cp:revision>
  <dcterms:created xsi:type="dcterms:W3CDTF">2018-05-23T13:08:44Z</dcterms:created>
  <dcterms:modified xsi:type="dcterms:W3CDTF">2020-06-14T10:58:18Z</dcterms:modified>
  <cp:category>computer programming;programming;software development;software engineering</cp:category>
</cp:coreProperties>
</file>