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492" r:id="rId4"/>
    <p:sldId id="544" r:id="rId5"/>
    <p:sldId id="508" r:id="rId6"/>
    <p:sldId id="509" r:id="rId7"/>
    <p:sldId id="510" r:id="rId8"/>
    <p:sldId id="545" r:id="rId9"/>
    <p:sldId id="513" r:id="rId10"/>
    <p:sldId id="514" r:id="rId11"/>
    <p:sldId id="516" r:id="rId12"/>
    <p:sldId id="548" r:id="rId13"/>
    <p:sldId id="519" r:id="rId14"/>
    <p:sldId id="521" r:id="rId15"/>
    <p:sldId id="522" r:id="rId16"/>
    <p:sldId id="546" r:id="rId17"/>
    <p:sldId id="524" r:id="rId18"/>
    <p:sldId id="525" r:id="rId19"/>
    <p:sldId id="547" r:id="rId20"/>
    <p:sldId id="528" r:id="rId21"/>
    <p:sldId id="529" r:id="rId22"/>
    <p:sldId id="531" r:id="rId23"/>
    <p:sldId id="532" r:id="rId24"/>
    <p:sldId id="533" r:id="rId25"/>
    <p:sldId id="534" r:id="rId26"/>
    <p:sldId id="536" r:id="rId27"/>
    <p:sldId id="538" r:id="rId28"/>
    <p:sldId id="540" r:id="rId29"/>
    <p:sldId id="542" r:id="rId30"/>
    <p:sldId id="349" r:id="rId31"/>
    <p:sldId id="401" r:id="rId32"/>
    <p:sldId id="259" r:id="rId33"/>
    <p:sldId id="493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Namespaces" id="{66DCFE1F-60FD-44F2-BE82-706DDBC14898}">
          <p14:sldIdLst>
            <p14:sldId id="544"/>
            <p14:sldId id="508"/>
            <p14:sldId id="509"/>
            <p14:sldId id="510"/>
          </p14:sldIdLst>
        </p14:section>
        <p14:section name="Members" id="{1262C9F5-11FA-45EE-84A5-E84E38CEAFED}">
          <p14:sldIdLst>
            <p14:sldId id="545"/>
            <p14:sldId id="513"/>
            <p14:sldId id="514"/>
            <p14:sldId id="516"/>
            <p14:sldId id="548"/>
            <p14:sldId id="519"/>
            <p14:sldId id="521"/>
            <p14:sldId id="522"/>
          </p14:sldIdLst>
        </p14:section>
        <p14:section name="Friend Functions and Classes" id="{1885608E-B48F-41E3-8306-847D7D964669}">
          <p14:sldIdLst>
            <p14:sldId id="546"/>
            <p14:sldId id="524"/>
            <p14:sldId id="525"/>
          </p14:sldIdLst>
        </p14:section>
        <p14:section name="Operator Overloading" id="{0E0EEF8C-AF0E-4076-A697-ED977798301F}">
          <p14:sldIdLst>
            <p14:sldId id="547"/>
            <p14:sldId id="528"/>
            <p14:sldId id="529"/>
            <p14:sldId id="531"/>
            <p14:sldId id="532"/>
            <p14:sldId id="533"/>
            <p14:sldId id="534"/>
            <p14:sldId id="536"/>
            <p14:sldId id="538"/>
            <p14:sldId id="540"/>
            <p14:sldId id="542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4" d="100"/>
          <a:sy n="84" d="100"/>
        </p:scale>
        <p:origin x="-672" y="-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33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96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3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94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0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64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78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smtClean="0"/>
              <a:t>Class </a:t>
            </a:r>
            <a:r>
              <a:rPr lang="en-US" dirty="0"/>
              <a:t>Members</a:t>
            </a:r>
          </a:p>
        </p:txBody>
      </p:sp>
      <p:pic>
        <p:nvPicPr>
          <p:cNvPr id="1026" name="Picture 2" descr="C:\Users\Лази\Desktop\Work\presentations icons\cp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38" y="1449000"/>
            <a:ext cx="3484262" cy="348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A92257E-7B0F-4A9C-9EC6-430837964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C92B91-DBA3-48A0-A21D-7AD0FE1F2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Exist </a:t>
            </a:r>
            <a:r>
              <a:rPr lang="en-US" dirty="0" smtClean="0"/>
              <a:t>in </a:t>
            </a:r>
            <a:r>
              <a:rPr lang="en-US" dirty="0"/>
              <a:t>the class, not </a:t>
            </a:r>
            <a:r>
              <a:rPr lang="en-US" dirty="0" smtClean="0"/>
              <a:t>in each </a:t>
            </a:r>
            <a:r>
              <a:rPr lang="en-US" dirty="0"/>
              <a:t>object</a:t>
            </a:r>
          </a:p>
          <a:p>
            <a:r>
              <a:rPr lang="en-US" dirty="0"/>
              <a:t>Defined </a:t>
            </a:r>
            <a:r>
              <a:rPr lang="en-US" dirty="0" smtClean="0"/>
              <a:t>and </a:t>
            </a:r>
            <a:r>
              <a:rPr lang="en-US" dirty="0"/>
              <a:t>initialized </a:t>
            </a:r>
            <a:r>
              <a:rPr lang="en-US" dirty="0" smtClean="0"/>
              <a:t>outer </a:t>
            </a:r>
            <a:r>
              <a:rPr lang="en-US" dirty="0"/>
              <a:t>class,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.cpp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file</a:t>
            </a:r>
            <a:endParaRPr lang="en-US" baseline="30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BA8EFD9-6A82-4148-9BE8-9B6F7660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spc="200" dirty="0"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lang="en-US" dirty="0"/>
              <a:t> Fields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081C55AF-DCFE-416A-8575-083B360F6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2716071"/>
            <a:ext cx="8010000" cy="3772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Company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static int CREATED_COMPANIES;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  <a:endParaRPr lang="bg-BG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Company(...) { CREATED_COMPANIES++; </a:t>
            </a:r>
            <a:r>
              <a:rPr lang="bg-BG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int Company::CREATED_COMPANIES = 0;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main()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Company a{ ... }; Company b{ ... }; Company c{ ... };</a:t>
            </a:r>
            <a:endParaRPr lang="bg-BG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Company::CREATED_COMPANIES;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prints 3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41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DBE549F-F0BF-4C1A-8257-6E7872E6A1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F36F68-192A-4E66-BB80-C40676D66A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Fields can be </a:t>
            </a:r>
            <a:r>
              <a:rPr lang="en-US" b="1" spc="200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– same 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spc="200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variables</a:t>
            </a:r>
          </a:p>
          <a:p>
            <a:pPr lvl="1"/>
            <a:r>
              <a:rPr lang="en-US" dirty="0"/>
              <a:t>If non-static, initialized in constructor initializer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929D39F-1CC2-499E-8F50-70AB471C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spc="200" dirty="0"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lang="en-US" dirty="0"/>
              <a:t> Fields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300F0B3-0420-4D0D-AC76-9D80D85DC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659" y="2664000"/>
            <a:ext cx="6702341" cy="16723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class Company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const std::string id;</a:t>
            </a:r>
            <a:endParaRPr lang="bg-BG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Company(std::string id, ...) : id(id), ... {}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787DFE1-E0AB-4E1D-BF53-CA9B33CD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658" y="4690343"/>
            <a:ext cx="6702341" cy="1090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const Company* c = new Company{ "GOOGINC.", ... 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c.id &lt;&lt;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prints GOOGINC.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c.id = "thiswontcompile";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compilation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01398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08632B0-9681-47F7-9D11-EF8A54197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6BE8C5-48B5-4860-8E54-4C617CC2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>
                <a:latin typeface="Consolas" panose="020B0609020204030204" pitchFamily="49" charset="0"/>
              </a:rPr>
              <a:t>const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7F2B6EE7-702C-4783-AA2D-9ABAFB74D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000" y="4784983"/>
            <a:ext cx="6435000" cy="16590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Company c{ "GOOGINC.", 999 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const Company&amp; </a:t>
            </a:r>
            <a:r>
              <a:rPr lang="en-US" b="1" dirty="0" err="1">
                <a:latin typeface="Consolas" panose="020B0609020204030204" pitchFamily="49" charset="0"/>
              </a:rPr>
              <a:t>constRef</a:t>
            </a:r>
            <a:r>
              <a:rPr lang="en-US" b="1" dirty="0">
                <a:latin typeface="Consolas" panose="020B0609020204030204" pitchFamily="49" charset="0"/>
              </a:rPr>
              <a:t> = c;</a:t>
            </a:r>
            <a:endParaRPr lang="bg-BG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 err="1">
                <a:latin typeface="Consolas" panose="020B0609020204030204" pitchFamily="49" charset="0"/>
              </a:rPr>
              <a:t>constRef.print</a:t>
            </a:r>
            <a:r>
              <a:rPr lang="en-US" b="1" dirty="0">
                <a:latin typeface="Consolas" panose="020B0609020204030204" pitchFamily="49" charset="0"/>
              </a:rPr>
              <a:t>();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GOOGINC. 999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 err="1">
                <a:latin typeface="Consolas" panose="020B0609020204030204" pitchFamily="49" charset="0"/>
              </a:rPr>
              <a:t>c.addCapital</a:t>
            </a:r>
            <a:r>
              <a:rPr lang="en-US" b="1" dirty="0">
                <a:latin typeface="Consolas" panose="020B0609020204030204" pitchFamily="49" charset="0"/>
              </a:rPr>
              <a:t>(999999);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 err="1">
                <a:latin typeface="Consolas" panose="020B0609020204030204" pitchFamily="49" charset="0"/>
              </a:rPr>
              <a:t>constRef.addCapital</a:t>
            </a:r>
            <a:r>
              <a:rPr lang="en-US" b="1" dirty="0">
                <a:latin typeface="Consolas" panose="020B0609020204030204" pitchFamily="49" charset="0"/>
              </a:rPr>
              <a:t>(999999);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compilation error</a:t>
            </a:r>
            <a:endParaRPr lang="bg-BG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65F65988-9A34-426D-A675-2D03003FC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000" y="1089000"/>
            <a:ext cx="6435000" cy="3417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class Company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...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long long dollars; string id;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void </a:t>
            </a:r>
            <a:r>
              <a:rPr lang="en-US" b="1" dirty="0" err="1">
                <a:latin typeface="Consolas" panose="020B0609020204030204" pitchFamily="49" charset="0"/>
              </a:rPr>
              <a:t>addCapital</a:t>
            </a:r>
            <a:r>
              <a:rPr lang="en-US" b="1" dirty="0">
                <a:latin typeface="Consolas" panose="020B0609020204030204" pitchFamily="49" charset="0"/>
              </a:rPr>
              <a:t>(long </a:t>
            </a:r>
            <a:r>
              <a:rPr lang="en-US" b="1" dirty="0" err="1">
                <a:latin typeface="Consolas" panose="020B0609020204030204" pitchFamily="49" charset="0"/>
              </a:rPr>
              <a:t>long</a:t>
            </a:r>
            <a:r>
              <a:rPr lang="en-US" b="1" dirty="0">
                <a:latin typeface="Consolas" panose="020B0609020204030204" pitchFamily="49" charset="0"/>
              </a:rPr>
              <a:t> dollars)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this-&gt;dollars += dollars;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bg-BG" b="1" dirty="0" smtClean="0">
                <a:latin typeface="Consolas" panose="020B0609020204030204" pitchFamily="49" charset="0"/>
              </a:rPr>
              <a:t>}</a:t>
            </a:r>
            <a:endParaRPr lang="en-US" b="1" dirty="0" smtClean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endParaRPr lang="bg-BG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print() const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</a:rPr>
              <a:t> &lt;&lt; this-&gt;id &lt;&lt; " " &lt;&lt; this-&gt;dollars;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bg-BG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041516" y="2664000"/>
            <a:ext cx="1575000" cy="408623"/>
          </a:xfrm>
          <a:prstGeom prst="wedgeRoundRectCallout">
            <a:avLst>
              <a:gd name="adj1" fmla="val -25355"/>
              <a:gd name="adj2" fmla="val 79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956000" y="3474000"/>
            <a:ext cx="1395000" cy="408623"/>
          </a:xfrm>
          <a:prstGeom prst="wedgeRoundRectCallout">
            <a:avLst>
              <a:gd name="adj1" fmla="val 62036"/>
              <a:gd name="adj2" fmla="val -559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871000" y="2664000"/>
            <a:ext cx="900000" cy="408623"/>
          </a:xfrm>
          <a:prstGeom prst="wedgeRoundRectCallout">
            <a:avLst>
              <a:gd name="adj1" fmla="val -55070"/>
              <a:gd name="adj2" fmla="val 82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8121000" y="4161114"/>
            <a:ext cx="3621000" cy="707886"/>
          </a:xfrm>
          <a:custGeom>
            <a:avLst/>
            <a:gdLst>
              <a:gd name="connsiteX0" fmla="*/ 0 w 3261000"/>
              <a:gd name="connsiteY0" fmla="*/ 119184 h 715089"/>
              <a:gd name="connsiteX1" fmla="*/ 119184 w 3261000"/>
              <a:gd name="connsiteY1" fmla="*/ 0 h 715089"/>
              <a:gd name="connsiteX2" fmla="*/ 543500 w 3261000"/>
              <a:gd name="connsiteY2" fmla="*/ 0 h 715089"/>
              <a:gd name="connsiteX3" fmla="*/ 543500 w 3261000"/>
              <a:gd name="connsiteY3" fmla="*/ 0 h 715089"/>
              <a:gd name="connsiteX4" fmla="*/ 1358750 w 3261000"/>
              <a:gd name="connsiteY4" fmla="*/ 0 h 715089"/>
              <a:gd name="connsiteX5" fmla="*/ 3141816 w 3261000"/>
              <a:gd name="connsiteY5" fmla="*/ 0 h 715089"/>
              <a:gd name="connsiteX6" fmla="*/ 3261000 w 3261000"/>
              <a:gd name="connsiteY6" fmla="*/ 119184 h 715089"/>
              <a:gd name="connsiteX7" fmla="*/ 3261000 w 3261000"/>
              <a:gd name="connsiteY7" fmla="*/ 417135 h 715089"/>
              <a:gd name="connsiteX8" fmla="*/ 3261000 w 3261000"/>
              <a:gd name="connsiteY8" fmla="*/ 417135 h 715089"/>
              <a:gd name="connsiteX9" fmla="*/ 3261000 w 3261000"/>
              <a:gd name="connsiteY9" fmla="*/ 595908 h 715089"/>
              <a:gd name="connsiteX10" fmla="*/ 3261000 w 3261000"/>
              <a:gd name="connsiteY10" fmla="*/ 595905 h 715089"/>
              <a:gd name="connsiteX11" fmla="*/ 3141816 w 3261000"/>
              <a:gd name="connsiteY11" fmla="*/ 715089 h 715089"/>
              <a:gd name="connsiteX12" fmla="*/ 1358750 w 3261000"/>
              <a:gd name="connsiteY12" fmla="*/ 715089 h 715089"/>
              <a:gd name="connsiteX13" fmla="*/ 803673 w 3261000"/>
              <a:gd name="connsiteY13" fmla="*/ 929473 h 715089"/>
              <a:gd name="connsiteX14" fmla="*/ 543500 w 3261000"/>
              <a:gd name="connsiteY14" fmla="*/ 715089 h 715089"/>
              <a:gd name="connsiteX15" fmla="*/ 119184 w 3261000"/>
              <a:gd name="connsiteY15" fmla="*/ 715089 h 715089"/>
              <a:gd name="connsiteX16" fmla="*/ 0 w 3261000"/>
              <a:gd name="connsiteY16" fmla="*/ 595905 h 715089"/>
              <a:gd name="connsiteX17" fmla="*/ 0 w 3261000"/>
              <a:gd name="connsiteY17" fmla="*/ 595908 h 715089"/>
              <a:gd name="connsiteX18" fmla="*/ 0 w 3261000"/>
              <a:gd name="connsiteY18" fmla="*/ 417135 h 715089"/>
              <a:gd name="connsiteX19" fmla="*/ 0 w 3261000"/>
              <a:gd name="connsiteY19" fmla="*/ 417135 h 715089"/>
              <a:gd name="connsiteX20" fmla="*/ 0 w 3261000"/>
              <a:gd name="connsiteY20" fmla="*/ 119184 h 715089"/>
              <a:gd name="connsiteX0" fmla="*/ 0 w 3261000"/>
              <a:gd name="connsiteY0" fmla="*/ 119184 h 715089"/>
              <a:gd name="connsiteX1" fmla="*/ 119184 w 3261000"/>
              <a:gd name="connsiteY1" fmla="*/ 0 h 715089"/>
              <a:gd name="connsiteX2" fmla="*/ 543500 w 3261000"/>
              <a:gd name="connsiteY2" fmla="*/ 0 h 715089"/>
              <a:gd name="connsiteX3" fmla="*/ 543500 w 3261000"/>
              <a:gd name="connsiteY3" fmla="*/ 0 h 715089"/>
              <a:gd name="connsiteX4" fmla="*/ 1358750 w 3261000"/>
              <a:gd name="connsiteY4" fmla="*/ 0 h 715089"/>
              <a:gd name="connsiteX5" fmla="*/ 3141816 w 3261000"/>
              <a:gd name="connsiteY5" fmla="*/ 0 h 715089"/>
              <a:gd name="connsiteX6" fmla="*/ 3261000 w 3261000"/>
              <a:gd name="connsiteY6" fmla="*/ 119184 h 715089"/>
              <a:gd name="connsiteX7" fmla="*/ 3261000 w 3261000"/>
              <a:gd name="connsiteY7" fmla="*/ 417135 h 715089"/>
              <a:gd name="connsiteX8" fmla="*/ 3261000 w 3261000"/>
              <a:gd name="connsiteY8" fmla="*/ 417135 h 715089"/>
              <a:gd name="connsiteX9" fmla="*/ 3261000 w 3261000"/>
              <a:gd name="connsiteY9" fmla="*/ 595908 h 715089"/>
              <a:gd name="connsiteX10" fmla="*/ 3261000 w 3261000"/>
              <a:gd name="connsiteY10" fmla="*/ 595905 h 715089"/>
              <a:gd name="connsiteX11" fmla="*/ 3141816 w 3261000"/>
              <a:gd name="connsiteY11" fmla="*/ 715089 h 715089"/>
              <a:gd name="connsiteX12" fmla="*/ 1358750 w 3261000"/>
              <a:gd name="connsiteY12" fmla="*/ 715089 h 715089"/>
              <a:gd name="connsiteX13" fmla="*/ 543500 w 3261000"/>
              <a:gd name="connsiteY13" fmla="*/ 715089 h 715089"/>
              <a:gd name="connsiteX14" fmla="*/ 119184 w 3261000"/>
              <a:gd name="connsiteY14" fmla="*/ 715089 h 715089"/>
              <a:gd name="connsiteX15" fmla="*/ 0 w 3261000"/>
              <a:gd name="connsiteY15" fmla="*/ 595905 h 715089"/>
              <a:gd name="connsiteX16" fmla="*/ 0 w 3261000"/>
              <a:gd name="connsiteY16" fmla="*/ 595908 h 715089"/>
              <a:gd name="connsiteX17" fmla="*/ 0 w 3261000"/>
              <a:gd name="connsiteY17" fmla="*/ 417135 h 715089"/>
              <a:gd name="connsiteX18" fmla="*/ 0 w 3261000"/>
              <a:gd name="connsiteY18" fmla="*/ 417135 h 715089"/>
              <a:gd name="connsiteX19" fmla="*/ 0 w 3261000"/>
              <a:gd name="connsiteY19" fmla="*/ 119184 h 71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61000" h="715089">
                <a:moveTo>
                  <a:pt x="0" y="119184"/>
                </a:moveTo>
                <a:cubicBezTo>
                  <a:pt x="0" y="53360"/>
                  <a:pt x="53360" y="0"/>
                  <a:pt x="119184" y="0"/>
                </a:cubicBezTo>
                <a:lnTo>
                  <a:pt x="543500" y="0"/>
                </a:lnTo>
                <a:lnTo>
                  <a:pt x="543500" y="0"/>
                </a:lnTo>
                <a:lnTo>
                  <a:pt x="1358750" y="0"/>
                </a:lnTo>
                <a:lnTo>
                  <a:pt x="3141816" y="0"/>
                </a:lnTo>
                <a:cubicBezTo>
                  <a:pt x="3207640" y="0"/>
                  <a:pt x="3261000" y="53360"/>
                  <a:pt x="3261000" y="119184"/>
                </a:cubicBezTo>
                <a:lnTo>
                  <a:pt x="3261000" y="417135"/>
                </a:lnTo>
                <a:lnTo>
                  <a:pt x="3261000" y="417135"/>
                </a:lnTo>
                <a:lnTo>
                  <a:pt x="3261000" y="595908"/>
                </a:lnTo>
                <a:lnTo>
                  <a:pt x="3261000" y="595905"/>
                </a:lnTo>
                <a:cubicBezTo>
                  <a:pt x="3261000" y="661729"/>
                  <a:pt x="3207640" y="715089"/>
                  <a:pt x="3141816" y="715089"/>
                </a:cubicBezTo>
                <a:lnTo>
                  <a:pt x="1358750" y="715089"/>
                </a:lnTo>
                <a:lnTo>
                  <a:pt x="543500" y="715089"/>
                </a:lnTo>
                <a:lnTo>
                  <a:pt x="119184" y="715089"/>
                </a:lnTo>
                <a:cubicBezTo>
                  <a:pt x="53360" y="715089"/>
                  <a:pt x="0" y="661729"/>
                  <a:pt x="0" y="595905"/>
                </a:cubicBezTo>
                <a:lnTo>
                  <a:pt x="0" y="595908"/>
                </a:lnTo>
                <a:lnTo>
                  <a:pt x="0" y="417135"/>
                </a:lnTo>
                <a:lnTo>
                  <a:pt x="0" y="417135"/>
                </a:lnTo>
                <a:lnTo>
                  <a:pt x="0" y="1191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onst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object/reference/pointer can only call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methods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0072469" y="2574000"/>
            <a:ext cx="1669531" cy="1323439"/>
          </a:xfrm>
          <a:custGeom>
            <a:avLst/>
            <a:gdLst>
              <a:gd name="connsiteX0" fmla="*/ 0 w 1575000"/>
              <a:gd name="connsiteY0" fmla="*/ 221342 h 1328023"/>
              <a:gd name="connsiteX1" fmla="*/ 221342 w 1575000"/>
              <a:gd name="connsiteY1" fmla="*/ 0 h 1328023"/>
              <a:gd name="connsiteX2" fmla="*/ 262500 w 1575000"/>
              <a:gd name="connsiteY2" fmla="*/ 0 h 1328023"/>
              <a:gd name="connsiteX3" fmla="*/ 262500 w 1575000"/>
              <a:gd name="connsiteY3" fmla="*/ 0 h 1328023"/>
              <a:gd name="connsiteX4" fmla="*/ 656250 w 1575000"/>
              <a:gd name="connsiteY4" fmla="*/ 0 h 1328023"/>
              <a:gd name="connsiteX5" fmla="*/ 1353658 w 1575000"/>
              <a:gd name="connsiteY5" fmla="*/ 0 h 1328023"/>
              <a:gd name="connsiteX6" fmla="*/ 1575000 w 1575000"/>
              <a:gd name="connsiteY6" fmla="*/ 221342 h 1328023"/>
              <a:gd name="connsiteX7" fmla="*/ 1575000 w 1575000"/>
              <a:gd name="connsiteY7" fmla="*/ 774680 h 1328023"/>
              <a:gd name="connsiteX8" fmla="*/ 1575000 w 1575000"/>
              <a:gd name="connsiteY8" fmla="*/ 774680 h 1328023"/>
              <a:gd name="connsiteX9" fmla="*/ 1575000 w 1575000"/>
              <a:gd name="connsiteY9" fmla="*/ 1106686 h 1328023"/>
              <a:gd name="connsiteX10" fmla="*/ 1575000 w 1575000"/>
              <a:gd name="connsiteY10" fmla="*/ 1106681 h 1328023"/>
              <a:gd name="connsiteX11" fmla="*/ 1353658 w 1575000"/>
              <a:gd name="connsiteY11" fmla="*/ 1328023 h 1328023"/>
              <a:gd name="connsiteX12" fmla="*/ 656250 w 1575000"/>
              <a:gd name="connsiteY12" fmla="*/ 1328023 h 1328023"/>
              <a:gd name="connsiteX13" fmla="*/ 388159 w 1575000"/>
              <a:gd name="connsiteY13" fmla="*/ 1726164 h 1328023"/>
              <a:gd name="connsiteX14" fmla="*/ 262500 w 1575000"/>
              <a:gd name="connsiteY14" fmla="*/ 1328023 h 1328023"/>
              <a:gd name="connsiteX15" fmla="*/ 221342 w 1575000"/>
              <a:gd name="connsiteY15" fmla="*/ 1328023 h 1328023"/>
              <a:gd name="connsiteX16" fmla="*/ 0 w 1575000"/>
              <a:gd name="connsiteY16" fmla="*/ 1106681 h 1328023"/>
              <a:gd name="connsiteX17" fmla="*/ 0 w 1575000"/>
              <a:gd name="connsiteY17" fmla="*/ 1106686 h 1328023"/>
              <a:gd name="connsiteX18" fmla="*/ 0 w 1575000"/>
              <a:gd name="connsiteY18" fmla="*/ 774680 h 1328023"/>
              <a:gd name="connsiteX19" fmla="*/ 0 w 1575000"/>
              <a:gd name="connsiteY19" fmla="*/ 774680 h 1328023"/>
              <a:gd name="connsiteX20" fmla="*/ 0 w 1575000"/>
              <a:gd name="connsiteY20" fmla="*/ 221342 h 1328023"/>
              <a:gd name="connsiteX0" fmla="*/ 0 w 1575000"/>
              <a:gd name="connsiteY0" fmla="*/ 221342 h 1328023"/>
              <a:gd name="connsiteX1" fmla="*/ 221342 w 1575000"/>
              <a:gd name="connsiteY1" fmla="*/ 0 h 1328023"/>
              <a:gd name="connsiteX2" fmla="*/ 262500 w 1575000"/>
              <a:gd name="connsiteY2" fmla="*/ 0 h 1328023"/>
              <a:gd name="connsiteX3" fmla="*/ 262500 w 1575000"/>
              <a:gd name="connsiteY3" fmla="*/ 0 h 1328023"/>
              <a:gd name="connsiteX4" fmla="*/ 656250 w 1575000"/>
              <a:gd name="connsiteY4" fmla="*/ 0 h 1328023"/>
              <a:gd name="connsiteX5" fmla="*/ 1353658 w 1575000"/>
              <a:gd name="connsiteY5" fmla="*/ 0 h 1328023"/>
              <a:gd name="connsiteX6" fmla="*/ 1575000 w 1575000"/>
              <a:gd name="connsiteY6" fmla="*/ 221342 h 1328023"/>
              <a:gd name="connsiteX7" fmla="*/ 1575000 w 1575000"/>
              <a:gd name="connsiteY7" fmla="*/ 774680 h 1328023"/>
              <a:gd name="connsiteX8" fmla="*/ 1575000 w 1575000"/>
              <a:gd name="connsiteY8" fmla="*/ 774680 h 1328023"/>
              <a:gd name="connsiteX9" fmla="*/ 1575000 w 1575000"/>
              <a:gd name="connsiteY9" fmla="*/ 1106686 h 1328023"/>
              <a:gd name="connsiteX10" fmla="*/ 1575000 w 1575000"/>
              <a:gd name="connsiteY10" fmla="*/ 1106681 h 1328023"/>
              <a:gd name="connsiteX11" fmla="*/ 1353658 w 1575000"/>
              <a:gd name="connsiteY11" fmla="*/ 1328023 h 1328023"/>
              <a:gd name="connsiteX12" fmla="*/ 656250 w 1575000"/>
              <a:gd name="connsiteY12" fmla="*/ 1328023 h 1328023"/>
              <a:gd name="connsiteX13" fmla="*/ 262500 w 1575000"/>
              <a:gd name="connsiteY13" fmla="*/ 1328023 h 1328023"/>
              <a:gd name="connsiteX14" fmla="*/ 221342 w 1575000"/>
              <a:gd name="connsiteY14" fmla="*/ 1328023 h 1328023"/>
              <a:gd name="connsiteX15" fmla="*/ 0 w 1575000"/>
              <a:gd name="connsiteY15" fmla="*/ 1106681 h 1328023"/>
              <a:gd name="connsiteX16" fmla="*/ 0 w 1575000"/>
              <a:gd name="connsiteY16" fmla="*/ 1106686 h 1328023"/>
              <a:gd name="connsiteX17" fmla="*/ 0 w 1575000"/>
              <a:gd name="connsiteY17" fmla="*/ 774680 h 1328023"/>
              <a:gd name="connsiteX18" fmla="*/ 0 w 1575000"/>
              <a:gd name="connsiteY18" fmla="*/ 774680 h 1328023"/>
              <a:gd name="connsiteX19" fmla="*/ 0 w 1575000"/>
              <a:gd name="connsiteY19" fmla="*/ 221342 h 132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75000" h="1328023">
                <a:moveTo>
                  <a:pt x="0" y="221342"/>
                </a:moveTo>
                <a:cubicBezTo>
                  <a:pt x="0" y="99098"/>
                  <a:pt x="99098" y="0"/>
                  <a:pt x="221342" y="0"/>
                </a:cubicBezTo>
                <a:lnTo>
                  <a:pt x="262500" y="0"/>
                </a:lnTo>
                <a:lnTo>
                  <a:pt x="262500" y="0"/>
                </a:lnTo>
                <a:lnTo>
                  <a:pt x="656250" y="0"/>
                </a:lnTo>
                <a:lnTo>
                  <a:pt x="1353658" y="0"/>
                </a:lnTo>
                <a:cubicBezTo>
                  <a:pt x="1475902" y="0"/>
                  <a:pt x="1575000" y="99098"/>
                  <a:pt x="1575000" y="221342"/>
                </a:cubicBezTo>
                <a:lnTo>
                  <a:pt x="1575000" y="774680"/>
                </a:lnTo>
                <a:lnTo>
                  <a:pt x="1575000" y="774680"/>
                </a:lnTo>
                <a:lnTo>
                  <a:pt x="1575000" y="1106686"/>
                </a:lnTo>
                <a:lnTo>
                  <a:pt x="1575000" y="1106681"/>
                </a:lnTo>
                <a:cubicBezTo>
                  <a:pt x="1575000" y="1228925"/>
                  <a:pt x="1475902" y="1328023"/>
                  <a:pt x="1353658" y="1328023"/>
                </a:cubicBezTo>
                <a:lnTo>
                  <a:pt x="656250" y="1328023"/>
                </a:lnTo>
                <a:lnTo>
                  <a:pt x="262500" y="1328023"/>
                </a:lnTo>
                <a:lnTo>
                  <a:pt x="221342" y="1328023"/>
                </a:lnTo>
                <a:cubicBezTo>
                  <a:pt x="99098" y="1328023"/>
                  <a:pt x="0" y="1228925"/>
                  <a:pt x="0" y="1106681"/>
                </a:cubicBezTo>
                <a:lnTo>
                  <a:pt x="0" y="1106686"/>
                </a:lnTo>
                <a:lnTo>
                  <a:pt x="0" y="774680"/>
                </a:lnTo>
                <a:lnTo>
                  <a:pt x="0" y="774680"/>
                </a:lnTo>
                <a:lnTo>
                  <a:pt x="0" y="22134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methods can NOT change fields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61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8DDD5D3-5946-4831-9329-CF13B3FCF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94BCD-E229-4A5C-A0B8-5C152893C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Which of the parts of code here will have compilation errors?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sz="3200" b="1" dirty="0" smtClean="0">
                <a:latin typeface="Consolas" panose="020B0609020204030204" pitchFamily="49" charset="0"/>
              </a:rPr>
              <a:t>printOlder</a:t>
            </a:r>
            <a:r>
              <a:rPr lang="en-US" sz="3200" b="1" dirty="0" smtClean="0"/>
              <a:t> </a:t>
            </a:r>
            <a:r>
              <a:rPr lang="en-US" dirty="0" smtClean="0"/>
              <a:t>method</a:t>
            </a:r>
            <a:br>
              <a:rPr lang="en-US" dirty="0" smtClean="0"/>
            </a:br>
            <a:r>
              <a:rPr lang="en-US" dirty="0" smtClean="0"/>
              <a:t>and the </a:t>
            </a:r>
            <a:r>
              <a:rPr lang="en-US" sz="3200" b="1" dirty="0" smtClean="0">
                <a:latin typeface="Consolas" panose="020B0609020204030204" pitchFamily="49" charset="0"/>
              </a:rPr>
              <a:t>Person</a:t>
            </a:r>
            <a:r>
              <a:rPr lang="en-US" dirty="0" smtClean="0"/>
              <a:t> ctor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sz="3200" b="1" dirty="0" smtClean="0">
                <a:latin typeface="Consolas" panose="020B0609020204030204" pitchFamily="49" charset="0"/>
              </a:rPr>
              <a:t>Person</a:t>
            </a:r>
            <a:r>
              <a:rPr lang="en-US" dirty="0" smtClean="0"/>
              <a:t> ctor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sz="3200" b="1" dirty="0" smtClean="0">
                <a:latin typeface="Consolas" panose="020B0609020204030204" pitchFamily="49" charset="0"/>
              </a:rPr>
              <a:t>printOlder</a:t>
            </a:r>
            <a:r>
              <a:rPr lang="en-US" dirty="0" smtClean="0"/>
              <a:t> method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None, the code is valid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364626F-0AA8-445E-AF45-D29878254BEA}"/>
              </a:ext>
            </a:extLst>
          </p:cNvPr>
          <p:cNvSpPr/>
          <p:nvPr/>
        </p:nvSpPr>
        <p:spPr>
          <a:xfrm rot="16200000">
            <a:off x="5901808" y="-1720174"/>
            <a:ext cx="388382" cy="44969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21C7BA-AEBE-44C5-8F61-FD1FB2A4E5E5}"/>
              </a:ext>
            </a:extLst>
          </p:cNvPr>
          <p:cNvSpPr txBox="1"/>
          <p:nvPr/>
        </p:nvSpPr>
        <p:spPr>
          <a:xfrm>
            <a:off x="2802686" y="307227"/>
            <a:ext cx="102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C9C968B9-59A3-4934-86D0-428C204C6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00" y="1817632"/>
            <a:ext cx="5985000" cy="228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class Person { </a:t>
            </a:r>
            <a:endParaRPr lang="en-US" sz="1600" b="1" dirty="0" smtClean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int age; const string name;</a:t>
            </a:r>
            <a:endParaRPr lang="bg-BG" sz="1600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Person(string name, int age) {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this-&gt;name = name; this-&gt;age = age;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bg-BG" sz="1600" b="1" dirty="0" smtClean="0">
                <a:latin typeface="Consolas" panose="020B0609020204030204" pitchFamily="49" charset="0"/>
              </a:rPr>
              <a:t>}</a:t>
            </a:r>
            <a:r>
              <a:rPr lang="en-US" sz="1600" b="1" dirty="0" smtClean="0">
                <a:latin typeface="Consolas" panose="020B0609020204030204" pitchFamily="49" charset="0"/>
              </a:rPr>
              <a:t>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getAge() </a:t>
            </a:r>
            <a:r>
              <a:rPr lang="en-US" sz="1600" b="1" dirty="0" smtClean="0">
                <a:latin typeface="Consolas" panose="020B0609020204030204" pitchFamily="49" charset="0"/>
              </a:rPr>
              <a:t>{ return </a:t>
            </a:r>
            <a:r>
              <a:rPr lang="en-US" sz="1600" b="1" dirty="0">
                <a:latin typeface="Consolas" panose="020B0609020204030204" pitchFamily="49" charset="0"/>
              </a:rPr>
              <a:t>this-&gt;age; </a:t>
            </a:r>
            <a:r>
              <a:rPr lang="bg-BG" sz="1600" b="1" dirty="0">
                <a:latin typeface="Consolas" panose="020B0609020204030204" pitchFamily="49" charset="0"/>
              </a:rPr>
              <a:t>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bg-BG" sz="1600" b="1" dirty="0">
                <a:latin typeface="Consolas" panose="020B0609020204030204" pitchFamily="49" charset="0"/>
              </a:rPr>
              <a:t>};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E71A215-39B9-4C94-862D-D830FB0BAF22}"/>
              </a:ext>
            </a:extLst>
          </p:cNvPr>
          <p:cNvSpPr/>
          <p:nvPr/>
        </p:nvSpPr>
        <p:spPr>
          <a:xfrm>
            <a:off x="128465" y="2619000"/>
            <a:ext cx="594875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9A3896DC-191D-4CF8-8201-9EE505121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00" y="4240637"/>
            <a:ext cx="5985000" cy="1240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void printOlder(const Person&amp; a, const Person&amp; b</a:t>
            </a:r>
            <a:r>
              <a:rPr lang="en-US" sz="1600" b="1" dirty="0" smtClean="0">
                <a:latin typeface="Consolas" panose="020B0609020204030204" pitchFamily="49" charset="0"/>
              </a:rPr>
              <a:t>) {</a:t>
            </a:r>
            <a:endParaRPr lang="en-US" sz="1600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if (a.getAge() &gt;= b.getAge</a:t>
            </a:r>
            <a:r>
              <a:rPr lang="en-US" sz="1600" b="1" dirty="0" smtClean="0">
                <a:latin typeface="Consolas" panose="020B0609020204030204" pitchFamily="49" charset="0"/>
              </a:rPr>
              <a:t>())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   cout </a:t>
            </a:r>
            <a:r>
              <a:rPr lang="en-US" sz="1600" b="1" dirty="0">
                <a:latin typeface="Consolas" panose="020B0609020204030204" pitchFamily="49" charset="0"/>
              </a:rPr>
              <a:t>&lt;&lt; a.name</a:t>
            </a:r>
            <a:r>
              <a:rPr lang="en-US" sz="1600" b="1" dirty="0" smtClean="0">
                <a:latin typeface="Consolas" panose="020B0609020204030204" pitchFamily="49" charset="0"/>
              </a:rPr>
              <a:t>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bg-BG" sz="1600" b="1" dirty="0" smtClean="0">
                <a:latin typeface="Consolas" panose="020B0609020204030204" pitchFamily="49" charset="0"/>
              </a:rPr>
              <a:t>}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else </a:t>
            </a:r>
            <a:r>
              <a:rPr lang="en-US" sz="1600" b="1" dirty="0">
                <a:latin typeface="Consolas" panose="020B0609020204030204" pitchFamily="49" charset="0"/>
              </a:rPr>
              <a:t>cout &lt;&lt; b.name</a:t>
            </a:r>
            <a:r>
              <a:rPr lang="en-US" sz="1600" b="1" dirty="0" smtClean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E7894BBF-6245-4255-A6B0-C70B3E5CD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00" y="5634000"/>
            <a:ext cx="5985000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Person a{ "joro", 26 </a:t>
            </a:r>
            <a:r>
              <a:rPr lang="en-US" sz="1600" b="1" dirty="0" smtClean="0">
                <a:latin typeface="Consolas" panose="020B0609020204030204" pitchFamily="49" charset="0"/>
              </a:rPr>
              <a:t>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it-IT" sz="1600" b="1" dirty="0" smtClean="0">
                <a:latin typeface="Consolas" panose="020B0609020204030204" pitchFamily="49" charset="0"/>
              </a:rPr>
              <a:t>Person </a:t>
            </a:r>
            <a:r>
              <a:rPr lang="it-IT" sz="1600" b="1" dirty="0">
                <a:latin typeface="Consolas" panose="020B0609020204030204" pitchFamily="49" charset="0"/>
              </a:rPr>
              <a:t>b{ "ben dover", 46 };</a:t>
            </a:r>
            <a:endParaRPr lang="bg-BG" sz="1600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printOlder(a, b</a:t>
            </a:r>
            <a:r>
              <a:rPr lang="en-US" sz="1600" b="1" dirty="0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29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8215048-EC79-4A62-B776-0FF14E39C8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DE2F79-C5A8-45D3-B915-07DEF618D7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Fields marked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mutable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changed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methods</a:t>
            </a:r>
          </a:p>
          <a:p>
            <a:pPr lvl="1"/>
            <a:r>
              <a:rPr lang="en-US" dirty="0"/>
              <a:t>External code accesses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Internal code changes state</a:t>
            </a:r>
          </a:p>
          <a:p>
            <a:pPr lvl="1"/>
            <a:r>
              <a:rPr lang="en-US" dirty="0"/>
              <a:t>Typically used for caching, </a:t>
            </a:r>
            <a:r>
              <a:rPr lang="en-US" dirty="0" smtClean="0"/>
              <a:t>logs,</a:t>
            </a:r>
            <a:br>
              <a:rPr lang="en-US" dirty="0" smtClean="0"/>
            </a:br>
            <a:r>
              <a:rPr lang="en-US" dirty="0" smtClean="0"/>
              <a:t>mutexes and </a:t>
            </a:r>
            <a:r>
              <a:rPr lang="en-US" dirty="0"/>
              <a:t>other metadata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D45E09A-0BF5-4CAC-86D7-74EBCB78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ea typeface="+mn-ea"/>
                <a:cs typeface="+mn-cs"/>
              </a:rPr>
              <a:t>mutable</a:t>
            </a:r>
            <a:r>
              <a:rPr lang="en-US" dirty="0"/>
              <a:t> Keyword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0EC40B1-7ACC-4750-AA86-E69DD9A04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4807488"/>
            <a:ext cx="5994141" cy="16723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const Person a{ "joro", 26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endParaRPr lang="bg-BG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da-DK" b="1" dirty="0">
                <a:solidFill>
                  <a:schemeClr val="tx1"/>
                </a:solidFill>
                <a:latin typeface="Consolas" panose="020B0609020204030204" pitchFamily="49" charset="0"/>
              </a:rPr>
              <a:t>a.getAge(); a.getAge(); a.getAge();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endParaRPr lang="bg-BG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cout &lt;&lt; a.getAgeChecks() &lt;&lt; endl;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prints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105AC336-A4A2-4BCF-9519-DAD91F838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1899000"/>
            <a:ext cx="4311101" cy="45808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class Person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int age; const string name;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mutable int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ageChecks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= 0;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  <a:endParaRPr lang="bg-BG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Person(string name, int age)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: name(name), age(age) {</a:t>
            </a:r>
            <a:r>
              <a:rPr lang="bg-BG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endParaRPr lang="bg-BG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int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getAge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() const {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this-&gt;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ageChecks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++;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return this-&gt;age;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int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getAgeChecks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() const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return this-&gt;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ageChecks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endParaRPr lang="bg-BG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bg-BG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6A0A4B4-0F5D-409F-8324-E1E4727BF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E9936B-227C-4A4F-8A33-B09B0AE36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You are given code that animates sticks</a:t>
            </a:r>
          </a:p>
          <a:p>
            <a:pPr lvl="1"/>
            <a:r>
              <a:rPr lang="en-US" dirty="0"/>
              <a:t>Represented on a line on the console</a:t>
            </a:r>
          </a:p>
          <a:p>
            <a:pPr lvl="1"/>
            <a:r>
              <a:rPr lang="en-US" dirty="0"/>
              <a:t>"roll" by changing their symbol and position on the line</a:t>
            </a:r>
          </a:p>
          <a:p>
            <a:pPr lvl="1"/>
            <a:r>
              <a:rPr lang="en-US" dirty="0"/>
              <a:t>Symbols: start from </a:t>
            </a:r>
            <a:r>
              <a:rPr lang="en-US" b="1" dirty="0">
                <a:latin typeface="Consolas" panose="020B0609020204030204" pitchFamily="49" charset="0"/>
              </a:rPr>
              <a:t>_</a:t>
            </a:r>
            <a:r>
              <a:rPr lang="en-US" dirty="0"/>
              <a:t>, then </a:t>
            </a:r>
            <a:r>
              <a:rPr lang="en-US" b="1" dirty="0">
                <a:latin typeface="Consolas" panose="020B0609020204030204" pitchFamily="49" charset="0"/>
              </a:rPr>
              <a:t>\</a:t>
            </a:r>
            <a:r>
              <a:rPr lang="en-US" dirty="0"/>
              <a:t>, then </a:t>
            </a:r>
            <a:r>
              <a:rPr lang="en-US" b="1" dirty="0">
                <a:latin typeface="Consolas" panose="020B0609020204030204" pitchFamily="49" charset="0"/>
              </a:rPr>
              <a:t>|</a:t>
            </a:r>
            <a:r>
              <a:rPr lang="en-US" dirty="0"/>
              <a:t>, then 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dirty="0"/>
              <a:t> and back to </a:t>
            </a:r>
            <a:r>
              <a:rPr lang="en-US" b="1" dirty="0">
                <a:latin typeface="Consolas" panose="020B0609020204030204" pitchFamily="49" charset="0"/>
              </a:rPr>
              <a:t>_</a:t>
            </a:r>
          </a:p>
          <a:p>
            <a:pPr lvl="1"/>
            <a:r>
              <a:rPr lang="en-US" dirty="0"/>
              <a:t>Position starts from </a:t>
            </a:r>
            <a:r>
              <a:rPr lang="en-US" b="1" dirty="0">
                <a:latin typeface="Consolas" panose="020B0609020204030204" pitchFamily="49" charset="0"/>
              </a:rPr>
              <a:t>0</a:t>
            </a:r>
            <a:r>
              <a:rPr lang="en-US" dirty="0"/>
              <a:t>. When symbol becomes </a:t>
            </a:r>
            <a:r>
              <a:rPr lang="en-US" b="1" dirty="0">
                <a:latin typeface="Consolas" panose="020B0609020204030204" pitchFamily="49" charset="0"/>
              </a:rPr>
              <a:t>|</a:t>
            </a:r>
            <a:r>
              <a:rPr lang="en-US" dirty="0"/>
              <a:t> – move to next</a:t>
            </a:r>
          </a:p>
          <a:p>
            <a:r>
              <a:rPr lang="en-US" dirty="0"/>
              <a:t>The code already does the animation, you need to implement a </a:t>
            </a:r>
            <a:r>
              <a:rPr lang="en-US" sz="3200" b="1" dirty="0">
                <a:latin typeface="Consolas" panose="020B0609020204030204" pitchFamily="49" charset="0"/>
              </a:rPr>
              <a:t>Stick</a:t>
            </a:r>
            <a:r>
              <a:rPr lang="en-US" dirty="0"/>
              <a:t> class that keeps and updates the state of a </a:t>
            </a:r>
            <a:r>
              <a:rPr lang="en-US" sz="3200" b="1" dirty="0">
                <a:latin typeface="Consolas" panose="020B0609020204030204" pitchFamily="49" charset="0"/>
              </a:rPr>
              <a:t>Stick</a:t>
            </a:r>
          </a:p>
          <a:p>
            <a:pPr lvl="1"/>
            <a:r>
              <a:rPr lang="en-US" sz="3400" dirty="0"/>
              <a:t>Implement the code in a </a:t>
            </a:r>
            <a:r>
              <a:rPr lang="en-US" b="1" dirty="0" err="1">
                <a:latin typeface="Consolas" panose="020B0609020204030204" pitchFamily="49" charset="0"/>
              </a:rPr>
              <a:t>Stick.h</a:t>
            </a:r>
            <a:r>
              <a:rPr lang="en-US" sz="3400" dirty="0"/>
              <a:t> file </a:t>
            </a:r>
            <a:r>
              <a:rPr lang="en-US" b="1" dirty="0">
                <a:latin typeface="Consolas" panose="020B0609020204030204" pitchFamily="49" charset="0"/>
              </a:rPr>
              <a:t>include</a:t>
            </a:r>
            <a:r>
              <a:rPr lang="en-US" sz="3400" dirty="0"/>
              <a:t>d by the </a:t>
            </a:r>
            <a:r>
              <a:rPr lang="en-US" b="1" dirty="0">
                <a:latin typeface="Consolas" panose="020B0609020204030204" pitchFamily="49" charset="0"/>
              </a:rPr>
              <a:t>RollingSticksMain.cpp</a:t>
            </a:r>
            <a:r>
              <a:rPr lang="en-US" sz="3400" dirty="0"/>
              <a:t>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FF4A83C-465E-4CD0-B5B9-D81E872B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r>
              <a:rPr lang="en-US" dirty="0"/>
              <a:t>: Rolling Sticks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40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Sharing Access to Private </a:t>
            </a:r>
            <a:r>
              <a:rPr lang="en-US" dirty="0" smtClean="0"/>
              <a:t>Members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Friend Functions and Classes</a:t>
            </a:r>
            <a:endParaRPr lang="en-US" dirty="0"/>
          </a:p>
        </p:txBody>
      </p:sp>
      <p:pic>
        <p:nvPicPr>
          <p:cNvPr id="1026" name="Picture 2" descr="C:\Users\Лази\Desktop\presentations icons\agre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00" y="1879725"/>
            <a:ext cx="2179275" cy="21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95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E359F0-F614-4645-BB5D-EA73F1391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F2C8F9-A712-42DC-B05F-C1496F94AC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Allows access to private members</a:t>
            </a:r>
          </a:p>
          <a:p>
            <a:pPr lvl="1"/>
            <a:r>
              <a:rPr lang="en-US" dirty="0"/>
              <a:t>Declared inside the "</a:t>
            </a:r>
            <a:r>
              <a:rPr lang="en-US" dirty="0" smtClean="0"/>
              <a:t>shared"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The friend can access the "</a:t>
            </a:r>
            <a:r>
              <a:rPr lang="en-US" dirty="0" smtClean="0"/>
              <a:t>shared" </a:t>
            </a:r>
            <a:r>
              <a:rPr lang="en-US" dirty="0"/>
              <a:t>class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 smtClean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C8E29C3-1B32-40A6-BF29-A01CB270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ea typeface="+mn-ea"/>
                <a:cs typeface="+mn-cs"/>
              </a:rPr>
              <a:t>friend</a:t>
            </a:r>
            <a:r>
              <a:rPr lang="en-US" dirty="0" smtClean="0"/>
              <a:t> </a:t>
            </a:r>
            <a:r>
              <a:rPr lang="en-US" dirty="0"/>
              <a:t>Keyword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21E51C6-FDAF-4674-B76B-46789E9B6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4222641"/>
            <a:ext cx="5040000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friend</a:t>
            </a:r>
            <a:r>
              <a:rPr lang="en-US" sz="2400" b="1" dirty="0" smtClean="0">
                <a:latin typeface="Consolas" panose="020B0609020204030204" pitchFamily="49" charset="0"/>
              </a:rPr>
              <a:t> Type functionName();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sz="2400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friend</a:t>
            </a:r>
            <a:r>
              <a:rPr lang="en-US" sz="2400" b="1" dirty="0" smtClean="0">
                <a:latin typeface="Consolas" panose="020B0609020204030204" pitchFamily="49" charset="0"/>
              </a:rPr>
              <a:t> classNAme;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231000" y="5348757"/>
            <a:ext cx="3015000" cy="510778"/>
          </a:xfrm>
          <a:prstGeom prst="wedgeRoundRectCallout">
            <a:avLst>
              <a:gd name="adj1" fmla="val -63239"/>
              <a:gd name="adj2" fmla="val -43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friend class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581000" y="3947637"/>
            <a:ext cx="3510000" cy="510778"/>
          </a:xfrm>
          <a:prstGeom prst="wedgeRoundRectCallout">
            <a:avLst>
              <a:gd name="adj1" fmla="val -59538"/>
              <a:gd name="adj2" fmla="val 46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friend function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30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3E8CE89-4E05-4F4D-80E9-285FD1611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C7156-85FB-4459-A034-4AD94F997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Friend functions often used for directly reading fields of a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/>
              <a:t>Friends can usually be changed to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9BB3E49-2DA3-4BA7-99B0-F6609BD8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C++ </a:t>
            </a:r>
            <a:r>
              <a:rPr lang="en-US" dirty="0">
                <a:latin typeface="Consolas" panose="020B0609020204030204" pitchFamily="49" charset="0"/>
                <a:ea typeface="+mn-ea"/>
                <a:cs typeface="+mn-cs"/>
              </a:rPr>
              <a:t>friend</a:t>
            </a:r>
            <a:r>
              <a:rPr lang="en-US" dirty="0"/>
              <a:t> Usage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E475B530-F26C-4B9F-A7F9-43752231B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39" y="3159000"/>
            <a:ext cx="6660000" cy="28357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class Company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private: string id; long </a:t>
            </a:r>
            <a:r>
              <a:rPr lang="en-US" b="1" dirty="0" err="1">
                <a:latin typeface="Consolas" panose="020B0609020204030204" pitchFamily="49" charset="0"/>
              </a:rPr>
              <a:t>long</a:t>
            </a:r>
            <a:r>
              <a:rPr lang="en-US" b="1" dirty="0">
                <a:latin typeface="Consolas" panose="020B0609020204030204" pitchFamily="49" charset="0"/>
              </a:rPr>
              <a:t> dollars;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...</a:t>
            </a:r>
            <a:endParaRPr lang="bg-BG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friend void </a:t>
            </a:r>
            <a:r>
              <a:rPr lang="en-US" b="1" dirty="0" err="1">
                <a:latin typeface="Consolas" panose="020B0609020204030204" pitchFamily="49" charset="0"/>
              </a:rPr>
              <a:t>getCompany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istream</a:t>
            </a:r>
            <a:r>
              <a:rPr lang="en-US" b="1" dirty="0">
                <a:latin typeface="Consolas" panose="020B0609020204030204" pitchFamily="49" charset="0"/>
              </a:rPr>
              <a:t>&amp; in, Company&amp; c);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bg-BG" b="1" dirty="0">
                <a:latin typeface="Consolas" panose="020B0609020204030204" pitchFamily="49" charset="0"/>
              </a:rPr>
              <a:t>};</a:t>
            </a:r>
            <a:endParaRPr lang="en-US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endParaRPr lang="bg-BG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void </a:t>
            </a:r>
            <a:r>
              <a:rPr lang="en-US" b="1" dirty="0" err="1">
                <a:latin typeface="Consolas" panose="020B0609020204030204" pitchFamily="49" charset="0"/>
              </a:rPr>
              <a:t>getCompany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istream</a:t>
            </a:r>
            <a:r>
              <a:rPr lang="en-US" b="1" dirty="0">
                <a:latin typeface="Consolas" panose="020B0609020204030204" pitchFamily="49" charset="0"/>
              </a:rPr>
              <a:t>&amp; in, Company&amp; c)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in &gt;&gt; c.id &gt;&gt; </a:t>
            </a:r>
            <a:r>
              <a:rPr lang="en-US" b="1" dirty="0" err="1">
                <a:latin typeface="Consolas" panose="020B0609020204030204" pitchFamily="49" charset="0"/>
              </a:rPr>
              <a:t>c.dollars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bg-BG" b="1" dirty="0">
                <a:latin typeface="Consolas" panose="020B0609020204030204" pitchFamily="49" charset="0"/>
              </a:rPr>
              <a:t>}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A21E51C6-FDAF-4674-B76B-46789E9B6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739" y="4176970"/>
            <a:ext cx="3504261" cy="7998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Company c;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 err="1">
                <a:latin typeface="Consolas" panose="020B0609020204030204" pitchFamily="49" charset="0"/>
              </a:rPr>
              <a:t>getCompany</a:t>
            </a:r>
            <a:r>
              <a:rPr lang="en-US" b="1" dirty="0">
                <a:latin typeface="Consolas" panose="020B0609020204030204" pitchFamily="49" charset="0"/>
              </a:rPr>
              <a:t>(std::</a:t>
            </a:r>
            <a:r>
              <a:rPr lang="en-US" b="1" dirty="0" err="1">
                <a:latin typeface="Consolas" panose="020B0609020204030204" pitchFamily="49" charset="0"/>
              </a:rPr>
              <a:t>cin</a:t>
            </a:r>
            <a:r>
              <a:rPr lang="en-US" b="1" dirty="0">
                <a:latin typeface="Consolas" panose="020B0609020204030204" pitchFamily="49" charset="0"/>
              </a:rPr>
              <a:t>, c);</a:t>
            </a:r>
          </a:p>
        </p:txBody>
      </p:sp>
    </p:spTree>
    <p:extLst>
      <p:ext uri="{BB962C8B-B14F-4D97-AF65-F5344CB8AC3E}">
        <p14:creationId xmlns:p14="http://schemas.microsoft.com/office/powerpoint/2010/main" val="26533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pic>
        <p:nvPicPr>
          <p:cNvPr id="2050" name="Picture 2" descr="C:\Users\Лази\Desktop\Work\presentations icons\staf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337" y="1584000"/>
            <a:ext cx="2059663" cy="205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Namespaces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Members</a:t>
            </a:r>
          </a:p>
          <a:p>
            <a:pPr marL="746433" lvl="1" indent="-457200">
              <a:lnSpc>
                <a:spcPts val="4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mutable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Friend Functions and Classes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Operator Overloading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Modifying STL </a:t>
            </a:r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A2132DF-CE52-4C26-B5B4-2B6263B2A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B04651-F592-47D8-A986-2FD4B3E5B8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Redefining operators for user-defined classes</a:t>
            </a:r>
          </a:p>
          <a:p>
            <a:pPr lvl="1"/>
            <a:r>
              <a:rPr lang="en-US" dirty="0"/>
              <a:t>Almost all operators can be redefined (except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operator::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--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&lt;&lt;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 bool</a:t>
            </a:r>
            <a:r>
              <a:rPr lang="en-US" dirty="0"/>
              <a:t>, ...</a:t>
            </a:r>
          </a:p>
          <a:p>
            <a:r>
              <a:rPr lang="en-US" dirty="0"/>
              <a:t>Operators are just specially-named functions/methods</a:t>
            </a:r>
          </a:p>
          <a:p>
            <a:pPr marL="0" indent="0">
              <a:spcBef>
                <a:spcPts val="3600"/>
              </a:spcBef>
              <a:spcAft>
                <a:spcPts val="3600"/>
              </a:spcAft>
              <a:buNone/>
            </a:pP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members – first operand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, others are parameters</a:t>
            </a:r>
          </a:p>
          <a:p>
            <a:r>
              <a:rPr lang="en-US" dirty="0"/>
              <a:t>As non-members – all operands are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B3ACB8-524B-4652-A8BA-EF94D8ED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21E51C6-FDAF-4674-B76B-46789E9B6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969000"/>
            <a:ext cx="3330000" cy="12845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defTabSz="1218438">
              <a:lnSpc>
                <a:spcPct val="105000"/>
              </a:lnSpc>
            </a:pPr>
            <a:r>
              <a:rPr lang="en-US" sz="2200" b="1" dirty="0">
                <a:latin typeface="Consolas" pitchFamily="49" charset="0"/>
              </a:rPr>
              <a:t>Type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operator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 smtClean="0">
                <a:latin typeface="Consolas" panose="020B0609020204030204" pitchFamily="49" charset="0"/>
              </a:rPr>
              <a:t>(...)</a:t>
            </a:r>
          </a:p>
          <a:p>
            <a:pPr marL="0" lvl="1" defTabSz="1218438">
              <a:lnSpc>
                <a:spcPct val="105000"/>
              </a:lnSpc>
            </a:pPr>
            <a:r>
              <a:rPr lang="en-US" sz="2200" b="1" dirty="0" smtClean="0">
                <a:latin typeface="Consolas" panose="020B0609020204030204" pitchFamily="49" charset="0"/>
              </a:rPr>
              <a:t>bool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operator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200" b="1" dirty="0" smtClean="0">
                <a:latin typeface="Consolas" panose="020B0609020204030204" pitchFamily="49" charset="0"/>
              </a:rPr>
              <a:t>(...)</a:t>
            </a:r>
          </a:p>
          <a:p>
            <a:pPr marL="0" lvl="1" defTabSz="1218438">
              <a:lnSpc>
                <a:spcPct val="105000"/>
              </a:lnSpc>
            </a:pPr>
            <a:r>
              <a:rPr lang="en-US" sz="2200" b="1" dirty="0" smtClean="0">
                <a:latin typeface="Consolas" panose="020B0609020204030204" pitchFamily="49" charset="0"/>
              </a:rPr>
              <a:t>...</a:t>
            </a:r>
            <a:endParaRPr lang="en-US" sz="22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5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9B49367-E959-433C-90A4-0E58A3665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11167C-1892-4AFA-8838-ABEDB0E72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Syntax (replace </a:t>
            </a:r>
            <a:r>
              <a:rPr lang="en-US" b="1" dirty="0" smtClean="0">
                <a:latin typeface="Consolas" panose="020B0609020204030204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with the operator, e.g. </a:t>
            </a:r>
            <a:r>
              <a:rPr lang="en-US" b="1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 smtClean="0"/>
              <a:t>...)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7FF33A5-AAD4-4E38-94E3-06AFA723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Operator Overload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4F46222D-3C3C-47B6-8B90-6E06F566C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3563251"/>
            <a:ext cx="4365000" cy="19632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Price a{ 499, "</a:t>
            </a:r>
            <a:r>
              <a:rPr lang="en-US" b="1" dirty="0" err="1">
                <a:latin typeface="Consolas" panose="020B0609020204030204" pitchFamily="49" charset="0"/>
              </a:rPr>
              <a:t>usd</a:t>
            </a:r>
            <a:r>
              <a:rPr lang="en-US" b="1" dirty="0">
                <a:latin typeface="Consolas" panose="020B0609020204030204" pitchFamily="49" charset="0"/>
              </a:rPr>
              <a:t>" 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Price b{ 1000, "</a:t>
            </a:r>
            <a:r>
              <a:rPr lang="en-US" b="1" dirty="0" err="1">
                <a:latin typeface="Consolas" panose="020B0609020204030204" pitchFamily="49" charset="0"/>
              </a:rPr>
              <a:t>usd</a:t>
            </a:r>
            <a:r>
              <a:rPr lang="en-US" b="1" dirty="0">
                <a:latin typeface="Consolas" panose="020B0609020204030204" pitchFamily="49" charset="0"/>
              </a:rPr>
              <a:t>" 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endParaRPr lang="bg-BG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Price sum = a + b</a:t>
            </a:r>
            <a:r>
              <a:rPr lang="en-US" b="1" dirty="0" smtClean="0">
                <a:latin typeface="Consolas" panose="020B0609020204030204" pitchFamily="49" charset="0"/>
              </a:rPr>
              <a:t>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sum is { 1499, "usd" }</a:t>
            </a:r>
            <a:endParaRPr lang="bg-BG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6F0FF58-C648-4FA7-9F73-3B05C29C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3563251"/>
            <a:ext cx="6418963" cy="28357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class Price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int cents; string currency;</a:t>
            </a:r>
            <a:endParaRPr lang="bg-BG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...</a:t>
            </a:r>
            <a:endParaRPr lang="bg-BG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Price operator+(const Price&amp; other) const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string </a:t>
            </a:r>
            <a:r>
              <a:rPr lang="en-US" b="1" dirty="0" err="1">
                <a:latin typeface="Consolas" panose="020B0609020204030204" pitchFamily="49" charset="0"/>
              </a:rPr>
              <a:t>resultCurrency</a:t>
            </a:r>
            <a:r>
              <a:rPr lang="en-US" b="1" dirty="0">
                <a:latin typeface="Consolas" panose="020B0609020204030204" pitchFamily="49" charset="0"/>
              </a:rPr>
              <a:t> = ...;</a:t>
            </a:r>
            <a:endParaRPr lang="bg-BG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return Price{ this-&gt;cents + </a:t>
            </a:r>
            <a:r>
              <a:rPr lang="en-US" b="1" dirty="0" err="1">
                <a:latin typeface="Consolas" panose="020B0609020204030204" pitchFamily="49" charset="0"/>
              </a:rPr>
              <a:t>other.cents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resultCurrency</a:t>
            </a:r>
            <a:r>
              <a:rPr lang="en-US" b="1" dirty="0">
                <a:latin typeface="Consolas" panose="020B0609020204030204" pitchFamily="49" charset="0"/>
              </a:rPr>
              <a:t> 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bg-BG" b="1" dirty="0">
                <a:latin typeface="Consolas" panose="020B0609020204030204" pitchFamily="49" charset="0"/>
              </a:rPr>
              <a:t>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bg-BG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: Rounded Corners 13">
            <a:extLst>
              <a:ext uri="{FF2B5EF4-FFF2-40B4-BE49-F238E27FC236}">
                <a16:creationId xmlns:a16="http://schemas.microsoft.com/office/drawing/2014/main" xmlns="" id="{DF415F72-91A3-402F-B7C5-85E9C207F141}"/>
              </a:ext>
            </a:extLst>
          </p:cNvPr>
          <p:cNvSpPr/>
          <p:nvPr/>
        </p:nvSpPr>
        <p:spPr>
          <a:xfrm>
            <a:off x="561000" y="2664000"/>
            <a:ext cx="8938964" cy="517456"/>
          </a:xfrm>
          <a:prstGeom prst="roundRect">
            <a:avLst>
              <a:gd name="adj" fmla="val 5319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ResultT operatorT()              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unary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>
            <a:extLst>
              <a:ext uri="{FF2B5EF4-FFF2-40B4-BE49-F238E27FC236}">
                <a16:creationId xmlns:a16="http://schemas.microsoft.com/office/drawing/2014/main" xmlns="" id="{DF415F72-91A3-402F-B7C5-85E9C207F141}"/>
              </a:ext>
            </a:extLst>
          </p:cNvPr>
          <p:cNvSpPr/>
          <p:nvPr/>
        </p:nvSpPr>
        <p:spPr>
          <a:xfrm>
            <a:off x="561000" y="1899000"/>
            <a:ext cx="8955000" cy="517456"/>
          </a:xfrm>
          <a:prstGeom prst="roundRect">
            <a:avLst>
              <a:gd name="adj" fmla="val 5319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ResultT operatorT(RighthandT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 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binary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7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9B49367-E959-433C-90A4-0E58A3665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11167C-1892-4AFA-8838-ABEDB0E72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Syntax (replace </a:t>
            </a:r>
            <a:r>
              <a:rPr lang="en-US" b="1" dirty="0" smtClean="0">
                <a:latin typeface="Consolas" panose="020B0609020204030204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with the operator, e.g. </a:t>
            </a:r>
            <a:r>
              <a:rPr lang="en-US" b="1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 smtClean="0"/>
              <a:t>...)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7FF33A5-AAD4-4E38-94E3-06AFA723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Non-Member Operator Overload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4F46222D-3C3C-47B6-8B90-6E06F566C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5139000"/>
            <a:ext cx="7088446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Price a{ 499, "</a:t>
            </a:r>
            <a:r>
              <a:rPr lang="en-US" b="1" dirty="0" err="1">
                <a:latin typeface="Consolas" panose="020B0609020204030204" pitchFamily="49" charset="0"/>
              </a:rPr>
              <a:t>usd</a:t>
            </a:r>
            <a:r>
              <a:rPr lang="en-US" b="1" dirty="0">
                <a:latin typeface="Consolas" panose="020B0609020204030204" pitchFamily="49" charset="0"/>
              </a:rPr>
              <a:t>" 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Price b{ 1000, "</a:t>
            </a:r>
            <a:r>
              <a:rPr lang="en-US" b="1" dirty="0" err="1">
                <a:latin typeface="Consolas" panose="020B0609020204030204" pitchFamily="49" charset="0"/>
              </a:rPr>
              <a:t>usd</a:t>
            </a:r>
            <a:r>
              <a:rPr lang="en-US" b="1" dirty="0">
                <a:latin typeface="Consolas" panose="020B0609020204030204" pitchFamily="49" charset="0"/>
              </a:rPr>
              <a:t>" 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endParaRPr lang="bg-BG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Price sum = a + b</a:t>
            </a:r>
            <a:r>
              <a:rPr lang="en-US" b="1" dirty="0" smtClean="0">
                <a:latin typeface="Consolas" panose="020B0609020204030204" pitchFamily="49" charset="0"/>
              </a:rPr>
              <a:t>;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sum is { 1499, "usd" }</a:t>
            </a:r>
            <a:endParaRPr lang="bg-BG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6F0FF58-C648-4FA7-9F73-3B05C29C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3577495"/>
            <a:ext cx="7088446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Price operator+(const Price&amp; a, const Price&amp; b)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string currency = ...;</a:t>
            </a:r>
            <a:endParaRPr lang="bg-BG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return Price(</a:t>
            </a:r>
            <a:r>
              <a:rPr lang="en-US" b="1" dirty="0" err="1">
                <a:latin typeface="Consolas" panose="020B0609020204030204" pitchFamily="49" charset="0"/>
              </a:rPr>
              <a:t>a.getCents</a:t>
            </a:r>
            <a:r>
              <a:rPr lang="en-US" b="1" dirty="0">
                <a:latin typeface="Consolas" panose="020B0609020204030204" pitchFamily="49" charset="0"/>
              </a:rPr>
              <a:t>() + </a:t>
            </a:r>
            <a:r>
              <a:rPr lang="en-US" b="1" dirty="0" err="1">
                <a:latin typeface="Consolas" panose="020B0609020204030204" pitchFamily="49" charset="0"/>
              </a:rPr>
              <a:t>b.getCents</a:t>
            </a:r>
            <a:r>
              <a:rPr lang="en-US" b="1" dirty="0">
                <a:latin typeface="Consolas" panose="020B0609020204030204" pitchFamily="49" charset="0"/>
              </a:rPr>
              <a:t>(), currency);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bg-BG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: Rounded Corners 13">
            <a:extLst>
              <a:ext uri="{FF2B5EF4-FFF2-40B4-BE49-F238E27FC236}">
                <a16:creationId xmlns:a16="http://schemas.microsoft.com/office/drawing/2014/main" xmlns="" id="{DF415F72-91A3-402F-B7C5-85E9C207F141}"/>
              </a:ext>
            </a:extLst>
          </p:cNvPr>
          <p:cNvSpPr/>
          <p:nvPr/>
        </p:nvSpPr>
        <p:spPr>
          <a:xfrm>
            <a:off x="561000" y="2678804"/>
            <a:ext cx="9478964" cy="517456"/>
          </a:xfrm>
          <a:prstGeom prst="roundRect">
            <a:avLst>
              <a:gd name="adj" fmla="val 5319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ResultT operatorT(T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operand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             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unary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xmlns="" id="{DF415F72-91A3-402F-B7C5-85E9C207F141}"/>
              </a:ext>
            </a:extLst>
          </p:cNvPr>
          <p:cNvSpPr/>
          <p:nvPr/>
        </p:nvSpPr>
        <p:spPr>
          <a:xfrm>
            <a:off x="561000" y="1899000"/>
            <a:ext cx="9495000" cy="517456"/>
          </a:xfrm>
          <a:prstGeom prst="roundRect">
            <a:avLst>
              <a:gd name="adj" fmla="val 5319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ResultT operatorT(LefthandT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l,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RighthandT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binary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5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769F43F-697C-492B-817D-5EC732900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19308-2EEB-40C9-85C9-C2575984C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Non-member overloads allow any </a:t>
            </a:r>
            <a:r>
              <a:rPr lang="en-US" b="1" dirty="0">
                <a:solidFill>
                  <a:schemeClr val="bg1"/>
                </a:solidFill>
              </a:rPr>
              <a:t>left-hand</a:t>
            </a:r>
            <a:r>
              <a:rPr lang="en-US" dirty="0"/>
              <a:t> class</a:t>
            </a:r>
          </a:p>
          <a:p>
            <a:r>
              <a:rPr lang="en-US" dirty="0"/>
              <a:t>Can be used to define operators for </a:t>
            </a:r>
            <a:r>
              <a:rPr lang="en-US" dirty="0" smtClean="0"/>
              <a:t>other types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03D7DD5-2960-436A-AAA3-E8401213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 of Non-Member Overload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C68B4BD1-8F48-4FAB-A390-8E978C8B5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01" y="4914000"/>
            <a:ext cx="769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Price a{ 499, "</a:t>
            </a:r>
            <a:r>
              <a:rPr lang="en-US" sz="2000" b="1" dirty="0" err="1">
                <a:latin typeface="Consolas" panose="020B0609020204030204" pitchFamily="49" charset="0"/>
              </a:rPr>
              <a:t>usd</a:t>
            </a:r>
            <a:r>
              <a:rPr lang="en-US" sz="2000" b="1" dirty="0">
                <a:latin typeface="Consolas" panose="020B0609020204030204" pitchFamily="49" charset="0"/>
              </a:rPr>
              <a:t>" 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Price b{ 1000, "</a:t>
            </a:r>
            <a:r>
              <a:rPr lang="en-US" sz="2000" b="1" dirty="0" err="1">
                <a:latin typeface="Consolas" panose="020B0609020204030204" pitchFamily="49" charset="0"/>
              </a:rPr>
              <a:t>usd</a:t>
            </a:r>
            <a:r>
              <a:rPr lang="en-US" sz="2000" b="1" dirty="0">
                <a:latin typeface="Consolas" panose="020B0609020204030204" pitchFamily="49" charset="0"/>
              </a:rPr>
              <a:t>" };</a:t>
            </a:r>
            <a:endParaRPr lang="bg-BG" sz="2000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Price sum = a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000" b="1" dirty="0">
                <a:latin typeface="Consolas" panose="020B0609020204030204" pitchFamily="49" charset="0"/>
              </a:rPr>
              <a:t> b;</a:t>
            </a:r>
            <a:endParaRPr lang="bg-BG" sz="2000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</a:rPr>
              <a:t> &lt;&lt; std::string("Sum is ")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000" b="1" dirty="0">
                <a:latin typeface="Consolas" panose="020B0609020204030204" pitchFamily="49" charset="0"/>
              </a:rPr>
              <a:t> sum &lt;&lt; </a:t>
            </a:r>
            <a:r>
              <a:rPr lang="en-US" sz="2000" b="1" dirty="0" err="1">
                <a:latin typeface="Consolas" panose="020B0609020204030204" pitchFamily="49" charset="0"/>
              </a:rPr>
              <a:t>endl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  <a:endParaRPr lang="bg-BG" sz="2000" b="1" dirty="0"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29B6A68-FAAA-4F74-93DD-A07213CC9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00" y="2799000"/>
            <a:ext cx="7695001" cy="1833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string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operator+</a:t>
            </a:r>
            <a:r>
              <a:rPr lang="en-US" sz="2000" b="1" dirty="0">
                <a:latin typeface="Consolas" panose="020B0609020204030204" pitchFamily="49" charset="0"/>
              </a:rPr>
              <a:t>(const string&amp; s, const Price&amp; p)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ostringstream</a:t>
            </a:r>
            <a:r>
              <a:rPr lang="en-US" sz="2000" b="1" dirty="0">
                <a:latin typeface="Consolas" panose="020B0609020204030204" pitchFamily="49" charset="0"/>
              </a:rPr>
              <a:t> out;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out &lt;&lt; s &lt;&lt; </a:t>
            </a:r>
            <a:r>
              <a:rPr lang="en-US" sz="2000" b="1" dirty="0" err="1">
                <a:latin typeface="Consolas" panose="020B0609020204030204" pitchFamily="49" charset="0"/>
              </a:rPr>
              <a:t>p.getCents</a:t>
            </a:r>
            <a:r>
              <a:rPr lang="en-US" sz="2000" b="1" dirty="0">
                <a:latin typeface="Consolas" panose="020B0609020204030204" pitchFamily="49" charset="0"/>
              </a:rPr>
              <a:t>() &lt;&lt; " " &lt;&lt; </a:t>
            </a:r>
            <a:r>
              <a:rPr lang="en-US" sz="2000" b="1" dirty="0" err="1">
                <a:latin typeface="Consolas" panose="020B0609020204030204" pitchFamily="49" charset="0"/>
              </a:rPr>
              <a:t>p.getCurrency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return </a:t>
            </a:r>
            <a:r>
              <a:rPr lang="en-US" sz="2000" b="1" dirty="0" err="1">
                <a:latin typeface="Consolas" panose="020B0609020204030204" pitchFamily="49" charset="0"/>
              </a:rPr>
              <a:t>out.str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7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5F1BF26-3710-44FE-B925-B394C39D6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2B261A-9E28-419F-BF07-32259F57C4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0" y="1121143"/>
            <a:ext cx="1026423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ostream</a:t>
            </a:r>
            <a:r>
              <a:rPr lang="en-US" sz="3400" dirty="0"/>
              <a:t> 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istream</a:t>
            </a:r>
            <a:r>
              <a:rPr lang="en-US" sz="3400" dirty="0"/>
              <a:t> use operators for output/input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operator&gt;&gt;</a:t>
            </a:r>
            <a:r>
              <a:rPr lang="en-US" sz="3200" dirty="0"/>
              <a:t> respectively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Defined for primitive types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 smtClean="0"/>
              <a:t>Our classes contain primitives/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r>
              <a:rPr lang="en-US" sz="3400" dirty="0" smtClean="0"/>
              <a:t>Overloading </a:t>
            </a:r>
            <a:r>
              <a:rPr lang="en-US" sz="3400" dirty="0"/>
              <a:t>read/write for our classes</a:t>
            </a:r>
          </a:p>
          <a:p>
            <a:pPr lvl="1"/>
            <a:r>
              <a:rPr lang="en-US" sz="3200" dirty="0"/>
              <a:t>Read/write each field from/to the stream</a:t>
            </a:r>
          </a:p>
          <a:p>
            <a:pPr lvl="1"/>
            <a:r>
              <a:rPr lang="en-US" sz="3200" dirty="0"/>
              <a:t>Return the stream to enable chaining</a:t>
            </a:r>
          </a:p>
          <a:p>
            <a:pPr lvl="1"/>
            <a:r>
              <a:rPr lang="en-US" sz="3200" dirty="0"/>
              <a:t>Left operand stream, right operand user object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B9432B5-CFC1-4F51-8B76-A282F7A8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Stream Read/Write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6109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30906B7-E652-463A-AB57-C2D2F6EBD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AB3D6C-E108-4E71-83C3-BE0D461D4D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Overriding read from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istream</a:t>
            </a:r>
            <a:r>
              <a:rPr lang="en-US" sz="3200" dirty="0"/>
              <a:t> –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friend</a:t>
            </a:r>
            <a:r>
              <a:rPr lang="en-US" sz="3200" dirty="0"/>
              <a:t> if fields private</a:t>
            </a:r>
          </a:p>
          <a:p>
            <a:pPr marL="0" indent="0">
              <a:spcBef>
                <a:spcPts val="7800"/>
              </a:spcBef>
              <a:spcAft>
                <a:spcPts val="7800"/>
              </a:spcAft>
              <a:buNone/>
            </a:pPr>
            <a:endParaRPr lang="en-US" sz="3000" dirty="0" smtClean="0"/>
          </a:p>
          <a:p>
            <a:r>
              <a:rPr lang="en-US" sz="3200" dirty="0" smtClean="0"/>
              <a:t>Overriding </a:t>
            </a:r>
            <a:r>
              <a:rPr lang="en-US" sz="3200" dirty="0"/>
              <a:t>write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ostream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03575E-1C37-4E32-A696-1CFDC1B5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Stream Read/Write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4288952B-DE19-458D-945E-9D152079B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656" y="4869000"/>
            <a:ext cx="6477344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ostream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&amp; operator&lt;&lt;(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ostream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&amp; out, const Price&amp; p)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return out &lt;&lt;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p.getCents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 &lt;&lt; " " &lt;&lt;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p.getCurrency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bg-BG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93EF7666-9077-433A-B91A-9B6C2BE2D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540" y="6120653"/>
            <a:ext cx="3868460" cy="4766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std::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a + b &lt;&lt; std::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8908EAFA-5BAC-49E3-AD54-02EBFB72E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656" y="2484000"/>
            <a:ext cx="5262344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istream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&amp; operator&gt;&gt;(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istream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&amp; in, Price&amp; p)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return in &gt;&gt;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p.cents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&gt;&gt;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p.currency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bg-BG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223B8971-11A4-4189-BBC6-E908F0FCD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540" y="1796316"/>
            <a:ext cx="8593460" cy="4766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class Price {... friend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istream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&amp; operator&gt;&gt;(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istream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&amp; in, Price&amp; p); ... </a:t>
            </a:r>
            <a:r>
              <a:rPr lang="bg-BG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5657156B-A698-4F6E-BD69-12DBA64CD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540" y="3717358"/>
            <a:ext cx="3193460" cy="4766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Price a, b;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cin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&gt;&gt; a &gt;&gt; b;</a:t>
            </a:r>
            <a:endParaRPr lang="bg-BG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3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8DDD5D3-5946-4831-9329-CF13B3FCF7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94BCD-E229-4A5C-A0B8-5C152893C0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What will the following code </a:t>
            </a:r>
            <a:r>
              <a:rPr lang="en-US" dirty="0" smtClean="0"/>
              <a:t>do?</a:t>
            </a:r>
          </a:p>
          <a:p>
            <a:pPr marL="0" indent="0">
              <a:spcBef>
                <a:spcPts val="5400"/>
              </a:spcBef>
              <a:spcAft>
                <a:spcPts val="5400"/>
              </a:spcAft>
              <a:buNone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Print </a:t>
            </a:r>
            <a:r>
              <a:rPr lang="en-US" dirty="0"/>
              <a:t>the sum of two prices read from the console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Give </a:t>
            </a:r>
            <a:r>
              <a:rPr lang="en-US" dirty="0"/>
              <a:t>a compilation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Behavior is undefined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364626F-0AA8-445E-AF45-D29878254BEA}"/>
              </a:ext>
            </a:extLst>
          </p:cNvPr>
          <p:cNvSpPr/>
          <p:nvPr/>
        </p:nvSpPr>
        <p:spPr>
          <a:xfrm rot="16200000">
            <a:off x="5901808" y="-1720174"/>
            <a:ext cx="388382" cy="44969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21C7BA-AEBE-44C5-8F61-FD1FB2A4E5E5}"/>
              </a:ext>
            </a:extLst>
          </p:cNvPr>
          <p:cNvSpPr txBox="1"/>
          <p:nvPr/>
        </p:nvSpPr>
        <p:spPr>
          <a:xfrm>
            <a:off x="2802686" y="307227"/>
            <a:ext cx="102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E71A215-39B9-4C94-862D-D830FB0BAF22}"/>
              </a:ext>
            </a:extLst>
          </p:cNvPr>
          <p:cNvSpPr/>
          <p:nvPr/>
        </p:nvSpPr>
        <p:spPr>
          <a:xfrm>
            <a:off x="132902" y="5184000"/>
            <a:ext cx="594875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xmlns="" id="{2EBE20F9-E467-44E3-AD71-5F0E9781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170" y="2334297"/>
            <a:ext cx="4497830" cy="7998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Price a, b;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cin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&gt;&gt; a &gt;&gt; b;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std::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a + b &lt;&lt; std::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33B92B72-99EB-41C0-AB27-250EFC48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40" y="1752600"/>
            <a:ext cx="6747830" cy="19632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istream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&amp; operator&gt;&gt;(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istream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&amp; in, Price&amp; p)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in &gt;&gt;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p.cents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&gt;&gt; " " &gt;&gt;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p.currency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bg-BG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ostream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&amp; operator&lt;&lt;(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ostream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&amp; out, const Price&amp; p)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out &lt;&lt;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p.getCents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() &lt;&lt; " " &lt;&lt;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p.getCurrency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bg-BG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990491" y="4464000"/>
            <a:ext cx="3645000" cy="1123712"/>
          </a:xfrm>
          <a:prstGeom prst="wedgeRoundRectCallout">
            <a:avLst>
              <a:gd name="adj1" fmla="val -66055"/>
              <a:gd name="adj2" fmla="val -20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S</a:t>
            </a:r>
            <a:r>
              <a:rPr lang="en-US" sz="2000" b="1" dirty="0" smtClean="0">
                <a:solidFill>
                  <a:schemeClr val="bg2"/>
                </a:solidFill>
              </a:rPr>
              <a:t>ome </a:t>
            </a:r>
            <a:r>
              <a:rPr lang="en-US" sz="2000" b="1" dirty="0">
                <a:solidFill>
                  <a:schemeClr val="bg2"/>
                </a:solidFill>
              </a:rPr>
              <a:t>compilers DO give compilation errors, but this is not required by the standard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0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AA525EF-FF14-40B0-8068-4E4F5E9BA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31759C-F10E-46B0-847C-4D6DA3F328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Comparison operators return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sz="3200" dirty="0"/>
              <a:t> and are binary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operator&lt;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overloading is of special </a:t>
            </a:r>
            <a:r>
              <a:rPr lang="en-US" sz="3200" dirty="0" smtClean="0"/>
              <a:t>interest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2AE9251-6B7D-4D0D-B7C3-AFE0F010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 Overload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2B10BBC-A07C-4F19-889A-B74AE37E3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000" y="2424007"/>
            <a:ext cx="8235000" cy="428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class Fraction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int num; int </a:t>
            </a:r>
            <a:r>
              <a:rPr lang="en-US" b="1" dirty="0" err="1">
                <a:latin typeface="Consolas" panose="020B0609020204030204" pitchFamily="49" charset="0"/>
              </a:rPr>
              <a:t>denom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  <a:endParaRPr lang="bg-BG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public: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sv-SE" b="1" dirty="0">
                <a:latin typeface="Consolas" panose="020B0609020204030204" pitchFamily="49" charset="0"/>
              </a:rPr>
              <a:t>  Fraction(int num, int denom)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sv-SE" b="1" dirty="0">
                <a:latin typeface="Consolas" panose="020B0609020204030204" pitchFamily="49" charset="0"/>
              </a:rPr>
              <a:t>  : num(num), denom(denom) {}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...</a:t>
            </a:r>
            <a:endParaRPr lang="bg-BG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bool operator&lt;(const Fraction&amp; other) const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return this-&gt;num * </a:t>
            </a:r>
            <a:r>
              <a:rPr lang="en-US" b="1" dirty="0" err="1">
                <a:latin typeface="Consolas" panose="020B0609020204030204" pitchFamily="49" charset="0"/>
              </a:rPr>
              <a:t>other.denom</a:t>
            </a:r>
            <a:r>
              <a:rPr lang="en-US" b="1" dirty="0">
                <a:latin typeface="Consolas" panose="020B0609020204030204" pitchFamily="49" charset="0"/>
              </a:rPr>
              <a:t> &lt; </a:t>
            </a:r>
            <a:r>
              <a:rPr lang="en-US" b="1" dirty="0" err="1">
                <a:latin typeface="Consolas" panose="020B0609020204030204" pitchFamily="49" charset="0"/>
              </a:rPr>
              <a:t>other.num</a:t>
            </a:r>
            <a:r>
              <a:rPr lang="en-US" b="1" dirty="0">
                <a:latin typeface="Consolas" panose="020B0609020204030204" pitchFamily="49" charset="0"/>
              </a:rPr>
              <a:t> * this-&gt;</a:t>
            </a:r>
            <a:r>
              <a:rPr lang="en-US" b="1" dirty="0" err="1">
                <a:latin typeface="Consolas" panose="020B0609020204030204" pitchFamily="49" charset="0"/>
              </a:rPr>
              <a:t>denom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bg-BG" b="1" dirty="0">
                <a:latin typeface="Consolas" panose="020B0609020204030204" pitchFamily="49" charset="0"/>
              </a:rPr>
              <a:t>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bg-BG" b="1" dirty="0" smtClean="0">
                <a:latin typeface="Consolas" panose="020B0609020204030204" pitchFamily="49" charset="0"/>
              </a:rPr>
              <a:t>};</a:t>
            </a:r>
            <a:endParaRPr lang="en-US" b="1" dirty="0" smtClean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...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set&lt;Fraction&gt; fractions{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Fraction{1, 3}, Fraction{2, 10}, Fraction{2, 6}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};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fractions will contain 2/10 and 1/3 in that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36354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8DDD5D3-5946-4831-9329-CF13B3FCF7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94BCD-E229-4A5C-A0B8-5C152893C0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What will the following code </a:t>
            </a:r>
            <a:r>
              <a:rPr lang="en-US" dirty="0" smtClean="0"/>
              <a:t>do?</a:t>
            </a:r>
          </a:p>
          <a:p>
            <a:pPr marL="0" indent="0">
              <a:spcBef>
                <a:spcPts val="6600"/>
              </a:spcBef>
              <a:spcAft>
                <a:spcPts val="6600"/>
              </a:spcAft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Create a set with 2 </a:t>
            </a:r>
            <a:r>
              <a:rPr lang="en-US" sz="3400" dirty="0"/>
              <a:t>Fractions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Give a compilation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Behavior is undefined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364626F-0AA8-445E-AF45-D29878254BEA}"/>
              </a:ext>
            </a:extLst>
          </p:cNvPr>
          <p:cNvSpPr/>
          <p:nvPr/>
        </p:nvSpPr>
        <p:spPr>
          <a:xfrm rot="16200000">
            <a:off x="5901808" y="-1720174"/>
            <a:ext cx="388382" cy="44969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21C7BA-AEBE-44C5-8F61-FD1FB2A4E5E5}"/>
              </a:ext>
            </a:extLst>
          </p:cNvPr>
          <p:cNvSpPr txBox="1"/>
          <p:nvPr/>
        </p:nvSpPr>
        <p:spPr>
          <a:xfrm>
            <a:off x="2802686" y="307227"/>
            <a:ext cx="102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E71A215-39B9-4C94-862D-D830FB0BAF22}"/>
              </a:ext>
            </a:extLst>
          </p:cNvPr>
          <p:cNvSpPr/>
          <p:nvPr/>
        </p:nvSpPr>
        <p:spPr>
          <a:xfrm>
            <a:off x="173395" y="4779000"/>
            <a:ext cx="594875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E9216BDF-D98D-4B91-9CC0-EA8846B2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2034000"/>
            <a:ext cx="7155000" cy="17693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class Fraction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  <a:endParaRPr lang="bg-BG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bool operator&lt;(Fraction&amp; other)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return this-&gt;num *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other.denom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other.num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* this-&gt;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denom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bg-BG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bg-BG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en-US" sz="16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BD48E463-B1BE-4621-9D63-C284D46E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000" y="2034000"/>
            <a:ext cx="3240000" cy="17693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set&lt;Fraction&gt; fractions{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endParaRPr lang="en-US" sz="16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Fraction{1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, 3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Fraction{2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, 10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  <a:b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Fraction{2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, 6}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6555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3F5AC5B-760E-4E72-BAF1-2CABC5018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56B061-0A7C-4D83-AC92-376BE507E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Expand the Fraction class from the last examples</a:t>
            </a:r>
          </a:p>
          <a:p>
            <a:pPr lvl="1"/>
            <a:r>
              <a:rPr lang="en-US" sz="3200" dirty="0" smtClean="0"/>
              <a:t>Equality comparison</a:t>
            </a:r>
          </a:p>
          <a:p>
            <a:pPr lvl="1"/>
            <a:r>
              <a:rPr lang="en-US" sz="3200" dirty="0" smtClean="0"/>
              <a:t>Addition and subtraction</a:t>
            </a:r>
          </a:p>
          <a:p>
            <a:pPr lvl="1"/>
            <a:r>
              <a:rPr lang="en-US" sz="3200" dirty="0" smtClean="0"/>
              <a:t>Direct </a:t>
            </a:r>
            <a:r>
              <a:rPr lang="en-US" sz="3200" b="1" dirty="0" smtClean="0">
                <a:latin typeface="Consolas" panose="020B0609020204030204" pitchFamily="49" charset="0"/>
              </a:rPr>
              <a:t>cout</a:t>
            </a:r>
            <a:r>
              <a:rPr lang="en-US" sz="3200" dirty="0" smtClean="0"/>
              <a:t> usage</a:t>
            </a:r>
          </a:p>
          <a:p>
            <a:pPr lvl="1"/>
            <a:r>
              <a:rPr lang="en-US" sz="3200" dirty="0" smtClean="0"/>
              <a:t>Direct </a:t>
            </a:r>
            <a:r>
              <a:rPr lang="en-US" sz="3200" b="1" dirty="0" smtClean="0">
                <a:latin typeface="Consolas" panose="020B0609020204030204" pitchFamily="49" charset="0"/>
              </a:rPr>
              <a:t>cin</a:t>
            </a:r>
            <a:r>
              <a:rPr lang="en-US" sz="3200" dirty="0" smtClean="0"/>
              <a:t> usage</a:t>
            </a:r>
          </a:p>
          <a:p>
            <a:pPr lvl="1"/>
            <a:r>
              <a:rPr lang="en-US" sz="3200" dirty="0" smtClean="0"/>
              <a:t>Automatically reduce (2/4 should initialize as 1/2)</a:t>
            </a:r>
          </a:p>
          <a:p>
            <a:pPr lvl="1"/>
            <a:r>
              <a:rPr lang="en-US" sz="3200" b="1" dirty="0" smtClean="0">
                <a:latin typeface="Consolas" panose="020B0609020204030204" pitchFamily="49" charset="0"/>
              </a:rPr>
              <a:t>operator++</a:t>
            </a:r>
            <a:r>
              <a:rPr lang="en-US" sz="3200" dirty="0" smtClean="0"/>
              <a:t> incrementation by 1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A373A69-6096-4777-BD13-05BAE0AA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2: Fraction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557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xmlns="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 smtClean="0"/>
              <a:t>#cpp-advanced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xmlns="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8824" y="1676785"/>
            <a:ext cx="8722176" cy="46810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Namespaces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organize code and avoid name conflicts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dirty="0"/>
              <a:t>Static members are "global" class members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Friend classes/functions </a:t>
            </a:r>
            <a:r>
              <a:rPr lang="en-US" sz="2800" dirty="0"/>
              <a:t>can access private members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Operators</a:t>
            </a:r>
            <a:r>
              <a:rPr lang="en-US" sz="2800" dirty="0"/>
              <a:t> are just methods with special names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600" dirty="0">
                <a:solidFill>
                  <a:schemeClr val="bg2"/>
                </a:solidFill>
              </a:rPr>
              <a:t>Can be </a:t>
            </a:r>
            <a:r>
              <a:rPr lang="en-US" sz="2600" dirty="0" smtClean="0">
                <a:solidFill>
                  <a:schemeClr val="bg2"/>
                </a:solidFill>
              </a:rPr>
              <a:t>overloaded </a:t>
            </a:r>
            <a:r>
              <a:rPr lang="en-US" sz="2600" dirty="0">
                <a:solidFill>
                  <a:schemeClr val="bg2"/>
                </a:solidFill>
              </a:rPr>
              <a:t>by user code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600" dirty="0">
                <a:solidFill>
                  <a:schemeClr val="bg2"/>
                </a:solidFill>
              </a:rPr>
              <a:t>Non-member overloads allow overloads for any class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dirty="0"/>
              <a:t>Don't overuse overloading – code has to be </a:t>
            </a:r>
            <a:r>
              <a:rPr lang="en-US" sz="2800" dirty="0" smtClean="0"/>
              <a:t>readable</a:t>
            </a:r>
            <a:endParaRPr lang="en-US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xmlns="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Organizing Code into Named </a:t>
            </a:r>
            <a:r>
              <a:rPr lang="en-US" dirty="0" smtClean="0"/>
              <a:t>Groups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pic>
        <p:nvPicPr>
          <p:cNvPr id="2050" name="Picture 2" descr="C:\Users\Лази\Desktop\presentations icons\software-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00" y="1449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6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1BCEB91-790D-45AF-A81D-0F635A6A4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FD0722-B0C6-444A-8028-C24B31F5764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29262"/>
          </a:xfrm>
        </p:spPr>
        <p:txBody>
          <a:bodyPr/>
          <a:lstStyle/>
          <a:p>
            <a:r>
              <a:rPr lang="en-US" dirty="0" smtClean="0"/>
              <a:t>Named groups of variables, functions, classes, etc.</a:t>
            </a:r>
          </a:p>
          <a:p>
            <a:pPr lvl="1"/>
            <a:r>
              <a:rPr lang="en-US" dirty="0" smtClean="0"/>
              <a:t>Members access each other normally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2D9EB9-C6A6-4936-88E1-2FC76E0E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8A9D12E7-F6F0-4793-85E5-C6415CAE4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428" y="2754000"/>
            <a:ext cx="9069572" cy="34349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namespace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SoftUni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namespace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CppFundamentals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const int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numLectures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6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std::string lectures[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numLectures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]{ "Basic Syntax", ... 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bg-BG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namespace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CppAdvanced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using namespace std;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vector&lt;string&gt; lectures{ "Pointers and References", ... 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bg-BG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bg-BG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20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E37F5D4-65D4-4ACD-8A2C-08A4EB994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58B632-76C5-40A2-86F6-2595AB30F0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Outside code uses group name followed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</a:p>
          <a:p>
            <a:pPr>
              <a:spcBef>
                <a:spcPts val="4200"/>
              </a:spcBef>
              <a:spcAft>
                <a:spcPts val="4200"/>
              </a:spcAft>
              <a:buClr>
                <a:schemeClr val="tx1"/>
              </a:buClr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declarations tell compiler where to look "by default"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using namespace std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3400" b="1" i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0AFF37-91AF-49E5-80DC-1DDFD01A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E38BC98-D0A3-43FB-943B-90E67BFCD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899000"/>
            <a:ext cx="846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int main()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for (std::string s :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SoftUni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CppFundamentals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::lectures)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s &lt;&lt; std::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4662A65B-03A7-442F-A73C-382249D8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99" y="4869000"/>
            <a:ext cx="6390001" cy="1833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int main()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using namespace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SoftUni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CppFundamentals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for (std::string s : lectures)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s &lt;&lt; std::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734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C070D6C-6346-41A1-A3EB-DEA22FFAB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47D9F6-1AD4-476A-9E58-4C3F97DF6E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6763" y="1121143"/>
            <a:ext cx="10624237" cy="554658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Main purpose of namespaces – avoid name conflicts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Example: a 2D Geometry library vs. C++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dirty="0"/>
              <a:t> library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std::vector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dynamic linear container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geometry2d::vector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a vector in 2D space (with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Namespaces prevent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 name conflict</a:t>
            </a:r>
          </a:p>
          <a:p>
            <a:pPr>
              <a:buClr>
                <a:schemeClr val="tx1"/>
              </a:buClr>
            </a:pPr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declarations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433D469-F1BA-44EF-B182-69147632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Application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42442DF-4E44-4415-97DA-0DFC0861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00" y="5313868"/>
            <a:ext cx="8415000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std; using namespace Geometry2D;</a:t>
            </a:r>
            <a:endParaRPr lang="bg-BG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vector v;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109292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Consolas" pitchFamily="49" charset="0"/>
              </a:rPr>
              <a:t>static</a:t>
            </a:r>
            <a:r>
              <a:rPr lang="en-US" dirty="0" smtClean="0"/>
              <a:t>, </a:t>
            </a:r>
            <a:r>
              <a:rPr lang="en-US" b="1" dirty="0">
                <a:latin typeface="Consolas" panose="020B0609020204030204" pitchFamily="49" charset="0"/>
              </a:rPr>
              <a:t>const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mutable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US" dirty="0"/>
          </a:p>
        </p:txBody>
      </p:sp>
      <p:pic>
        <p:nvPicPr>
          <p:cNvPr id="1026" name="Picture 2" descr="C:\Users\Лази\Desktop\Work\presentations icons\sche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00" y="1629000"/>
            <a:ext cx="1935000" cy="19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10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1BCEB91-790D-45AF-A81D-0F635A6A4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FD0722-B0C6-444A-8028-C24B31F57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Members NOT </a:t>
            </a:r>
            <a:r>
              <a:rPr lang="en-US" sz="3400" dirty="0" smtClean="0"/>
              <a:t>related to</a:t>
            </a:r>
            <a:br>
              <a:rPr lang="en-US" sz="3400" dirty="0" smtClean="0"/>
            </a:br>
            <a:r>
              <a:rPr lang="en-US" sz="3400" dirty="0" smtClean="0"/>
              <a:t>any </a:t>
            </a:r>
            <a:r>
              <a:rPr lang="en-US" sz="3400" dirty="0"/>
              <a:t>specific object</a:t>
            </a:r>
          </a:p>
          <a:p>
            <a:pPr lvl="1"/>
            <a:r>
              <a:rPr lang="en-US" sz="3200" dirty="0"/>
              <a:t>Used without an object</a:t>
            </a:r>
          </a:p>
          <a:p>
            <a:r>
              <a:rPr lang="en-US" sz="3400" dirty="0"/>
              <a:t>Access similar to </a:t>
            </a:r>
            <a:r>
              <a:rPr lang="en-US" sz="3400" dirty="0" smtClean="0"/>
              <a:t>identifiers</a:t>
            </a:r>
            <a:br>
              <a:rPr lang="en-US" sz="3400" dirty="0" smtClean="0"/>
            </a:br>
            <a:r>
              <a:rPr lang="en-US" sz="3400" dirty="0" smtClean="0"/>
              <a:t>in </a:t>
            </a:r>
            <a:r>
              <a:rPr lang="en-US" sz="3400" dirty="0"/>
              <a:t>namespaces</a:t>
            </a:r>
          </a:p>
          <a:p>
            <a:pPr lvl="1"/>
            <a:r>
              <a:rPr lang="en-US" sz="3200" dirty="0"/>
              <a:t>class name </a:t>
            </a:r>
            <a:r>
              <a:rPr lang="en-US" sz="3200" dirty="0" smtClean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operator::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2D9EB9-C6A6-4936-88E1-2FC76E0E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in OOP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7951C5A1-D3CF-4532-A6A0-F0DF38A8D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1359000"/>
            <a:ext cx="4995000" cy="36759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class Company </a:t>
            </a:r>
            <a:r>
              <a:rPr lang="en-US" sz="1600" b="1" dirty="0" smtClean="0">
                <a:latin typeface="Consolas" panose="020B0609020204030204" pitchFamily="49" charset="0"/>
              </a:rPr>
              <a:t>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static const int ID_LENGTH = 8;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string </a:t>
            </a:r>
            <a:r>
              <a:rPr lang="en-US" sz="1600" b="1" dirty="0" smtClean="0">
                <a:latin typeface="Consolas" panose="020B0609020204030204" pitchFamily="49" charset="0"/>
              </a:rPr>
              <a:t>id;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 long </a:t>
            </a:r>
            <a:r>
              <a:rPr lang="en-US" sz="1600" b="1" dirty="0">
                <a:latin typeface="Consolas" panose="020B0609020204030204" pitchFamily="49" charset="0"/>
              </a:rPr>
              <a:t>long capitalDollars;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...</a:t>
            </a:r>
            <a:endParaRPr lang="bg-BG" sz="1600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static string </a:t>
            </a:r>
            <a:r>
              <a:rPr lang="en-US" sz="1600" b="1" dirty="0" err="1">
                <a:latin typeface="Consolas" panose="020B0609020204030204" pitchFamily="49" charset="0"/>
              </a:rPr>
              <a:t>generateId</a:t>
            </a:r>
            <a:r>
              <a:rPr lang="en-US" sz="1600" b="1" dirty="0">
                <a:latin typeface="Consolas" panose="020B0609020204030204" pitchFamily="49" charset="0"/>
              </a:rPr>
              <a:t>()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string id(ID_LENGTH, ' ');</a:t>
            </a:r>
            <a:endParaRPr lang="bg-BG" sz="1600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 (int </a:t>
            </a:r>
            <a:r>
              <a:rPr lang="en-US" sz="1600" b="1" dirty="0" err="1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 = 0; </a:t>
            </a:r>
            <a:r>
              <a:rPr lang="en-US" sz="1600" b="1" dirty="0" err="1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 &lt; ID_LENGTH; </a:t>
            </a:r>
            <a:r>
              <a:rPr lang="en-US" sz="1600" b="1" dirty="0" err="1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++)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</a:t>
            </a:r>
            <a:r>
              <a:rPr lang="pl-PL" sz="1600" b="1" dirty="0">
                <a:latin typeface="Consolas" panose="020B0609020204030204" pitchFamily="49" charset="0"/>
              </a:rPr>
              <a:t>id[i] = 'A'+rand()%(1+'Z'-'A');</a:t>
            </a:r>
            <a:endParaRPr lang="bg-BG" sz="1600" b="1" dirty="0"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return id;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bg-BG" sz="1600" b="1" dirty="0">
                <a:latin typeface="Consolas" panose="020B0609020204030204" pitchFamily="49" charset="0"/>
              </a:rPr>
              <a:t>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084E7F89-E1AB-4589-A7BC-52875B14B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980" y="5333602"/>
            <a:ext cx="6686020" cy="12522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int main()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Company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randomIdCompany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{ Company::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generateId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(), 100 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Company z{ string(Company::ID_LENGTH, 'Z'), 1000 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199859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4104</TotalTime>
  <Words>2437</Words>
  <Application>Microsoft Office PowerPoint</Application>
  <PresentationFormat>Custom</PresentationFormat>
  <Paragraphs>438</Paragraphs>
  <Slides>34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SoftUni</vt:lpstr>
      <vt:lpstr>Advanced Class Members</vt:lpstr>
      <vt:lpstr>Table of Contents</vt:lpstr>
      <vt:lpstr>Have a Question?</vt:lpstr>
      <vt:lpstr>Namespaces</vt:lpstr>
      <vt:lpstr>Namespaces</vt:lpstr>
      <vt:lpstr>Namespaces</vt:lpstr>
      <vt:lpstr>Namespaces Application</vt:lpstr>
      <vt:lpstr>Members</vt:lpstr>
      <vt:lpstr>Static Members in OOP</vt:lpstr>
      <vt:lpstr>C++ static Fields</vt:lpstr>
      <vt:lpstr>C++ const Fields</vt:lpstr>
      <vt:lpstr>C++ const Methods</vt:lpstr>
      <vt:lpstr>Quick Quiz</vt:lpstr>
      <vt:lpstr>The mutable Keyword</vt:lpstr>
      <vt:lpstr>Problem 1: Rolling Sticks</vt:lpstr>
      <vt:lpstr>Friend Functions and Classes</vt:lpstr>
      <vt:lpstr>The friend Keyword</vt:lpstr>
      <vt:lpstr>The C++ friend Usage</vt:lpstr>
      <vt:lpstr>Operator Overloading</vt:lpstr>
      <vt:lpstr>Operator Overloading</vt:lpstr>
      <vt:lpstr>Member Operator Overload</vt:lpstr>
      <vt:lpstr>Non-Member Operator Overload</vt:lpstr>
      <vt:lpstr>Specifics of Non-Member Overload</vt:lpstr>
      <vt:lpstr>Overloading Stream Read/Write</vt:lpstr>
      <vt:lpstr>Overloading Stream Read/Write</vt:lpstr>
      <vt:lpstr>Quick Quiz</vt:lpstr>
      <vt:lpstr>Comparison Operator Overload</vt:lpstr>
      <vt:lpstr>Quick Quiz</vt:lpstr>
      <vt:lpstr>Problem 2: Fraction Class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Class Members</dc:title>
  <dc:subject>Software Development</dc:subject>
  <dc:creator>Software University</dc:creator>
  <cp:keywords>SoftUni; Software University; cpp; c++ advanced;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Лази</cp:lastModifiedBy>
  <cp:revision>48</cp:revision>
  <dcterms:created xsi:type="dcterms:W3CDTF">2018-05-23T13:08:44Z</dcterms:created>
  <dcterms:modified xsi:type="dcterms:W3CDTF">2020-06-14T12:27:54Z</dcterms:modified>
  <cp:category>computer programming;programming;software development;software engineering</cp:category>
</cp:coreProperties>
</file>