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503" r:id="rId2"/>
    <p:sldId id="276" r:id="rId3"/>
    <p:sldId id="492" r:id="rId4"/>
    <p:sldId id="504" r:id="rId5"/>
    <p:sldId id="505" r:id="rId6"/>
    <p:sldId id="506" r:id="rId7"/>
    <p:sldId id="507" r:id="rId8"/>
    <p:sldId id="509" r:id="rId9"/>
    <p:sldId id="510" r:id="rId10"/>
    <p:sldId id="511" r:id="rId11"/>
    <p:sldId id="536" r:id="rId12"/>
    <p:sldId id="537" r:id="rId13"/>
    <p:sldId id="508" r:id="rId14"/>
    <p:sldId id="512" r:id="rId15"/>
    <p:sldId id="513" r:id="rId16"/>
    <p:sldId id="514" r:id="rId17"/>
    <p:sldId id="516" r:id="rId18"/>
    <p:sldId id="538" r:id="rId19"/>
    <p:sldId id="519" r:id="rId20"/>
    <p:sldId id="520" r:id="rId21"/>
    <p:sldId id="522" r:id="rId22"/>
    <p:sldId id="524" r:id="rId23"/>
    <p:sldId id="525" r:id="rId24"/>
    <p:sldId id="540" r:id="rId25"/>
    <p:sldId id="527" r:id="rId26"/>
    <p:sldId id="528" r:id="rId27"/>
    <p:sldId id="539" r:id="rId28"/>
    <p:sldId id="531" r:id="rId29"/>
    <p:sldId id="532" r:id="rId30"/>
    <p:sldId id="533" r:id="rId31"/>
    <p:sldId id="534" r:id="rId32"/>
    <p:sldId id="349" r:id="rId33"/>
    <p:sldId id="401" r:id="rId34"/>
    <p:sldId id="259" r:id="rId35"/>
    <p:sldId id="493" r:id="rId36"/>
    <p:sldId id="4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References" id="{66DCFE1F-60FD-44F2-BE82-706DDBC14898}">
          <p14:sldIdLst>
            <p14:sldId id="504"/>
            <p14:sldId id="505"/>
            <p14:sldId id="506"/>
            <p14:sldId id="507"/>
            <p14:sldId id="509"/>
            <p14:sldId id="510"/>
            <p14:sldId id="511"/>
            <p14:sldId id="536"/>
            <p14:sldId id="537"/>
          </p14:sldIdLst>
        </p14:section>
        <p14:section name="Computer Memory" id="{657F45C8-2D76-4B2A-A3DA-07764A1F65E1}">
          <p14:sldIdLst>
            <p14:sldId id="508"/>
            <p14:sldId id="512"/>
            <p14:sldId id="513"/>
            <p14:sldId id="514"/>
            <p14:sldId id="516"/>
          </p14:sldIdLst>
        </p14:section>
        <p14:section name="Pointers" id="{83FD0ACA-1578-45B4-80D5-2C5A5BFCF4A0}">
          <p14:sldIdLst>
            <p14:sldId id="538"/>
            <p14:sldId id="519"/>
            <p14:sldId id="520"/>
            <p14:sldId id="522"/>
          </p14:sldIdLst>
        </p14:section>
        <p14:section name="The NULL Pointer" id="{1B85365B-351B-4D9A-BAE2-EDD88BA018E3}">
          <p14:sldIdLst>
            <p14:sldId id="524"/>
            <p14:sldId id="525"/>
          </p14:sldIdLst>
        </p14:section>
        <p14:section name="Pointers and Const" id="{A64558A3-EB56-4E2B-9B40-CDEF542E577B}">
          <p14:sldIdLst>
            <p14:sldId id="540"/>
            <p14:sldId id="527"/>
            <p14:sldId id="528"/>
          </p14:sldIdLst>
        </p14:section>
        <p14:section name="Pointer Arithmetic and Arrays" id="{B7AC8BAC-4ECE-443F-9868-40D9A2F789EB}">
          <p14:sldIdLst>
            <p14:sldId id="539"/>
            <p14:sldId id="531"/>
            <p14:sldId id="532"/>
            <p14:sldId id="533"/>
            <p14:sldId id="534"/>
          </p14:sldIdLst>
        </p14:section>
        <p14:section name="Conclusion" id="{E19D07F1-86E2-47E9-B2AB-7ADC4F89DC12}">
          <p14:sldIdLst>
            <p14:sldId id="349"/>
            <p14:sldId id="401"/>
            <p14:sldId id="259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4" d="100"/>
          <a:sy n="84" d="100"/>
        </p:scale>
        <p:origin x="-672" y="-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16.6.2020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xmlns="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xmlns="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65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21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43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49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0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2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9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000" y="1258272"/>
            <a:ext cx="11385000" cy="1315728"/>
          </a:xfrm>
        </p:spPr>
        <p:txBody>
          <a:bodyPr/>
          <a:lstStyle/>
          <a:p>
            <a:r>
              <a:rPr lang="en-US" dirty="0"/>
              <a:t>References, </a:t>
            </a:r>
            <a:r>
              <a:rPr lang="en-US" dirty="0" smtClean="0"/>
              <a:t>Computer Memory, Pointers, Pointer Arithmetic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References</a:t>
            </a:r>
            <a:endParaRPr lang="en-US" dirty="0"/>
          </a:p>
        </p:txBody>
      </p:sp>
      <p:pic>
        <p:nvPicPr>
          <p:cNvPr id="1026" name="Picture 2" descr="C:\Users\Лази\Desktop\presentations icons\ref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00" y="2034000"/>
            <a:ext cx="3160775" cy="316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46B26A8-AE61-4770-806F-C8B31F4D4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C3ACE1-D06E-477C-8532-819A5ADE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9949234" cy="5546589"/>
          </a:xfrm>
        </p:spPr>
        <p:txBody>
          <a:bodyPr/>
          <a:lstStyle/>
          <a:p>
            <a:r>
              <a:rPr lang="en-US" dirty="0" smtClean="0"/>
              <a:t>If original variable goes out of scope, reference is undefined</a:t>
            </a:r>
          </a:p>
          <a:p>
            <a:r>
              <a:rPr lang="en-US" dirty="0" smtClean="0"/>
              <a:t>Can't change to reference other variable</a:t>
            </a:r>
          </a:p>
          <a:p>
            <a:r>
              <a:rPr lang="en-US" dirty="0" smtClean="0"/>
              <a:t>Initialized on creation – in class, must be set in initializer list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7A9771A-FD97-4F53-8A25-39E5628D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Limitations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36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76000" y="1449000"/>
            <a:ext cx="8640000" cy="5065590"/>
          </a:xfrm>
        </p:spPr>
        <p:txBody>
          <a:bodyPr/>
          <a:lstStyle/>
          <a:p>
            <a:r>
              <a:rPr lang="en-US" sz="2000" dirty="0"/>
              <a:t>class LetterFilter </a:t>
            </a:r>
            <a:r>
              <a:rPr lang="en-US" sz="2000" dirty="0" smtClean="0"/>
              <a:t>{</a:t>
            </a:r>
            <a:endParaRPr lang="en-US" sz="2000" dirty="0"/>
          </a:p>
          <a:p>
            <a:r>
              <a:rPr lang="en-US" sz="2000" dirty="0"/>
              <a:t>  const std::string&amp; s;  int index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public</a:t>
            </a:r>
            <a:r>
              <a:rPr lang="en-US" sz="2000" dirty="0"/>
              <a:t>:</a:t>
            </a:r>
          </a:p>
          <a:p>
            <a:r>
              <a:rPr lang="en-US" sz="2000" dirty="0"/>
              <a:t>  LetterFilter(const std::string&amp; s) </a:t>
            </a:r>
            <a:r>
              <a:rPr lang="en-US" sz="2000" dirty="0" smtClean="0"/>
              <a:t>: </a:t>
            </a:r>
            <a:r>
              <a:rPr lang="en-US" sz="2000" dirty="0"/>
              <a:t>s(s), index(0) { </a:t>
            </a:r>
            <a:r>
              <a:rPr lang="en-US" sz="2000" dirty="0" smtClean="0"/>
              <a:t>}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char </a:t>
            </a:r>
            <a:r>
              <a:rPr lang="en-US" sz="2000" dirty="0"/>
              <a:t>nextLetterOrNull() {</a:t>
            </a:r>
          </a:p>
          <a:p>
            <a:r>
              <a:rPr lang="en-US" sz="2000" dirty="0"/>
              <a:t>    while (index &lt; s.size() &amp;&amp; !isalpha(s[index])) {</a:t>
            </a:r>
          </a:p>
          <a:p>
            <a:r>
              <a:rPr lang="en-US" sz="2000" dirty="0"/>
              <a:t>      this-&gt;index++;</a:t>
            </a:r>
          </a:p>
          <a:p>
            <a:r>
              <a:rPr lang="en-US" sz="2000" dirty="0"/>
              <a:t>    </a:t>
            </a:r>
            <a:r>
              <a:rPr lang="bg-BG" sz="2000" dirty="0"/>
              <a:t>}</a:t>
            </a:r>
            <a:endParaRPr lang="en-US" sz="2000" dirty="0"/>
          </a:p>
          <a:p>
            <a:r>
              <a:rPr lang="en-US" sz="2000" dirty="0"/>
              <a:t>    if (index == s.size</a:t>
            </a:r>
            <a:r>
              <a:rPr lang="en-US" sz="2000" dirty="0" smtClean="0"/>
              <a:t>()) 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return </a:t>
            </a:r>
            <a:r>
              <a:rPr lang="en-US" sz="2000" dirty="0"/>
              <a:t>0</a:t>
            </a:r>
            <a:r>
              <a:rPr lang="en-US" sz="2000" dirty="0" smtClean="0"/>
              <a:t>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}    </a:t>
            </a:r>
          </a:p>
          <a:p>
            <a:r>
              <a:rPr lang="en-US" sz="2000" dirty="0" smtClean="0"/>
              <a:t>    letter </a:t>
            </a:r>
            <a:r>
              <a:rPr lang="en-US" sz="2000" dirty="0"/>
              <a:t>= s[index]; this-&gt;index++;</a:t>
            </a:r>
            <a:endParaRPr lang="bg-BG" sz="2000" dirty="0"/>
          </a:p>
          <a:p>
            <a:r>
              <a:rPr lang="en-US" sz="2000" dirty="0"/>
              <a:t>    return s[index];</a:t>
            </a:r>
          </a:p>
          <a:p>
            <a:r>
              <a:rPr lang="en-US" sz="2000" dirty="0"/>
              <a:t>  </a:t>
            </a:r>
            <a:r>
              <a:rPr lang="bg-BG" sz="2000" dirty="0"/>
              <a:t>}</a:t>
            </a:r>
          </a:p>
          <a:p>
            <a:r>
              <a:rPr lang="bg-BG" sz="2000" dirty="0" smtClean="0"/>
              <a:t>};</a:t>
            </a:r>
            <a:endParaRPr lang="en-US" sz="20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  <a:r>
              <a:rPr lang="en-US" dirty="0" smtClean="0"/>
              <a:t>Limitations -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76000" y="1942906"/>
            <a:ext cx="8640000" cy="4096094"/>
          </a:xfrm>
        </p:spPr>
        <p:txBody>
          <a:bodyPr/>
          <a:lstStyle/>
          <a:p>
            <a:r>
              <a:rPr lang="en-US" sz="2000" dirty="0"/>
              <a:t>class LetterFilter </a:t>
            </a:r>
            <a:r>
              <a:rPr lang="en-US" sz="2000" dirty="0" smtClean="0"/>
              <a:t>{</a:t>
            </a:r>
            <a:endParaRPr lang="en-US" sz="2000" dirty="0"/>
          </a:p>
          <a:p>
            <a:r>
              <a:rPr lang="en-US" sz="2000" dirty="0"/>
              <a:t>  const std::string&amp; s;  int index;</a:t>
            </a:r>
          </a:p>
          <a:p>
            <a:endParaRPr lang="en-US" sz="2000" dirty="0" smtClean="0"/>
          </a:p>
          <a:p>
            <a:r>
              <a:rPr lang="en-US" sz="2000" dirty="0" smtClean="0"/>
              <a:t>public</a:t>
            </a:r>
            <a:r>
              <a:rPr lang="en-US" sz="2000" dirty="0"/>
              <a:t>:</a:t>
            </a:r>
          </a:p>
          <a:p>
            <a:r>
              <a:rPr lang="en-US" sz="2000" dirty="0"/>
              <a:t>  LetterFilter(const std::string&amp; s) {</a:t>
            </a:r>
          </a:p>
          <a:p>
            <a:r>
              <a:rPr lang="en-US" sz="2000" dirty="0"/>
              <a:t>    </a:t>
            </a:r>
            <a:r>
              <a:rPr lang="en-US" sz="2000" i="1" dirty="0">
                <a:solidFill>
                  <a:schemeClr val="accent2"/>
                </a:solidFill>
              </a:rPr>
              <a:t>// compilation error, no initializer </a:t>
            </a:r>
          </a:p>
          <a:p>
            <a:r>
              <a:rPr lang="en-US" sz="2000" i="1" dirty="0">
                <a:solidFill>
                  <a:schemeClr val="accent2"/>
                </a:solidFill>
              </a:rPr>
              <a:t>    // for reference this-&gt;s</a:t>
            </a:r>
          </a:p>
          <a:p>
            <a:r>
              <a:rPr lang="en-US" sz="2000" dirty="0"/>
              <a:t>    this-&gt;s = s;</a:t>
            </a:r>
          </a:p>
          <a:p>
            <a:r>
              <a:rPr lang="en-US" sz="2000" dirty="0"/>
              <a:t>    this-&gt;index = 0;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  ...</a:t>
            </a:r>
            <a:endParaRPr lang="bg-BG" sz="2000" dirty="0"/>
          </a:p>
          <a:p>
            <a:r>
              <a:rPr lang="bg-BG" sz="2000" dirty="0"/>
              <a:t>};</a:t>
            </a:r>
            <a:endParaRPr lang="en-US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Limitations - Example</a:t>
            </a:r>
          </a:p>
        </p:txBody>
      </p:sp>
    </p:spTree>
    <p:extLst>
      <p:ext uri="{BB962C8B-B14F-4D97-AF65-F5344CB8AC3E}">
        <p14:creationId xmlns:p14="http://schemas.microsoft.com/office/powerpoint/2010/main" val="52878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Memory Structure, Variables in Memory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Computer </a:t>
            </a:r>
            <a:r>
              <a:rPr lang="en-US" dirty="0" smtClean="0"/>
              <a:t>Memory</a:t>
            </a:r>
            <a:endParaRPr lang="en-US" dirty="0"/>
          </a:p>
        </p:txBody>
      </p:sp>
      <p:pic>
        <p:nvPicPr>
          <p:cNvPr id="3074" name="Picture 2" descr="C:\Users\Лази\Desktop\presentations icons\moni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00" y="1494001"/>
            <a:ext cx="2474999" cy="247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52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B621D3-23B8-444A-889C-5B3999610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15128D-6155-448F-9EBD-FA7B327739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 computer science, memory usually is:</a:t>
            </a:r>
          </a:p>
          <a:p>
            <a:pPr lvl="1"/>
            <a:r>
              <a:rPr lang="en-US" dirty="0" smtClean="0"/>
              <a:t>A continuous, numbered </a:t>
            </a:r>
            <a:r>
              <a:rPr lang="bg-BG" dirty="0" smtClean="0"/>
              <a:t>(</a:t>
            </a:r>
            <a:r>
              <a:rPr lang="en-US" dirty="0" smtClean="0"/>
              <a:t>addressed) sequence of bytes</a:t>
            </a:r>
            <a:endParaRPr lang="bg-BG" dirty="0" smtClean="0"/>
          </a:p>
          <a:p>
            <a:pPr lvl="1"/>
            <a:r>
              <a:rPr lang="en-US" dirty="0" smtClean="0"/>
              <a:t>Storage for variables and functions created in programs</a:t>
            </a:r>
          </a:p>
          <a:p>
            <a:pPr lvl="1"/>
            <a:r>
              <a:rPr lang="en-US" dirty="0" smtClean="0"/>
              <a:t>Random-access – equally fast accessing any byte</a:t>
            </a:r>
          </a:p>
          <a:p>
            <a:pPr lvl="1"/>
            <a:r>
              <a:rPr lang="en-US" dirty="0" smtClean="0"/>
              <a:t>Addresses numbered in hexadecimal, prefixed with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0x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6343874-7B47-435C-8CC6-BC7357A8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Call Memory?</a:t>
            </a:r>
            <a:endParaRPr lang="bg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D0E86035-6556-4A4D-AF8F-4B82D9290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17629"/>
              </p:ext>
            </p:extLst>
          </p:nvPr>
        </p:nvGraphicFramePr>
        <p:xfrm>
          <a:off x="1776000" y="5049000"/>
          <a:ext cx="9924183" cy="914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88305">
                  <a:extLst>
                    <a:ext uri="{9D8B030D-6E8A-4147-A177-3AD203B41FA5}">
                      <a16:colId xmlns:a16="http://schemas.microsoft.com/office/drawing/2014/main" xmlns="" val="436430339"/>
                    </a:ext>
                  </a:extLst>
                </a:gridCol>
                <a:gridCol w="1629760">
                  <a:extLst>
                    <a:ext uri="{9D8B030D-6E8A-4147-A177-3AD203B41FA5}">
                      <a16:colId xmlns:a16="http://schemas.microsoft.com/office/drawing/2014/main" xmlns="" val="2032826480"/>
                    </a:ext>
                  </a:extLst>
                </a:gridCol>
                <a:gridCol w="1629760">
                  <a:extLst>
                    <a:ext uri="{9D8B030D-6E8A-4147-A177-3AD203B41FA5}">
                      <a16:colId xmlns:a16="http://schemas.microsoft.com/office/drawing/2014/main" xmlns="" val="948481775"/>
                    </a:ext>
                  </a:extLst>
                </a:gridCol>
                <a:gridCol w="1629760">
                  <a:extLst>
                    <a:ext uri="{9D8B030D-6E8A-4147-A177-3AD203B41FA5}">
                      <a16:colId xmlns:a16="http://schemas.microsoft.com/office/drawing/2014/main" xmlns="" val="253539082"/>
                    </a:ext>
                  </a:extLst>
                </a:gridCol>
                <a:gridCol w="940662">
                  <a:extLst>
                    <a:ext uri="{9D8B030D-6E8A-4147-A177-3AD203B41FA5}">
                      <a16:colId xmlns:a16="http://schemas.microsoft.com/office/drawing/2014/main" xmlns="" val="1028449858"/>
                    </a:ext>
                  </a:extLst>
                </a:gridCol>
                <a:gridCol w="1865274">
                  <a:extLst>
                    <a:ext uri="{9D8B030D-6E8A-4147-A177-3AD203B41FA5}">
                      <a16:colId xmlns:a16="http://schemas.microsoft.com/office/drawing/2014/main" xmlns="" val="2848004021"/>
                    </a:ext>
                  </a:extLst>
                </a:gridCol>
                <a:gridCol w="940662">
                  <a:extLst>
                    <a:ext uri="{9D8B030D-6E8A-4147-A177-3AD203B41FA5}">
                      <a16:colId xmlns:a16="http://schemas.microsoft.com/office/drawing/2014/main" xmlns="" val="3951866538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Address</a:t>
                      </a:r>
                      <a:endParaRPr lang="bg-BG" b="1" dirty="0">
                        <a:solidFill>
                          <a:schemeClr val="accent2"/>
                        </a:solidFill>
                      </a:endParaRPr>
                    </a:p>
                  </a:txBody>
                  <a:tcPr marL="91464" marR="91464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0x0</a:t>
                      </a:r>
                      <a:endParaRPr lang="bg-BG" sz="3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0x1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0x2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Byte</a:t>
                      </a:r>
                      <a:endParaRPr lang="bg-BG" b="1" baseline="-25000" dirty="0">
                        <a:solidFill>
                          <a:schemeClr val="accent2"/>
                        </a:solidFill>
                      </a:endParaRPr>
                    </a:p>
                  </a:txBody>
                  <a:tcPr marL="91464" marR="91464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effectLst/>
                        </a:rPr>
                        <a:t>00001101</a:t>
                      </a:r>
                      <a:endParaRPr lang="bg-BG" dirty="0"/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effectLst/>
                        </a:rPr>
                        <a:t>00</a:t>
                      </a:r>
                      <a:r>
                        <a:rPr lang="bg-BG" sz="2400" kern="1200" dirty="0">
                          <a:effectLst/>
                        </a:rPr>
                        <a:t>101010</a:t>
                      </a:r>
                      <a:endParaRPr lang="bg-BG" dirty="0"/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effectLst/>
                        </a:rPr>
                        <a:t>01000101</a:t>
                      </a:r>
                      <a:endParaRPr lang="bg-BG" dirty="0"/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00000011</a:t>
                      </a:r>
                      <a:endParaRPr lang="bg-BG" dirty="0"/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80721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26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E74BB16-2B1B-4746-A85E-BACA4C9C42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EBEC2D-2FBC-4F00-8244-DD246A5B870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29262"/>
          </a:xfrm>
        </p:spPr>
        <p:txBody>
          <a:bodyPr/>
          <a:lstStyle/>
          <a:p>
            <a:r>
              <a:rPr lang="en-US" dirty="0" smtClean="0"/>
              <a:t>A primitive data type takes up a sequence of bytes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dirty="0" smtClean="0"/>
              <a:t> is 1 byte, 1 address – often used for reading byte by byte</a:t>
            </a:r>
          </a:p>
          <a:p>
            <a:pPr marL="442912" lvl="1" indent="0">
              <a:spcBef>
                <a:spcPts val="5400"/>
              </a:spcBef>
              <a:spcAft>
                <a:spcPts val="5400"/>
              </a:spcAft>
              <a:buNone/>
            </a:pPr>
            <a:endParaRPr lang="en-US" dirty="0" smtClean="0"/>
          </a:p>
          <a:p>
            <a:pPr lvl="1"/>
            <a:r>
              <a:rPr lang="en-US" dirty="0" smtClean="0"/>
              <a:t>Other types &amp; arrays use consecutive bytes, e.g. 4-byte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CCA6791-5CDA-4501-901F-360D8BC2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Usage by Variables</a:t>
            </a:r>
            <a:endParaRPr lang="bg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03015489-9AD9-48BC-91C7-CF7FC1DCA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495185"/>
              </p:ext>
            </p:extLst>
          </p:nvPr>
        </p:nvGraphicFramePr>
        <p:xfrm>
          <a:off x="793408" y="3234600"/>
          <a:ext cx="8424141" cy="914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88305">
                  <a:extLst>
                    <a:ext uri="{9D8B030D-6E8A-4147-A177-3AD203B41FA5}">
                      <a16:colId xmlns:a16="http://schemas.microsoft.com/office/drawing/2014/main" xmlns="" val="436430339"/>
                    </a:ext>
                  </a:extLst>
                </a:gridCol>
                <a:gridCol w="778761">
                  <a:extLst>
                    <a:ext uri="{9D8B030D-6E8A-4147-A177-3AD203B41FA5}">
                      <a16:colId xmlns:a16="http://schemas.microsoft.com/office/drawing/2014/main" xmlns="" val="1028449858"/>
                    </a:ext>
                  </a:extLst>
                </a:gridCol>
                <a:gridCol w="1697797">
                  <a:extLst>
                    <a:ext uri="{9D8B030D-6E8A-4147-A177-3AD203B41FA5}">
                      <a16:colId xmlns:a16="http://schemas.microsoft.com/office/drawing/2014/main" xmlns="" val="1070309948"/>
                    </a:ext>
                  </a:extLst>
                </a:gridCol>
                <a:gridCol w="1544234">
                  <a:extLst>
                    <a:ext uri="{9D8B030D-6E8A-4147-A177-3AD203B41FA5}">
                      <a16:colId xmlns:a16="http://schemas.microsoft.com/office/drawing/2014/main" xmlns="" val="2848004021"/>
                    </a:ext>
                  </a:extLst>
                </a:gridCol>
                <a:gridCol w="778761">
                  <a:extLst>
                    <a:ext uri="{9D8B030D-6E8A-4147-A177-3AD203B41FA5}">
                      <a16:colId xmlns:a16="http://schemas.microsoft.com/office/drawing/2014/main" xmlns="" val="3951866538"/>
                    </a:ext>
                  </a:extLst>
                </a:gridCol>
                <a:gridCol w="778761">
                  <a:extLst>
                    <a:ext uri="{9D8B030D-6E8A-4147-A177-3AD203B41FA5}">
                      <a16:colId xmlns:a16="http://schemas.microsoft.com/office/drawing/2014/main" xmlns="" val="405941992"/>
                    </a:ext>
                  </a:extLst>
                </a:gridCol>
                <a:gridCol w="778761">
                  <a:extLst>
                    <a:ext uri="{9D8B030D-6E8A-4147-A177-3AD203B41FA5}">
                      <a16:colId xmlns:a16="http://schemas.microsoft.com/office/drawing/2014/main" xmlns="" val="1451668114"/>
                    </a:ext>
                  </a:extLst>
                </a:gridCol>
                <a:gridCol w="778761">
                  <a:extLst>
                    <a:ext uri="{9D8B030D-6E8A-4147-A177-3AD203B41FA5}">
                      <a16:colId xmlns:a16="http://schemas.microsoft.com/office/drawing/2014/main" xmlns="" val="1313168716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Address</a:t>
                      </a:r>
                      <a:endParaRPr lang="bg-BG" b="1" dirty="0"/>
                    </a:p>
                  </a:txBody>
                  <a:tcPr marL="91464" marR="91464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0x6afe4b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extLst>
                  <a:ext uri="{0D108BD9-81ED-4DB2-BD59-A6C34878D82A}">
                    <a16:rowId xmlns:a16="http://schemas.microsoft.com/office/drawing/2014/main" xmlns="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Byte</a:t>
                      </a:r>
                      <a:endParaRPr kumimoji="0" lang="bg-BG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01000001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extLst>
                  <a:ext uri="{0D108BD9-81ED-4DB2-BD59-A6C34878D82A}">
                    <a16:rowId xmlns:a16="http://schemas.microsoft.com/office/drawing/2014/main" xmlns="" val="428072127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52837C9D-5FFF-4DA4-874F-47F21A5CE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62292"/>
              </p:ext>
            </p:extLst>
          </p:nvPr>
        </p:nvGraphicFramePr>
        <p:xfrm>
          <a:off x="793408" y="5769000"/>
          <a:ext cx="10804474" cy="914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88305">
                  <a:extLst>
                    <a:ext uri="{9D8B030D-6E8A-4147-A177-3AD203B41FA5}">
                      <a16:colId xmlns:a16="http://schemas.microsoft.com/office/drawing/2014/main" xmlns="" val="436430339"/>
                    </a:ext>
                  </a:extLst>
                </a:gridCol>
                <a:gridCol w="787210">
                  <a:extLst>
                    <a:ext uri="{9D8B030D-6E8A-4147-A177-3AD203B41FA5}">
                      <a16:colId xmlns:a16="http://schemas.microsoft.com/office/drawing/2014/main" xmlns="" val="1028449858"/>
                    </a:ext>
                  </a:extLst>
                </a:gridCol>
                <a:gridCol w="1697797">
                  <a:extLst>
                    <a:ext uri="{9D8B030D-6E8A-4147-A177-3AD203B41FA5}">
                      <a16:colId xmlns:a16="http://schemas.microsoft.com/office/drawing/2014/main" xmlns="" val="3762794745"/>
                    </a:ext>
                  </a:extLst>
                </a:gridCol>
                <a:gridCol w="1560988">
                  <a:extLst>
                    <a:ext uri="{9D8B030D-6E8A-4147-A177-3AD203B41FA5}">
                      <a16:colId xmlns:a16="http://schemas.microsoft.com/office/drawing/2014/main" xmlns="" val="2848004021"/>
                    </a:ext>
                  </a:extLst>
                </a:gridCol>
                <a:gridCol w="1560988">
                  <a:extLst>
                    <a:ext uri="{9D8B030D-6E8A-4147-A177-3AD203B41FA5}">
                      <a16:colId xmlns:a16="http://schemas.microsoft.com/office/drawing/2014/main" xmlns="" val="3951866538"/>
                    </a:ext>
                  </a:extLst>
                </a:gridCol>
                <a:gridCol w="1560988">
                  <a:extLst>
                    <a:ext uri="{9D8B030D-6E8A-4147-A177-3AD203B41FA5}">
                      <a16:colId xmlns:a16="http://schemas.microsoft.com/office/drawing/2014/main" xmlns="" val="2315733304"/>
                    </a:ext>
                  </a:extLst>
                </a:gridCol>
                <a:gridCol w="1560988">
                  <a:extLst>
                    <a:ext uri="{9D8B030D-6E8A-4147-A177-3AD203B41FA5}">
                      <a16:colId xmlns:a16="http://schemas.microsoft.com/office/drawing/2014/main" xmlns="" val="2377764386"/>
                    </a:ext>
                  </a:extLst>
                </a:gridCol>
                <a:gridCol w="787210">
                  <a:extLst>
                    <a:ext uri="{9D8B030D-6E8A-4147-A177-3AD203B41FA5}">
                      <a16:colId xmlns:a16="http://schemas.microsoft.com/office/drawing/2014/main" xmlns="" val="2045659150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Address</a:t>
                      </a:r>
                      <a:endParaRPr lang="bg-BG" b="1" dirty="0"/>
                    </a:p>
                  </a:txBody>
                  <a:tcPr marL="91464" marR="91464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0x6afe4b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0x6afe4d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0x6afe4e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0x6afe4f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Byte</a:t>
                      </a:r>
                      <a:endParaRPr kumimoji="0" lang="bg-BG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kern="1200" dirty="0">
                          <a:effectLst/>
                        </a:rPr>
                        <a:t>11100010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effectLst/>
                        </a:rPr>
                        <a:t>00000111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extLst>
                  <a:ext uri="{0D108BD9-81ED-4DB2-BD59-A6C34878D82A}">
                    <a16:rowId xmlns:a16="http://schemas.microsoft.com/office/drawing/2014/main" xmlns="" val="4280721275"/>
                  </a:ext>
                </a:extLst>
              </a:tr>
            </a:tbl>
          </a:graphicData>
        </a:graphic>
      </p:graphicFrame>
      <p:sp>
        <p:nvSpPr>
          <p:cNvPr id="13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793409" y="2560679"/>
            <a:ext cx="7200000" cy="4766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sz="1600" b="1" dirty="0">
                <a:latin typeface="Consolas" panose="020B0609020204030204" pitchFamily="49" charset="0"/>
              </a:rPr>
              <a:t> alpha = </a:t>
            </a:r>
            <a:r>
              <a:rPr lang="en-US" sz="1600" b="1" dirty="0" smtClean="0">
                <a:latin typeface="Consolas" panose="020B0609020204030204" pitchFamily="49" charset="0"/>
              </a:rPr>
              <a:t>'A'; </a:t>
            </a:r>
            <a:r>
              <a:rPr lang="en-US" sz="1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1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let's </a:t>
            </a:r>
            <a:r>
              <a:rPr lang="en-US" sz="1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assume alpha is at address 0x6afe4c</a:t>
            </a:r>
            <a:endParaRPr lang="bg-BG" sz="1600" b="1" i="1" kern="150" dirty="0">
              <a:solidFill>
                <a:schemeClr val="accent2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786000" y="5094000"/>
            <a:ext cx="7207409" cy="4735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year = 2018; </a:t>
            </a:r>
            <a:r>
              <a:rPr lang="en-US" sz="1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1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let's </a:t>
            </a:r>
            <a:r>
              <a:rPr lang="en-US" sz="1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assume year is at address 0x6afe4c</a:t>
            </a:r>
            <a:endParaRPr lang="bg-BG" sz="1600" b="1" i="1" kern="150" dirty="0">
              <a:solidFill>
                <a:schemeClr val="accent2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0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39095BE-0C7C-4FEE-ADC4-C49A658319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4AA494-F3C9-4CBF-80BC-DD29083659F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Prefix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operator&amp;</a:t>
            </a:r>
            <a:r>
              <a:rPr lang="en-US" dirty="0"/>
              <a:t> returns a </a:t>
            </a:r>
            <a:r>
              <a:rPr lang="en-US" dirty="0" smtClean="0"/>
              <a:t>variable's address</a:t>
            </a:r>
            <a:endParaRPr lang="bg-BG" dirty="0" smtClean="0"/>
          </a:p>
          <a:p>
            <a:pPr lvl="1"/>
            <a:r>
              <a:rPr lang="en-US" dirty="0" smtClean="0"/>
              <a:t>Functions </a:t>
            </a:r>
            <a:r>
              <a:rPr lang="en-US" dirty="0"/>
              <a:t>also have addresses – </a:t>
            </a:r>
            <a:r>
              <a:rPr lang="en-US" dirty="0" smtClean="0"/>
              <a:t>location in the memory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465F693-F963-4374-970C-73DD3426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Addresses of </a:t>
            </a:r>
            <a:r>
              <a:rPr lang="en-US" dirty="0" smtClean="0"/>
              <a:t>Variables</a:t>
            </a:r>
            <a:endParaRPr lang="bg-BG" dirty="0"/>
          </a:p>
        </p:txBody>
      </p:sp>
      <p:sp>
        <p:nvSpPr>
          <p:cNvPr id="8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2135999" y="2664000"/>
            <a:ext cx="7920001" cy="3708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void f() {</a:t>
            </a:r>
            <a:r>
              <a:rPr lang="bg-BG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bg-BG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int main() {</a:t>
            </a:r>
            <a:endParaRPr lang="bg-BG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int x = 42;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auto addressX = &amp;x;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cout &lt;&lt; x &lt;&lt; </a:t>
            </a:r>
            <a:r>
              <a:rPr lang="en-US" sz="2400" b="1" dirty="0" smtClean="0">
                <a:latin typeface="Consolas" panose="020B0609020204030204" pitchFamily="49" charset="0"/>
              </a:rPr>
              <a:t>" </a:t>
            </a:r>
            <a:r>
              <a:rPr lang="en-US" sz="2400" b="1" dirty="0">
                <a:latin typeface="Consolas" panose="020B0609020204030204" pitchFamily="49" charset="0"/>
              </a:rPr>
              <a:t>at </a:t>
            </a:r>
            <a:r>
              <a:rPr lang="en-US" sz="2400" b="1" dirty="0" smtClean="0">
                <a:latin typeface="Consolas" panose="020B0609020204030204" pitchFamily="49" charset="0"/>
              </a:rPr>
              <a:t>" </a:t>
            </a:r>
            <a:r>
              <a:rPr lang="en-US" sz="2400" b="1" dirty="0">
                <a:latin typeface="Consolas" panose="020B0609020204030204" pitchFamily="49" charset="0"/>
              </a:rPr>
              <a:t>&lt;&lt; addressX &lt;&lt; endl;</a:t>
            </a:r>
            <a:endParaRPr lang="bg-BG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cout &lt;&lt; </a:t>
            </a:r>
            <a:r>
              <a:rPr lang="en-US" sz="2400" b="1" dirty="0" smtClean="0">
                <a:latin typeface="Consolas" panose="020B0609020204030204" pitchFamily="49" charset="0"/>
              </a:rPr>
              <a:t>"f()" </a:t>
            </a:r>
            <a:r>
              <a:rPr lang="en-US" sz="2400" b="1" dirty="0">
                <a:latin typeface="Consolas" panose="020B0609020204030204" pitchFamily="49" charset="0"/>
              </a:rPr>
              <a:t>&lt;&lt; </a:t>
            </a:r>
            <a:r>
              <a:rPr lang="en-US" sz="2400" b="1" dirty="0" smtClean="0">
                <a:latin typeface="Consolas" panose="020B0609020204030204" pitchFamily="49" charset="0"/>
              </a:rPr>
              <a:t>" </a:t>
            </a:r>
            <a:r>
              <a:rPr lang="en-US" sz="2400" b="1" dirty="0">
                <a:latin typeface="Consolas" panose="020B0609020204030204" pitchFamily="49" charset="0"/>
              </a:rPr>
              <a:t>code at </a:t>
            </a:r>
            <a:r>
              <a:rPr lang="en-US" sz="2400" b="1" dirty="0" smtClean="0">
                <a:latin typeface="Consolas" panose="020B0609020204030204" pitchFamily="49" charset="0"/>
              </a:rPr>
              <a:t>" </a:t>
            </a:r>
            <a:r>
              <a:rPr lang="en-US" sz="2400" b="1" dirty="0">
                <a:latin typeface="Consolas" panose="020B0609020204030204" pitchFamily="49" charset="0"/>
              </a:rPr>
              <a:t>&lt;&lt; &amp;f &lt;&lt; endl;</a:t>
            </a:r>
            <a:endParaRPr lang="bg-BG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return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b="1" dirty="0">
                <a:latin typeface="Consolas" panose="020B0609020204030204" pitchFamily="49" charset="0"/>
              </a:rPr>
              <a:t>}</a:t>
            </a:r>
            <a:endParaRPr lang="bg-BG" sz="1800" b="1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72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8FB569E-1E74-4320-AD75-FF75097241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FFF409-83C1-4BA7-AE5B-DFC30214BAD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29262"/>
          </a:xfrm>
        </p:spPr>
        <p:txBody>
          <a:bodyPr/>
          <a:lstStyle/>
          <a:p>
            <a:r>
              <a:rPr lang="en-US" dirty="0" smtClean="0"/>
              <a:t>C++ Array – a Type, a start address and a length</a:t>
            </a:r>
          </a:p>
          <a:p>
            <a:pPr lvl="1"/>
            <a:r>
              <a:rPr lang="en-US" dirty="0" smtClean="0"/>
              <a:t>Index </a:t>
            </a:r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dirty="0" smtClean="0"/>
              <a:t> is at address: </a:t>
            </a:r>
            <a:r>
              <a:rPr lang="en-US" b="1" dirty="0" smtClean="0">
                <a:solidFill>
                  <a:schemeClr val="bg1"/>
                </a:solidFill>
              </a:rPr>
              <a:t>start</a:t>
            </a:r>
            <a:r>
              <a:rPr lang="en-US" dirty="0" smtClean="0"/>
              <a:t> + </a:t>
            </a:r>
            <a:r>
              <a:rPr lang="en-US" b="1" dirty="0" smtClean="0">
                <a:solidFill>
                  <a:schemeClr val="bg1"/>
                </a:solidFill>
              </a:rPr>
              <a:t>i</a:t>
            </a:r>
            <a:r>
              <a:rPr lang="en-US" dirty="0" smtClean="0"/>
              <a:t> * sizeof(Type)</a:t>
            </a:r>
          </a:p>
          <a:p>
            <a:pPr marL="442912" lvl="1" indent="0">
              <a:spcBef>
                <a:spcPts val="7800"/>
              </a:spcBef>
              <a:spcAft>
                <a:spcPts val="7800"/>
              </a:spcAft>
              <a:buNone/>
            </a:pPr>
            <a:endParaRPr lang="en-US" dirty="0" smtClean="0"/>
          </a:p>
          <a:p>
            <a:pPr lvl="1"/>
            <a:r>
              <a:rPr lang="en-US" dirty="0" smtClean="0"/>
              <a:t>array, it's address, and first element address are the same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BE06CD6-6739-41D2-AEF6-F35BEB06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 Address Values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D4F5D9D5-C9B7-42F8-8C79-AB85EC21D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784864"/>
              </p:ext>
            </p:extLst>
          </p:nvPr>
        </p:nvGraphicFramePr>
        <p:xfrm>
          <a:off x="786001" y="3474000"/>
          <a:ext cx="10757056" cy="137128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15136">
                  <a:extLst>
                    <a:ext uri="{9D8B030D-6E8A-4147-A177-3AD203B41FA5}">
                      <a16:colId xmlns:a16="http://schemas.microsoft.com/office/drawing/2014/main" xmlns="" val="436430339"/>
                    </a:ext>
                  </a:extLst>
                </a:gridCol>
                <a:gridCol w="746920">
                  <a:extLst>
                    <a:ext uri="{9D8B030D-6E8A-4147-A177-3AD203B41FA5}">
                      <a16:colId xmlns:a16="http://schemas.microsoft.com/office/drawing/2014/main" xmlns="" val="1028449858"/>
                    </a:ext>
                  </a:extLst>
                </a:gridCol>
                <a:gridCol w="1364964">
                  <a:extLst>
                    <a:ext uri="{9D8B030D-6E8A-4147-A177-3AD203B41FA5}">
                      <a16:colId xmlns:a16="http://schemas.microsoft.com/office/drawing/2014/main" xmlns="" val="3762794745"/>
                    </a:ext>
                  </a:extLst>
                </a:gridCol>
                <a:gridCol w="782657">
                  <a:extLst>
                    <a:ext uri="{9D8B030D-6E8A-4147-A177-3AD203B41FA5}">
                      <a16:colId xmlns:a16="http://schemas.microsoft.com/office/drawing/2014/main" xmlns="" val="2848004021"/>
                    </a:ext>
                  </a:extLst>
                </a:gridCol>
                <a:gridCol w="712943">
                  <a:extLst>
                    <a:ext uri="{9D8B030D-6E8A-4147-A177-3AD203B41FA5}">
                      <a16:colId xmlns:a16="http://schemas.microsoft.com/office/drawing/2014/main" xmlns="" val="1248837125"/>
                    </a:ext>
                  </a:extLst>
                </a:gridCol>
                <a:gridCol w="712943">
                  <a:extLst>
                    <a:ext uri="{9D8B030D-6E8A-4147-A177-3AD203B41FA5}">
                      <a16:colId xmlns:a16="http://schemas.microsoft.com/office/drawing/2014/main" xmlns="" val="3363864736"/>
                    </a:ext>
                  </a:extLst>
                </a:gridCol>
                <a:gridCol w="732346">
                  <a:extLst>
                    <a:ext uri="{9D8B030D-6E8A-4147-A177-3AD203B41FA5}">
                      <a16:colId xmlns:a16="http://schemas.microsoft.com/office/drawing/2014/main" xmlns="" val="2992120839"/>
                    </a:ext>
                  </a:extLst>
                </a:gridCol>
                <a:gridCol w="712942">
                  <a:extLst>
                    <a:ext uri="{9D8B030D-6E8A-4147-A177-3AD203B41FA5}">
                      <a16:colId xmlns:a16="http://schemas.microsoft.com/office/drawing/2014/main" xmlns="" val="3951866538"/>
                    </a:ext>
                  </a:extLst>
                </a:gridCol>
                <a:gridCol w="712942">
                  <a:extLst>
                    <a:ext uri="{9D8B030D-6E8A-4147-A177-3AD203B41FA5}">
                      <a16:colId xmlns:a16="http://schemas.microsoft.com/office/drawing/2014/main" xmlns="" val="596577059"/>
                    </a:ext>
                  </a:extLst>
                </a:gridCol>
                <a:gridCol w="712942">
                  <a:extLst>
                    <a:ext uri="{9D8B030D-6E8A-4147-A177-3AD203B41FA5}">
                      <a16:colId xmlns:a16="http://schemas.microsoft.com/office/drawing/2014/main" xmlns="" val="1239674179"/>
                    </a:ext>
                  </a:extLst>
                </a:gridCol>
                <a:gridCol w="712942">
                  <a:extLst>
                    <a:ext uri="{9D8B030D-6E8A-4147-A177-3AD203B41FA5}">
                      <a16:colId xmlns:a16="http://schemas.microsoft.com/office/drawing/2014/main" xmlns="" val="979513608"/>
                    </a:ext>
                  </a:extLst>
                </a:gridCol>
                <a:gridCol w="1437379">
                  <a:extLst>
                    <a:ext uri="{9D8B030D-6E8A-4147-A177-3AD203B41FA5}">
                      <a16:colId xmlns:a16="http://schemas.microsoft.com/office/drawing/2014/main" xmlns="" val="2315733304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bg-BG" dirty="0"/>
                    </a:p>
                  </a:txBody>
                  <a:tcPr marL="91464" marR="91464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...</a:t>
                      </a:r>
                      <a:endParaRPr lang="bg-BG" sz="1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0x6afe4b</a:t>
                      </a:r>
                      <a:endParaRPr lang="bg-BG" sz="1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0x6afe4c…0x6afe4f</a:t>
                      </a:r>
                      <a:endParaRPr lang="bg-BG" sz="1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0x6afe50…0x6afe53</a:t>
                      </a:r>
                      <a:endParaRPr lang="bg-BG" sz="1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0x6afe554</a:t>
                      </a:r>
                      <a:endParaRPr lang="bg-BG" sz="1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extLst>
                  <a:ext uri="{0D108BD9-81ED-4DB2-BD59-A6C34878D82A}">
                    <a16:rowId xmlns:a16="http://schemas.microsoft.com/office/drawing/2014/main" xmlns="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Byte</a:t>
                      </a:r>
                      <a:endParaRPr kumimoji="0" lang="bg-BG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11100010</a:t>
                      </a:r>
                      <a:endParaRPr lang="bg-BG" sz="1000" dirty="0"/>
                    </a:p>
                  </a:txBody>
                  <a:tcPr marL="91464" marR="91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00000111</a:t>
                      </a:r>
                      <a:endParaRPr lang="bg-BG" sz="1000" dirty="0"/>
                    </a:p>
                  </a:txBody>
                  <a:tcPr marL="91464" marR="91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00000000</a:t>
                      </a:r>
                      <a:endParaRPr lang="bg-BG" sz="1000" dirty="0"/>
                    </a:p>
                  </a:txBody>
                  <a:tcPr marL="91464" marR="91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00000000</a:t>
                      </a:r>
                      <a:endParaRPr lang="bg-BG" sz="1000" dirty="0"/>
                    </a:p>
                  </a:txBody>
                  <a:tcPr marL="91464" marR="91464"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000" kern="1200" dirty="0"/>
                        <a:t>00110110</a:t>
                      </a:r>
                      <a:endParaRPr lang="bg-BG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/>
                        <a:t>00000001</a:t>
                      </a:r>
                      <a:endParaRPr lang="bg-BG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/>
                        <a:t>00000000</a:t>
                      </a:r>
                      <a:endParaRPr lang="bg-BG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/>
                        <a:t>00000000</a:t>
                      </a:r>
                      <a:endParaRPr lang="bg-BG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 marL="91464" marR="91464"/>
                </a:tc>
                <a:extLst>
                  <a:ext uri="{0D108BD9-81ED-4DB2-BD59-A6C34878D82A}">
                    <a16:rowId xmlns:a16="http://schemas.microsoft.com/office/drawing/2014/main" xmlns="" val="119433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Value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  <a:endParaRPr lang="bg-BG" dirty="0"/>
                    </a:p>
                  </a:txBody>
                  <a:tcPr marL="91464" marR="91464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310</a:t>
                      </a:r>
                      <a:endParaRPr lang="bg-BG" dirty="0"/>
                    </a:p>
                  </a:txBody>
                  <a:tcPr marL="91464" marR="91464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extLst>
                  <a:ext uri="{0D108BD9-81ED-4DB2-BD59-A6C34878D82A}">
                    <a16:rowId xmlns:a16="http://schemas.microsoft.com/office/drawing/2014/main" xmlns="" val="2952151630"/>
                  </a:ext>
                </a:extLst>
              </a:tr>
            </a:tbl>
          </a:graphicData>
        </a:graphic>
      </p:graphicFrame>
      <p:sp>
        <p:nvSpPr>
          <p:cNvPr id="10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794066" y="5769000"/>
            <a:ext cx="8820001" cy="735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cout &lt;&lt; arr &lt;&lt; </a:t>
            </a:r>
            <a:r>
              <a:rPr lang="en-US" sz="1600" b="1" dirty="0" smtClean="0">
                <a:latin typeface="Consolas" panose="020B0609020204030204" pitchFamily="49" charset="0"/>
              </a:rPr>
              <a:t>" " </a:t>
            </a:r>
            <a:r>
              <a:rPr lang="en-US" sz="1600" b="1" dirty="0">
                <a:latin typeface="Consolas" panose="020B0609020204030204" pitchFamily="49" charset="0"/>
              </a:rPr>
              <a:t>&lt;&lt; &amp;arr &lt;&lt; </a:t>
            </a:r>
            <a:r>
              <a:rPr lang="en-US" sz="1600" b="1" dirty="0" smtClean="0">
                <a:latin typeface="Consolas" panose="020B0609020204030204" pitchFamily="49" charset="0"/>
              </a:rPr>
              <a:t>" " </a:t>
            </a:r>
            <a:r>
              <a:rPr lang="en-US" sz="1600" b="1" dirty="0">
                <a:latin typeface="Consolas" panose="020B0609020204030204" pitchFamily="49" charset="0"/>
              </a:rPr>
              <a:t>&lt;&lt; &amp;arr[0]; </a:t>
            </a:r>
            <a:r>
              <a:rPr lang="en-US" sz="1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006AFE4C 006AFE4C 006AFE4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cout &lt;&lt; &amp;arr[1]; </a:t>
            </a:r>
            <a:r>
              <a:rPr lang="en-US" sz="1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1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006AFE50</a:t>
            </a:r>
            <a:endParaRPr lang="bg-BG" sz="1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794067" y="2630782"/>
            <a:ext cx="8820001" cy="4735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int arr[] = { 2018, 310 }; </a:t>
            </a:r>
            <a:r>
              <a:rPr lang="en-US" sz="1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assume &amp;arr[0] == 0x6afe4c </a:t>
            </a:r>
            <a:endParaRPr lang="bg-BG" sz="1600" b="1" i="1" kern="150" dirty="0">
              <a:solidFill>
                <a:schemeClr val="accent2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9111000" y="1674000"/>
            <a:ext cx="2565000" cy="715089"/>
          </a:xfrm>
          <a:custGeom>
            <a:avLst/>
            <a:gdLst>
              <a:gd name="connsiteX0" fmla="*/ 0 w 2565000"/>
              <a:gd name="connsiteY0" fmla="*/ 119184 h 715089"/>
              <a:gd name="connsiteX1" fmla="*/ 119184 w 2565000"/>
              <a:gd name="connsiteY1" fmla="*/ 0 h 715089"/>
              <a:gd name="connsiteX2" fmla="*/ 427500 w 2565000"/>
              <a:gd name="connsiteY2" fmla="*/ 0 h 715089"/>
              <a:gd name="connsiteX3" fmla="*/ 427500 w 2565000"/>
              <a:gd name="connsiteY3" fmla="*/ 0 h 715089"/>
              <a:gd name="connsiteX4" fmla="*/ 1068750 w 2565000"/>
              <a:gd name="connsiteY4" fmla="*/ 0 h 715089"/>
              <a:gd name="connsiteX5" fmla="*/ 2445816 w 2565000"/>
              <a:gd name="connsiteY5" fmla="*/ 0 h 715089"/>
              <a:gd name="connsiteX6" fmla="*/ 2565000 w 2565000"/>
              <a:gd name="connsiteY6" fmla="*/ 119184 h 715089"/>
              <a:gd name="connsiteX7" fmla="*/ 2565000 w 2565000"/>
              <a:gd name="connsiteY7" fmla="*/ 119182 h 715089"/>
              <a:gd name="connsiteX8" fmla="*/ 2565000 w 2565000"/>
              <a:gd name="connsiteY8" fmla="*/ 119182 h 715089"/>
              <a:gd name="connsiteX9" fmla="*/ 2565000 w 2565000"/>
              <a:gd name="connsiteY9" fmla="*/ 297954 h 715089"/>
              <a:gd name="connsiteX10" fmla="*/ 2565000 w 2565000"/>
              <a:gd name="connsiteY10" fmla="*/ 595905 h 715089"/>
              <a:gd name="connsiteX11" fmla="*/ 2445816 w 2565000"/>
              <a:gd name="connsiteY11" fmla="*/ 715089 h 715089"/>
              <a:gd name="connsiteX12" fmla="*/ 1068750 w 2565000"/>
              <a:gd name="connsiteY12" fmla="*/ 715089 h 715089"/>
              <a:gd name="connsiteX13" fmla="*/ 427500 w 2565000"/>
              <a:gd name="connsiteY13" fmla="*/ 715089 h 715089"/>
              <a:gd name="connsiteX14" fmla="*/ 427500 w 2565000"/>
              <a:gd name="connsiteY14" fmla="*/ 715089 h 715089"/>
              <a:gd name="connsiteX15" fmla="*/ 119184 w 2565000"/>
              <a:gd name="connsiteY15" fmla="*/ 715089 h 715089"/>
              <a:gd name="connsiteX16" fmla="*/ 0 w 2565000"/>
              <a:gd name="connsiteY16" fmla="*/ 595905 h 715089"/>
              <a:gd name="connsiteX17" fmla="*/ 0 w 2565000"/>
              <a:gd name="connsiteY17" fmla="*/ 297954 h 715089"/>
              <a:gd name="connsiteX18" fmla="*/ -191298 w 2565000"/>
              <a:gd name="connsiteY18" fmla="*/ 232826 h 715089"/>
              <a:gd name="connsiteX19" fmla="*/ 0 w 2565000"/>
              <a:gd name="connsiteY19" fmla="*/ 119182 h 715089"/>
              <a:gd name="connsiteX20" fmla="*/ 0 w 2565000"/>
              <a:gd name="connsiteY20" fmla="*/ 119184 h 715089"/>
              <a:gd name="connsiteX0" fmla="*/ 0 w 2565000"/>
              <a:gd name="connsiteY0" fmla="*/ 119184 h 715089"/>
              <a:gd name="connsiteX1" fmla="*/ 119184 w 2565000"/>
              <a:gd name="connsiteY1" fmla="*/ 0 h 715089"/>
              <a:gd name="connsiteX2" fmla="*/ 427500 w 2565000"/>
              <a:gd name="connsiteY2" fmla="*/ 0 h 715089"/>
              <a:gd name="connsiteX3" fmla="*/ 427500 w 2565000"/>
              <a:gd name="connsiteY3" fmla="*/ 0 h 715089"/>
              <a:gd name="connsiteX4" fmla="*/ 1068750 w 2565000"/>
              <a:gd name="connsiteY4" fmla="*/ 0 h 715089"/>
              <a:gd name="connsiteX5" fmla="*/ 2445816 w 2565000"/>
              <a:gd name="connsiteY5" fmla="*/ 0 h 715089"/>
              <a:gd name="connsiteX6" fmla="*/ 2565000 w 2565000"/>
              <a:gd name="connsiteY6" fmla="*/ 119184 h 715089"/>
              <a:gd name="connsiteX7" fmla="*/ 2565000 w 2565000"/>
              <a:gd name="connsiteY7" fmla="*/ 119182 h 715089"/>
              <a:gd name="connsiteX8" fmla="*/ 2565000 w 2565000"/>
              <a:gd name="connsiteY8" fmla="*/ 119182 h 715089"/>
              <a:gd name="connsiteX9" fmla="*/ 2565000 w 2565000"/>
              <a:gd name="connsiteY9" fmla="*/ 297954 h 715089"/>
              <a:gd name="connsiteX10" fmla="*/ 2565000 w 2565000"/>
              <a:gd name="connsiteY10" fmla="*/ 595905 h 715089"/>
              <a:gd name="connsiteX11" fmla="*/ 2445816 w 2565000"/>
              <a:gd name="connsiteY11" fmla="*/ 715089 h 715089"/>
              <a:gd name="connsiteX12" fmla="*/ 1068750 w 2565000"/>
              <a:gd name="connsiteY12" fmla="*/ 715089 h 715089"/>
              <a:gd name="connsiteX13" fmla="*/ 427500 w 2565000"/>
              <a:gd name="connsiteY13" fmla="*/ 715089 h 715089"/>
              <a:gd name="connsiteX14" fmla="*/ 427500 w 2565000"/>
              <a:gd name="connsiteY14" fmla="*/ 715089 h 715089"/>
              <a:gd name="connsiteX15" fmla="*/ 119184 w 2565000"/>
              <a:gd name="connsiteY15" fmla="*/ 715089 h 715089"/>
              <a:gd name="connsiteX16" fmla="*/ 0 w 2565000"/>
              <a:gd name="connsiteY16" fmla="*/ 595905 h 715089"/>
              <a:gd name="connsiteX17" fmla="*/ 0 w 2565000"/>
              <a:gd name="connsiteY17" fmla="*/ 297954 h 715089"/>
              <a:gd name="connsiteX18" fmla="*/ 0 w 2565000"/>
              <a:gd name="connsiteY18" fmla="*/ 119182 h 715089"/>
              <a:gd name="connsiteX19" fmla="*/ 0 w 2565000"/>
              <a:gd name="connsiteY19" fmla="*/ 119184 h 71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65000" h="715089">
                <a:moveTo>
                  <a:pt x="0" y="119184"/>
                </a:moveTo>
                <a:cubicBezTo>
                  <a:pt x="0" y="53360"/>
                  <a:pt x="53360" y="0"/>
                  <a:pt x="119184" y="0"/>
                </a:cubicBezTo>
                <a:lnTo>
                  <a:pt x="427500" y="0"/>
                </a:lnTo>
                <a:lnTo>
                  <a:pt x="427500" y="0"/>
                </a:lnTo>
                <a:lnTo>
                  <a:pt x="1068750" y="0"/>
                </a:lnTo>
                <a:lnTo>
                  <a:pt x="2445816" y="0"/>
                </a:lnTo>
                <a:cubicBezTo>
                  <a:pt x="2511640" y="0"/>
                  <a:pt x="2565000" y="53360"/>
                  <a:pt x="2565000" y="119184"/>
                </a:cubicBezTo>
                <a:lnTo>
                  <a:pt x="2565000" y="119182"/>
                </a:lnTo>
                <a:lnTo>
                  <a:pt x="2565000" y="119182"/>
                </a:lnTo>
                <a:lnTo>
                  <a:pt x="2565000" y="297954"/>
                </a:lnTo>
                <a:lnTo>
                  <a:pt x="2565000" y="595905"/>
                </a:lnTo>
                <a:cubicBezTo>
                  <a:pt x="2565000" y="661729"/>
                  <a:pt x="2511640" y="715089"/>
                  <a:pt x="2445816" y="715089"/>
                </a:cubicBezTo>
                <a:lnTo>
                  <a:pt x="1068750" y="715089"/>
                </a:lnTo>
                <a:lnTo>
                  <a:pt x="427500" y="715089"/>
                </a:lnTo>
                <a:lnTo>
                  <a:pt x="427500" y="715089"/>
                </a:lnTo>
                <a:lnTo>
                  <a:pt x="119184" y="715089"/>
                </a:lnTo>
                <a:cubicBezTo>
                  <a:pt x="53360" y="715089"/>
                  <a:pt x="0" y="661729"/>
                  <a:pt x="0" y="595905"/>
                </a:cubicBezTo>
                <a:lnTo>
                  <a:pt x="0" y="297954"/>
                </a:lnTo>
                <a:lnTo>
                  <a:pt x="0" y="119182"/>
                </a:lnTo>
                <a:lnTo>
                  <a:pt x="0" y="11918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We can store an address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size_t position</a:t>
            </a:r>
          </a:p>
        </p:txBody>
      </p:sp>
    </p:spTree>
    <p:extLst>
      <p:ext uri="{BB962C8B-B14F-4D97-AF65-F5344CB8AC3E}">
        <p14:creationId xmlns:p14="http://schemas.microsoft.com/office/powerpoint/2010/main" val="302487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and Representing Memory </a:t>
            </a:r>
            <a:r>
              <a:rPr lang="en-US" dirty="0" smtClean="0"/>
              <a:t>Addresses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pic>
        <p:nvPicPr>
          <p:cNvPr id="4098" name="Picture 2" descr="C:\Users\Лази\Desktop\presentations icons\n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00" y="1404000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2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068A61E-471C-4B97-BEDF-94B4AA9D2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3A22D9-6A1C-42A4-A554-7B2C13BCE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 Memory-Address Type – store and can access a </a:t>
            </a:r>
            <a:r>
              <a:rPr lang="en-US" dirty="0" smtClean="0"/>
              <a:t>memory address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Type* name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dirty="0" smtClean="0"/>
              <a:t> – the type of value  the pointer "points to"</a:t>
            </a:r>
          </a:p>
          <a:p>
            <a:pPr marL="442912" lvl="1" indent="0">
              <a:spcBef>
                <a:spcPts val="4200"/>
              </a:spcBef>
              <a:spcAft>
                <a:spcPts val="4200"/>
              </a:spcAft>
              <a:buNone/>
            </a:pPr>
            <a:endParaRPr lang="en-US" dirty="0"/>
          </a:p>
          <a:p>
            <a:pPr lvl="1"/>
            <a:r>
              <a:rPr lang="en-US" dirty="0"/>
              <a:t>A pointer </a:t>
            </a:r>
            <a:r>
              <a:rPr lang="en-US" dirty="0" smtClean="0"/>
              <a:t>to </a:t>
            </a:r>
            <a:r>
              <a:rPr lang="en-US" dirty="0"/>
              <a:t>memory </a:t>
            </a:r>
            <a:r>
              <a:rPr lang="en-US" dirty="0" smtClean="0"/>
              <a:t>is what </a:t>
            </a:r>
            <a:r>
              <a:rPr lang="en-US" dirty="0"/>
              <a:t>an index is to an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26EC31A-C098-4534-B7B1-569A5AF2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bg-BG" dirty="0"/>
          </a:p>
        </p:txBody>
      </p:sp>
      <p:sp>
        <p:nvSpPr>
          <p:cNvPr id="9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2631000" y="3924000"/>
            <a:ext cx="3690000" cy="993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char a = </a:t>
            </a:r>
            <a:r>
              <a:rPr lang="en-US" sz="2400" b="1" dirty="0" smtClean="0">
                <a:latin typeface="Consolas" panose="020B0609020204030204" pitchFamily="49" charset="0"/>
              </a:rPr>
              <a:t>'A';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char* addressA = &amp;a</a:t>
            </a:r>
            <a:r>
              <a:rPr lang="bg-BG" sz="2400" b="1" dirty="0" smtClean="0">
                <a:latin typeface="Consolas" panose="020B0609020204030204" pitchFamily="49" charset="0"/>
              </a:rPr>
              <a:t>;</a:t>
            </a:r>
            <a:endParaRPr lang="en-US" sz="2400" b="1" dirty="0" smtClean="0">
              <a:latin typeface="Consolas" panose="020B0609020204030204" pitchFamily="49" charset="0"/>
            </a:endParaRPr>
          </a:p>
        </p:txBody>
      </p:sp>
      <p:sp>
        <p:nvSpPr>
          <p:cNvPr id="10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6906000" y="3924000"/>
            <a:ext cx="3690000" cy="993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Consolas" panose="020B0609020204030204" pitchFamily="49" charset="0"/>
              </a:rPr>
              <a:t>int </a:t>
            </a:r>
            <a:r>
              <a:rPr lang="en-US" sz="2400" b="1" dirty="0">
                <a:latin typeface="Consolas" panose="020B0609020204030204" pitchFamily="49" charset="0"/>
              </a:rPr>
              <a:t>x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= </a:t>
            </a:r>
            <a:r>
              <a:rPr lang="en-US" sz="2400" b="1" dirty="0" smtClean="0">
                <a:latin typeface="Consolas" panose="020B0609020204030204" pitchFamily="49" charset="0"/>
              </a:rPr>
              <a:t>42;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Consolas" panose="020B0609020204030204" pitchFamily="49" charset="0"/>
              </a:rPr>
              <a:t>int* addressX </a:t>
            </a:r>
            <a:r>
              <a:rPr lang="en-US" sz="2400" b="1" dirty="0">
                <a:latin typeface="Consolas" panose="020B0609020204030204" pitchFamily="49" charset="0"/>
              </a:rPr>
              <a:t>= </a:t>
            </a:r>
            <a:r>
              <a:rPr lang="en-US" sz="2400" b="1" dirty="0" smtClean="0">
                <a:latin typeface="Consolas" panose="020B0609020204030204" pitchFamily="49" charset="0"/>
              </a:rPr>
              <a:t>&amp;x</a:t>
            </a:r>
            <a:r>
              <a:rPr lang="bg-BG" sz="2400" b="1" dirty="0" smtClean="0">
                <a:latin typeface="Consolas" panose="020B0609020204030204" pitchFamily="49" charset="0"/>
              </a:rPr>
              <a:t>;</a:t>
            </a:r>
            <a:endParaRPr lang="en-US" sz="2400" b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55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bg-BG" dirty="0" smtClean="0"/>
          </a:p>
          <a:p>
            <a:r>
              <a:rPr lang="en-US" dirty="0" smtClean="0"/>
              <a:t>Computer Memory</a:t>
            </a:r>
          </a:p>
          <a:p>
            <a:r>
              <a:rPr lang="en-US" dirty="0" smtClean="0"/>
              <a:t>Pointers</a:t>
            </a:r>
          </a:p>
          <a:p>
            <a:pPr lvl="1"/>
            <a:r>
              <a:rPr lang="en-US" dirty="0" smtClean="0"/>
              <a:t>Referencing and </a:t>
            </a:r>
            <a:r>
              <a:rPr lang="en-US" dirty="0" smtClean="0"/>
              <a:t>Dereferencing</a:t>
            </a:r>
            <a:endParaRPr lang="bg-BG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NULL Pointer</a:t>
            </a:r>
          </a:p>
          <a:p>
            <a:r>
              <a:rPr lang="en-US" dirty="0" smtClean="0"/>
              <a:t>Pointers and </a:t>
            </a:r>
            <a:r>
              <a:rPr lang="en-US" b="1" dirty="0" smtClean="0">
                <a:latin typeface="Consolas" pitchFamily="49" charset="0"/>
              </a:rPr>
              <a:t>const</a:t>
            </a:r>
          </a:p>
          <a:p>
            <a:r>
              <a:rPr lang="en-US" dirty="0" smtClean="0"/>
              <a:t>Pointer Arithmetics and Arrays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A606356-24EA-4F36-AC22-B5276A753F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D1BDF0-D027-47F9-B118-95E5D5F2999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Referencing</a:t>
            </a:r>
            <a:r>
              <a:rPr lang="en-US" dirty="0" smtClean="0"/>
              <a:t> </a:t>
            </a:r>
            <a:r>
              <a:rPr lang="en-US" dirty="0"/>
              <a:t>– setting what a pointer points </a:t>
            </a:r>
            <a:r>
              <a:rPr lang="en-US" dirty="0" smtClean="0"/>
              <a:t>to</a:t>
            </a:r>
          </a:p>
          <a:p>
            <a:pPr marL="0" indent="0">
              <a:spcBef>
                <a:spcPts val="3000"/>
              </a:spcBef>
              <a:spcAft>
                <a:spcPts val="300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Dereferencing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operator*</a:t>
            </a:r>
            <a:r>
              <a:rPr lang="en-US" dirty="0"/>
              <a:t> – </a:t>
            </a:r>
            <a:r>
              <a:rPr lang="en-US" dirty="0" smtClean="0"/>
              <a:t>accesses </a:t>
            </a:r>
            <a:r>
              <a:rPr lang="en-US" dirty="0"/>
              <a:t>memory, not </a:t>
            </a:r>
            <a:r>
              <a:rPr lang="en-US" dirty="0" smtClean="0"/>
              <a:t>a pointer</a:t>
            </a:r>
          </a:p>
          <a:p>
            <a:pPr marL="0" indent="0">
              <a:spcBef>
                <a:spcPts val="3000"/>
              </a:spcBef>
              <a:spcAft>
                <a:spcPts val="300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operator-&gt;</a:t>
            </a:r>
            <a:r>
              <a:rPr lang="en-US" dirty="0"/>
              <a:t> – access member of pointed object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781B524-3736-47FE-A094-A65E92F0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and Dereferencing</a:t>
            </a:r>
            <a:endParaRPr lang="bg-BG" dirty="0"/>
          </a:p>
        </p:txBody>
      </p:sp>
      <p:sp>
        <p:nvSpPr>
          <p:cNvPr id="8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650957" y="1856681"/>
            <a:ext cx="6930044" cy="1090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int a = 42, b = 13; </a:t>
            </a:r>
            <a:r>
              <a:rPr lang="en-US" sz="1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1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let's </a:t>
            </a:r>
            <a:r>
              <a:rPr lang="en-US" sz="1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assume &amp;b == 0x69fef4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int* ptr = &amp;a; </a:t>
            </a:r>
            <a:r>
              <a:rPr lang="en-US" sz="1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points to 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ptr = &amp;b; </a:t>
            </a:r>
            <a:r>
              <a:rPr lang="en-US" sz="1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points to b</a:t>
            </a:r>
          </a:p>
        </p:txBody>
      </p:sp>
      <p:sp>
        <p:nvSpPr>
          <p:cNvPr id="9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650956" y="3699000"/>
            <a:ext cx="3960044" cy="1077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int a = 42; int* ptr = &amp;a;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*ptr = 7 </a:t>
            </a:r>
            <a:r>
              <a:rPr lang="en-US" sz="1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 is now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cout &lt;&lt; *ptr; </a:t>
            </a:r>
            <a:r>
              <a:rPr lang="en-US" sz="1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prints 7</a:t>
            </a:r>
          </a:p>
        </p:txBody>
      </p:sp>
      <p:sp>
        <p:nvSpPr>
          <p:cNvPr id="10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650956" y="5599193"/>
            <a:ext cx="7290044" cy="7998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string s = </a:t>
            </a:r>
            <a:r>
              <a:rPr lang="en-US" sz="1800" b="1" dirty="0" smtClean="0">
                <a:latin typeface="Consolas" panose="020B0609020204030204" pitchFamily="49" charset="0"/>
              </a:rPr>
              <a:t>"world"; </a:t>
            </a:r>
            <a:r>
              <a:rPr lang="en-US" sz="1800" b="1" dirty="0">
                <a:latin typeface="Consolas" panose="020B0609020204030204" pitchFamily="49" charset="0"/>
              </a:rPr>
              <a:t>string* ptr = &amp;s;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ptr-&gt;insert(0, </a:t>
            </a:r>
            <a:r>
              <a:rPr lang="en-US" sz="1800" b="1" dirty="0" smtClean="0">
                <a:latin typeface="Consolas" panose="020B0609020204030204" pitchFamily="49" charset="0"/>
              </a:rPr>
              <a:t>"hello "); </a:t>
            </a:r>
            <a:r>
              <a:rPr lang="en-US" sz="1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makes s == </a:t>
            </a:r>
            <a:r>
              <a:rPr lang="en-US" sz="1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"hello world"</a:t>
            </a:r>
            <a:endParaRPr lang="en-US" sz="1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3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8DDD5D3-5946-4831-9329-CF13B3FCF78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794BCD-E229-4A5C-A0B8-5C152893C0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will the following code print?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43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there will be a runtime error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behavior is </a:t>
            </a:r>
            <a:r>
              <a:rPr lang="en-US" dirty="0" smtClean="0"/>
              <a:t>undefined`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364626F-0AA8-445E-AF45-D29878254BEA}"/>
              </a:ext>
            </a:extLst>
          </p:cNvPr>
          <p:cNvSpPr/>
          <p:nvPr/>
        </p:nvSpPr>
        <p:spPr>
          <a:xfrm rot="16200000">
            <a:off x="5901808" y="-1720174"/>
            <a:ext cx="388382" cy="44969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321C7BA-AEBE-44C5-8F61-FD1FB2A4E5E5}"/>
              </a:ext>
            </a:extLst>
          </p:cNvPr>
          <p:cNvSpPr txBox="1"/>
          <p:nvPr/>
        </p:nvSpPr>
        <p:spPr>
          <a:xfrm>
            <a:off x="2802686" y="307227"/>
            <a:ext cx="102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7E71A215-39B9-4C94-862D-D830FB0BAF22}"/>
              </a:ext>
            </a:extLst>
          </p:cNvPr>
          <p:cNvSpPr/>
          <p:nvPr/>
        </p:nvSpPr>
        <p:spPr>
          <a:xfrm>
            <a:off x="178129" y="5352289"/>
            <a:ext cx="594875" cy="611095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620186" y="1842986"/>
            <a:ext cx="4365000" cy="13681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Consolas" panose="020B0609020204030204" pitchFamily="49" charset="0"/>
              </a:rPr>
              <a:t>int </a:t>
            </a:r>
            <a:r>
              <a:rPr lang="en-US" sz="1800" b="1" dirty="0">
                <a:latin typeface="Consolas" panose="020B0609020204030204" pitchFamily="49" charset="0"/>
              </a:rPr>
              <a:t>number = 42;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int* ptr = &amp;number;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*ptr++;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std::cout &lt;&lt; *ptr &lt;&lt; std::endl;</a:t>
            </a:r>
            <a:endParaRPr lang="bg-BG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77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5A7AE26-DDF8-4AE7-8782-189F82D13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A6467-9B05-49E8-B4C0-54F3A18CFD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000" dirty="0"/>
              <a:t>Special pointer value of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0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NULL</a:t>
            </a:r>
            <a:r>
              <a:rPr lang="en-US" sz="3000" dirty="0"/>
              <a:t> or </a:t>
            </a:r>
            <a:r>
              <a:rPr lang="en-US" sz="3000" b="1" dirty="0" smtClean="0">
                <a:solidFill>
                  <a:schemeClr val="bg1"/>
                </a:solidFill>
                <a:latin typeface="Consolas" pitchFamily="49" charset="0"/>
              </a:rPr>
              <a:t>nullptr</a:t>
            </a:r>
            <a:endParaRPr lang="en-US" sz="3000" dirty="0" smtClean="0"/>
          </a:p>
          <a:p>
            <a:pPr lvl="1"/>
            <a:r>
              <a:rPr lang="en-US" sz="2800" dirty="0" smtClean="0"/>
              <a:t>Indicates a lack of value</a:t>
            </a:r>
            <a:endParaRPr lang="bg-BG" sz="2800" dirty="0" smtClean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FAE9E2C-6A03-480F-AED5-A3BCF83C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NULL Pointer</a:t>
            </a:r>
            <a:endParaRPr lang="bg-BG" dirty="0"/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9381000" y="3232803"/>
            <a:ext cx="2430000" cy="1323439"/>
          </a:xfrm>
          <a:custGeom>
            <a:avLst/>
            <a:gdLst>
              <a:gd name="connsiteX0" fmla="*/ 0 w 3555000"/>
              <a:gd name="connsiteY0" fmla="*/ 255394 h 1532334"/>
              <a:gd name="connsiteX1" fmla="*/ 255394 w 3555000"/>
              <a:gd name="connsiteY1" fmla="*/ 0 h 1532334"/>
              <a:gd name="connsiteX2" fmla="*/ 592500 w 3555000"/>
              <a:gd name="connsiteY2" fmla="*/ 0 h 1532334"/>
              <a:gd name="connsiteX3" fmla="*/ 592500 w 3555000"/>
              <a:gd name="connsiteY3" fmla="*/ 0 h 1532334"/>
              <a:gd name="connsiteX4" fmla="*/ 1481250 w 3555000"/>
              <a:gd name="connsiteY4" fmla="*/ 0 h 1532334"/>
              <a:gd name="connsiteX5" fmla="*/ 3299606 w 3555000"/>
              <a:gd name="connsiteY5" fmla="*/ 0 h 1532334"/>
              <a:gd name="connsiteX6" fmla="*/ 3555000 w 3555000"/>
              <a:gd name="connsiteY6" fmla="*/ 255394 h 1532334"/>
              <a:gd name="connsiteX7" fmla="*/ 3555000 w 3555000"/>
              <a:gd name="connsiteY7" fmla="*/ 893862 h 1532334"/>
              <a:gd name="connsiteX8" fmla="*/ 3555000 w 3555000"/>
              <a:gd name="connsiteY8" fmla="*/ 893862 h 1532334"/>
              <a:gd name="connsiteX9" fmla="*/ 3555000 w 3555000"/>
              <a:gd name="connsiteY9" fmla="*/ 1276945 h 1532334"/>
              <a:gd name="connsiteX10" fmla="*/ 3555000 w 3555000"/>
              <a:gd name="connsiteY10" fmla="*/ 1276940 h 1532334"/>
              <a:gd name="connsiteX11" fmla="*/ 3299606 w 3555000"/>
              <a:gd name="connsiteY11" fmla="*/ 1532334 h 1532334"/>
              <a:gd name="connsiteX12" fmla="*/ 1481250 w 3555000"/>
              <a:gd name="connsiteY12" fmla="*/ 1532334 h 1532334"/>
              <a:gd name="connsiteX13" fmla="*/ 592500 w 3555000"/>
              <a:gd name="connsiteY13" fmla="*/ 1532334 h 1532334"/>
              <a:gd name="connsiteX14" fmla="*/ 592500 w 3555000"/>
              <a:gd name="connsiteY14" fmla="*/ 1532334 h 1532334"/>
              <a:gd name="connsiteX15" fmla="*/ 255394 w 3555000"/>
              <a:gd name="connsiteY15" fmla="*/ 1532334 h 1532334"/>
              <a:gd name="connsiteX16" fmla="*/ 0 w 3555000"/>
              <a:gd name="connsiteY16" fmla="*/ 1276940 h 1532334"/>
              <a:gd name="connsiteX17" fmla="*/ 0 w 3555000"/>
              <a:gd name="connsiteY17" fmla="*/ 1276945 h 1532334"/>
              <a:gd name="connsiteX18" fmla="*/ -529482 w 3555000"/>
              <a:gd name="connsiteY18" fmla="*/ 1237498 h 1532334"/>
              <a:gd name="connsiteX19" fmla="*/ 0 w 3555000"/>
              <a:gd name="connsiteY19" fmla="*/ 893862 h 1532334"/>
              <a:gd name="connsiteX20" fmla="*/ 0 w 3555000"/>
              <a:gd name="connsiteY20" fmla="*/ 255394 h 1532334"/>
              <a:gd name="connsiteX0" fmla="*/ 0 w 3555000"/>
              <a:gd name="connsiteY0" fmla="*/ 255394 h 1532334"/>
              <a:gd name="connsiteX1" fmla="*/ 255394 w 3555000"/>
              <a:gd name="connsiteY1" fmla="*/ 0 h 1532334"/>
              <a:gd name="connsiteX2" fmla="*/ 592500 w 3555000"/>
              <a:gd name="connsiteY2" fmla="*/ 0 h 1532334"/>
              <a:gd name="connsiteX3" fmla="*/ 592500 w 3555000"/>
              <a:gd name="connsiteY3" fmla="*/ 0 h 1532334"/>
              <a:gd name="connsiteX4" fmla="*/ 1481250 w 3555000"/>
              <a:gd name="connsiteY4" fmla="*/ 0 h 1532334"/>
              <a:gd name="connsiteX5" fmla="*/ 3299606 w 3555000"/>
              <a:gd name="connsiteY5" fmla="*/ 0 h 1532334"/>
              <a:gd name="connsiteX6" fmla="*/ 3555000 w 3555000"/>
              <a:gd name="connsiteY6" fmla="*/ 255394 h 1532334"/>
              <a:gd name="connsiteX7" fmla="*/ 3555000 w 3555000"/>
              <a:gd name="connsiteY7" fmla="*/ 893862 h 1532334"/>
              <a:gd name="connsiteX8" fmla="*/ 3555000 w 3555000"/>
              <a:gd name="connsiteY8" fmla="*/ 893862 h 1532334"/>
              <a:gd name="connsiteX9" fmla="*/ 3555000 w 3555000"/>
              <a:gd name="connsiteY9" fmla="*/ 1276945 h 1532334"/>
              <a:gd name="connsiteX10" fmla="*/ 3555000 w 3555000"/>
              <a:gd name="connsiteY10" fmla="*/ 1276940 h 1532334"/>
              <a:gd name="connsiteX11" fmla="*/ 3299606 w 3555000"/>
              <a:gd name="connsiteY11" fmla="*/ 1532334 h 1532334"/>
              <a:gd name="connsiteX12" fmla="*/ 1481250 w 3555000"/>
              <a:gd name="connsiteY12" fmla="*/ 1532334 h 1532334"/>
              <a:gd name="connsiteX13" fmla="*/ 592500 w 3555000"/>
              <a:gd name="connsiteY13" fmla="*/ 1532334 h 1532334"/>
              <a:gd name="connsiteX14" fmla="*/ 592500 w 3555000"/>
              <a:gd name="connsiteY14" fmla="*/ 1532334 h 1532334"/>
              <a:gd name="connsiteX15" fmla="*/ 255394 w 3555000"/>
              <a:gd name="connsiteY15" fmla="*/ 1532334 h 1532334"/>
              <a:gd name="connsiteX16" fmla="*/ 0 w 3555000"/>
              <a:gd name="connsiteY16" fmla="*/ 1276940 h 1532334"/>
              <a:gd name="connsiteX17" fmla="*/ 0 w 3555000"/>
              <a:gd name="connsiteY17" fmla="*/ 1276945 h 1532334"/>
              <a:gd name="connsiteX18" fmla="*/ 0 w 3555000"/>
              <a:gd name="connsiteY18" fmla="*/ 893862 h 1532334"/>
              <a:gd name="connsiteX19" fmla="*/ 0 w 3555000"/>
              <a:gd name="connsiteY19" fmla="*/ 255394 h 153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55000" h="1532334">
                <a:moveTo>
                  <a:pt x="0" y="255394"/>
                </a:moveTo>
                <a:cubicBezTo>
                  <a:pt x="0" y="114344"/>
                  <a:pt x="114344" y="0"/>
                  <a:pt x="255394" y="0"/>
                </a:cubicBezTo>
                <a:lnTo>
                  <a:pt x="592500" y="0"/>
                </a:lnTo>
                <a:lnTo>
                  <a:pt x="592500" y="0"/>
                </a:lnTo>
                <a:lnTo>
                  <a:pt x="1481250" y="0"/>
                </a:lnTo>
                <a:lnTo>
                  <a:pt x="3299606" y="0"/>
                </a:lnTo>
                <a:cubicBezTo>
                  <a:pt x="3440656" y="0"/>
                  <a:pt x="3555000" y="114344"/>
                  <a:pt x="3555000" y="255394"/>
                </a:cubicBezTo>
                <a:lnTo>
                  <a:pt x="3555000" y="893862"/>
                </a:lnTo>
                <a:lnTo>
                  <a:pt x="3555000" y="893862"/>
                </a:lnTo>
                <a:lnTo>
                  <a:pt x="3555000" y="1276945"/>
                </a:lnTo>
                <a:lnTo>
                  <a:pt x="3555000" y="1276940"/>
                </a:lnTo>
                <a:cubicBezTo>
                  <a:pt x="3555000" y="1417990"/>
                  <a:pt x="3440656" y="1532334"/>
                  <a:pt x="3299606" y="1532334"/>
                </a:cubicBezTo>
                <a:lnTo>
                  <a:pt x="1481250" y="1532334"/>
                </a:lnTo>
                <a:lnTo>
                  <a:pt x="592500" y="1532334"/>
                </a:lnTo>
                <a:lnTo>
                  <a:pt x="592500" y="1532334"/>
                </a:lnTo>
                <a:lnTo>
                  <a:pt x="255394" y="1532334"/>
                </a:lnTo>
                <a:cubicBezTo>
                  <a:pt x="114344" y="1532334"/>
                  <a:pt x="0" y="1417990"/>
                  <a:pt x="0" y="1276940"/>
                </a:cubicBezTo>
                <a:lnTo>
                  <a:pt x="0" y="1276945"/>
                </a:lnTo>
                <a:lnTo>
                  <a:pt x="0" y="893862"/>
                </a:lnTo>
                <a:lnTo>
                  <a:pt x="0" y="25539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"find" functions</a:t>
            </a:r>
            <a:r>
              <a:rPr lang="en-US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returning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nullptr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when no result found</a:t>
            </a:r>
            <a:r>
              <a:rPr lang="en-US" sz="20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0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2811000" y="2393999"/>
            <a:ext cx="6390000" cy="22745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int* findFirstNegativePtr(int numbers[], int length)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  for (int i = 0; i &lt; length; i++)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 (numbers[i] &lt; 0)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 return &amp;numbers[i];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bg-BG" sz="16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bg-BG" sz="16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  return nullptr;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b="1" dirty="0" smtClean="0">
                <a:latin typeface="Consolas" panose="020B0609020204030204" pitchFamily="49" charset="0"/>
              </a:rPr>
              <a:t>}</a:t>
            </a:r>
            <a:endParaRPr lang="bg-BG" sz="1600" b="1" dirty="0">
              <a:latin typeface="Consolas" panose="020B0609020204030204" pitchFamily="49" charset="0"/>
            </a:endParaRPr>
          </a:p>
        </p:txBody>
      </p:sp>
      <p:sp>
        <p:nvSpPr>
          <p:cNvPr id="16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2811000" y="5003999"/>
            <a:ext cx="6390000" cy="14989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int* negativePtr = findFirstNegativePtr(numbers, 4);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if (negativePtr != nullptr) </a:t>
            </a:r>
            <a:r>
              <a:rPr lang="en-US" sz="1600" b="1" dirty="0" smtClean="0">
                <a:latin typeface="Consolas" panose="020B0609020204030204" pitchFamily="49" charset="0"/>
              </a:rPr>
              <a:t>{</a:t>
            </a:r>
            <a:endParaRPr lang="bg-BG" sz="1600" b="1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b="1" dirty="0">
                <a:latin typeface="Consolas" panose="020B0609020204030204" pitchFamily="49" charset="0"/>
              </a:rPr>
              <a:t> </a:t>
            </a:r>
            <a:r>
              <a:rPr lang="bg-BG" sz="1600" b="1" dirty="0" smtClean="0"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</a:rPr>
              <a:t>cout </a:t>
            </a:r>
            <a:r>
              <a:rPr lang="en-US" sz="1600" b="1" dirty="0">
                <a:latin typeface="Consolas" panose="020B0609020204030204" pitchFamily="49" charset="0"/>
              </a:rPr>
              <a:t>&lt;&lt; *negativePtr</a:t>
            </a:r>
            <a:r>
              <a:rPr lang="en-US" sz="1600" b="1" dirty="0" smtClean="0">
                <a:latin typeface="Consolas" panose="020B0609020204030204" pitchFamily="49" charset="0"/>
              </a:rPr>
              <a:t>;</a:t>
            </a:r>
            <a:endParaRPr lang="bg-BG" sz="1600" b="1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}</a:t>
            </a:r>
            <a:endParaRPr lang="bg-BG" sz="1600" b="1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else cout &lt;&lt; "no negative numbers" &lt;&lt; endl;</a:t>
            </a:r>
            <a:endParaRPr lang="bg-BG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5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DFA4FFA-A8F2-4710-B536-C1FB0AA89C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0E1770-5737-4C09-A160-FDC6DA4B581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29262"/>
          </a:xfrm>
        </p:spPr>
        <p:txBody>
          <a:bodyPr/>
          <a:lstStyle/>
          <a:p>
            <a:r>
              <a:rPr lang="en-US" dirty="0" smtClean="0"/>
              <a:t>You are given the following main.cpp file and a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Node.h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main.cpp declares a function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int getSumFrom(Node* node)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Node.h</a:t>
            </a:r>
            <a:r>
              <a:rPr lang="en-US" dirty="0" smtClean="0"/>
              <a:t> file defines what a Node is</a:t>
            </a:r>
          </a:p>
          <a:p>
            <a:pPr lvl="1"/>
            <a:r>
              <a:rPr lang="en-US" dirty="0" smtClean="0"/>
              <a:t>Create a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FollowPointers.h</a:t>
            </a:r>
            <a:r>
              <a:rPr lang="en-US" dirty="0" smtClean="0"/>
              <a:t> that implements the function</a:t>
            </a:r>
          </a:p>
          <a:p>
            <a:r>
              <a:rPr lang="en-US" dirty="0" smtClean="0"/>
              <a:t>The function should calculate the sum</a:t>
            </a:r>
          </a:p>
          <a:p>
            <a:pPr lvl="1"/>
            <a:r>
              <a:rPr lang="en-US" dirty="0" smtClean="0"/>
              <a:t>Of the value fields, from the provided node</a:t>
            </a:r>
          </a:p>
          <a:p>
            <a:pPr lvl="1"/>
            <a:r>
              <a:rPr lang="en-US" dirty="0" smtClean="0"/>
              <a:t>Moving by going to the next field, until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nullptr</a:t>
            </a:r>
            <a:r>
              <a:rPr lang="en-US" dirty="0" smtClean="0"/>
              <a:t> is reached</a:t>
            </a:r>
          </a:p>
          <a:p>
            <a:r>
              <a:rPr lang="en-US" dirty="0" smtClean="0"/>
              <a:t>Write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#include "Node.h"</a:t>
            </a:r>
            <a:r>
              <a:rPr lang="en-US" dirty="0" smtClean="0"/>
              <a:t> in your file to use the Node code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66265-07F0-4D90-AEDF-BBB6C20C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1 - Follow</a:t>
            </a:r>
            <a:r>
              <a:rPr lang="bg-BG" dirty="0" smtClean="0"/>
              <a:t> </a:t>
            </a:r>
            <a:r>
              <a:rPr lang="en-US" dirty="0" smtClean="0"/>
              <a:t>Pointers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098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Constant Pointers and Constant Data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Pointers and </a:t>
            </a:r>
            <a:r>
              <a:rPr lang="en-US" sz="5400" dirty="0">
                <a:latin typeface="Consolas" panose="020B0609020204030204" pitchFamily="49" charset="0"/>
              </a:rPr>
              <a:t>const</a:t>
            </a:r>
            <a:endParaRPr lang="en-US" sz="5400" dirty="0"/>
          </a:p>
        </p:txBody>
      </p:sp>
      <p:pic>
        <p:nvPicPr>
          <p:cNvPr id="4" name="Picture 2" descr="C:\Users\Лази\Desktop\presentations icons\n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00" y="1404000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04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0F110A2-08B2-402F-B966-A76CB5A84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08CA7A-8477-4D21-90A8-F7B65CA177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Two things can change for a pointer</a:t>
            </a:r>
          </a:p>
          <a:p>
            <a:pPr lvl="1"/>
            <a:r>
              <a:rPr lang="en-US" dirty="0" smtClean="0"/>
              <a:t>Where it is pointing at</a:t>
            </a:r>
            <a:endParaRPr lang="en-US" dirty="0"/>
          </a:p>
          <a:p>
            <a:pPr lvl="1"/>
            <a:r>
              <a:rPr lang="en-US" dirty="0"/>
              <a:t>The data </a:t>
            </a:r>
            <a:r>
              <a:rPr lang="en-US" dirty="0" smtClean="0"/>
              <a:t>of </a:t>
            </a:r>
            <a:r>
              <a:rPr lang="en-US" dirty="0"/>
              <a:t>the address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i="1" dirty="0"/>
              <a:t>What do the last 2 in the table match logically?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C672D9E-4622-4C79-AC18-B6644996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6A5E2597-833B-405E-B6F9-129F452A4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746469"/>
              </p:ext>
            </p:extLst>
          </p:nvPr>
        </p:nvGraphicFramePr>
        <p:xfrm>
          <a:off x="2308483" y="3303000"/>
          <a:ext cx="9277517" cy="2286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054261">
                  <a:extLst>
                    <a:ext uri="{9D8B030D-6E8A-4147-A177-3AD203B41FA5}">
                      <a16:colId xmlns:a16="http://schemas.microsoft.com/office/drawing/2014/main" xmlns="" val="162686251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xmlns="" val="136743128"/>
                    </a:ext>
                  </a:extLst>
                </a:gridCol>
                <a:gridCol w="2513922">
                  <a:extLst>
                    <a:ext uri="{9D8B030D-6E8A-4147-A177-3AD203B41FA5}">
                      <a16:colId xmlns:a16="http://schemas.microsoft.com/office/drawing/2014/main" xmlns="" val="2225609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/>
                        <a:t>Pointer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/>
                        <a:t>Memory editable?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/>
                        <a:t>Address editable?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906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latin typeface="Consolas" pitchFamily="49" charset="0"/>
                        </a:rPr>
                        <a:t>Type * </a:t>
                      </a:r>
                      <a:r>
                        <a:rPr lang="en-US" sz="2400" b="1" kern="1200" dirty="0" err="1">
                          <a:latin typeface="Consolas" pitchFamily="49" charset="0"/>
                        </a:rPr>
                        <a:t>ptr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/>
                        <a:t>YES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/>
                        <a:t>YES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extLst>
                  <a:ext uri="{0D108BD9-81ED-4DB2-BD59-A6C34878D82A}">
                    <a16:rowId xmlns:a16="http://schemas.microsoft.com/office/drawing/2014/main" xmlns="" val="189146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const</a:t>
                      </a:r>
                      <a:r>
                        <a:rPr lang="en-US" sz="2400" b="1" kern="1200" dirty="0">
                          <a:latin typeface="Consolas" pitchFamily="49" charset="0"/>
                        </a:rPr>
                        <a:t> Type * </a:t>
                      </a:r>
                      <a:r>
                        <a:rPr lang="en-US" sz="2400" b="1" kern="1200" dirty="0" err="1">
                          <a:latin typeface="Consolas" pitchFamily="49" charset="0"/>
                        </a:rPr>
                        <a:t>ptr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/>
                        <a:t>NO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/>
                        <a:t>YES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extLst>
                  <a:ext uri="{0D108BD9-81ED-4DB2-BD59-A6C34878D82A}">
                    <a16:rowId xmlns:a16="http://schemas.microsoft.com/office/drawing/2014/main" xmlns="" val="276857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latin typeface="Consolas" pitchFamily="49" charset="0"/>
                        </a:rPr>
                        <a:t>Type * </a:t>
                      </a:r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const</a:t>
                      </a:r>
                      <a:r>
                        <a:rPr lang="en-US" sz="2400" b="1" kern="1200" dirty="0">
                          <a:latin typeface="Consolas" pitchFamily="49" charset="0"/>
                        </a:rPr>
                        <a:t> </a:t>
                      </a:r>
                      <a:r>
                        <a:rPr lang="en-US" sz="2400" b="1" kern="1200" dirty="0" err="1">
                          <a:latin typeface="Consolas" pitchFamily="49" charset="0"/>
                        </a:rPr>
                        <a:t>ptr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/>
                        <a:t>YES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/>
                        <a:t>NO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extLst>
                  <a:ext uri="{0D108BD9-81ED-4DB2-BD59-A6C34878D82A}">
                    <a16:rowId xmlns:a16="http://schemas.microsoft.com/office/drawing/2014/main" xmlns="" val="182851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const</a:t>
                      </a:r>
                      <a:r>
                        <a:rPr lang="en-US" sz="2400" b="1" kern="1200" dirty="0">
                          <a:latin typeface="Consolas" pitchFamily="49" charset="0"/>
                        </a:rPr>
                        <a:t> Type * </a:t>
                      </a:r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const</a:t>
                      </a:r>
                      <a:r>
                        <a:rPr lang="en-US" sz="2400" b="1" kern="1200" dirty="0">
                          <a:latin typeface="Consolas" pitchFamily="49" charset="0"/>
                        </a:rPr>
                        <a:t> </a:t>
                      </a:r>
                      <a:r>
                        <a:rPr lang="en-US" sz="2400" b="1" kern="1200" dirty="0" err="1">
                          <a:latin typeface="Consolas" pitchFamily="49" charset="0"/>
                        </a:rPr>
                        <a:t>ptr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/>
                        <a:t>NO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/>
                        <a:t>NO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extLst>
                  <a:ext uri="{0D108BD9-81ED-4DB2-BD59-A6C34878D82A}">
                    <a16:rowId xmlns:a16="http://schemas.microsoft.com/office/drawing/2014/main" xmlns="" val="2805655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04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08EECC0-C9B3-49E9-8C4E-65EC6AF26F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AF7BC9-4D87-44A0-B758-FFF922269F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Used similarly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references</a:t>
            </a:r>
          </a:p>
          <a:p>
            <a:pPr lvl="1"/>
            <a:r>
              <a:rPr lang="en-US" dirty="0"/>
              <a:t>Pointer usage avoids object copy – only the address is copied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on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dirty="0"/>
              <a:t> prevents changing the pointed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B1B7ED9F-093B-4EFA-BA53-14F94D0E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const Data</a:t>
            </a:r>
            <a:endParaRPr lang="bg-BG" dirty="0"/>
          </a:p>
        </p:txBody>
      </p:sp>
      <p:sp>
        <p:nvSpPr>
          <p:cNvPr id="9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2361000" y="3204000"/>
            <a:ext cx="7560000" cy="3417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void printZeroIndices(const std::vector&lt;int&gt;* numbers)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for (int i = 0; i &lt; numbers-&gt;size(); i++)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(numbers-&gt;at(i) == 0) { std::cout &lt;&lt; i &lt;&lt; </a:t>
            </a:r>
            <a:r>
              <a:rPr lang="en-US" sz="1800" b="1" dirty="0" smtClean="0">
                <a:latin typeface="Consolas" panose="020B0609020204030204" pitchFamily="49" charset="0"/>
              </a:rPr>
              <a:t>" "; </a:t>
            </a:r>
            <a:r>
              <a:rPr lang="bg-BG" sz="18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bg-BG" sz="1800" b="1" dirty="0">
                <a:latin typeface="Consolas" panose="020B0609020204030204" pitchFamily="49" charset="0"/>
              </a:rPr>
              <a:t>}</a:t>
            </a: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b="1" dirty="0" smtClean="0">
                <a:latin typeface="Consolas" panose="020B0609020204030204" pitchFamily="49" charset="0"/>
              </a:rPr>
              <a:t>}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bg-BG" sz="1800" b="1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Consolas" panose="020B0609020204030204" pitchFamily="49" charset="0"/>
              </a:rPr>
              <a:t>int main() {</a:t>
            </a:r>
            <a:endParaRPr lang="bg-BG" sz="18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vector&lt;int&gt; numbers{ 1, 0, -2, 7, 0, 10, -100, 42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printZeroIndices(&amp;numbers</a:t>
            </a:r>
            <a:r>
              <a:rPr lang="en-US" sz="1800" b="1" dirty="0" smtClean="0">
                <a:latin typeface="Consolas" panose="020B0609020204030204" pitchFamily="49" charset="0"/>
              </a:rPr>
              <a:t>);</a:t>
            </a:r>
            <a:endParaRPr lang="en-US" sz="1800" b="1" kern="15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15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15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787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Type-Defined Pointer </a:t>
            </a:r>
            <a:r>
              <a:rPr lang="en-US" dirty="0" smtClean="0"/>
              <a:t>Calculations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Pointer Arithmetic and Arrays</a:t>
            </a:r>
          </a:p>
        </p:txBody>
      </p:sp>
      <p:pic>
        <p:nvPicPr>
          <p:cNvPr id="5123" name="Picture 3" descr="C:\Users\Лази\Desktop\presentations icons\calcul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00" y="1629000"/>
            <a:ext cx="2178550" cy="217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05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9992725-8078-4CDB-91FF-A0BC257A2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0F8BEE-6EDF-458A-9502-D1488A0C17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Pointer operations are based on their </a:t>
            </a:r>
            <a:r>
              <a:rPr lang="en-US" b="1" dirty="0" smtClean="0">
                <a:latin typeface="Consolas" pitchFamily="49" charset="0"/>
              </a:rPr>
              <a:t>Type</a:t>
            </a:r>
          </a:p>
          <a:p>
            <a:pPr lvl="1"/>
            <a:r>
              <a:rPr lang="en-US" dirty="0" smtClean="0"/>
              <a:t>Reading accesses exactly </a:t>
            </a:r>
            <a:r>
              <a:rPr lang="en-US" b="1" dirty="0" smtClean="0">
                <a:latin typeface="Consolas" pitchFamily="49" charset="0"/>
              </a:rPr>
              <a:t>sizeof(Type)</a:t>
            </a:r>
            <a:r>
              <a:rPr lang="en-US" dirty="0" smtClean="0"/>
              <a:t> bytes</a:t>
            </a:r>
          </a:p>
          <a:p>
            <a:pPr lvl="1"/>
            <a:r>
              <a:rPr lang="en-US" dirty="0" smtClean="0"/>
              <a:t>Writing sets exactly </a:t>
            </a:r>
            <a:r>
              <a:rPr lang="en-US" b="1" dirty="0" smtClean="0">
                <a:latin typeface="Consolas" pitchFamily="49" charset="0"/>
              </a:rPr>
              <a:t>sizeof(Type)</a:t>
            </a:r>
            <a:r>
              <a:rPr lang="en-US" dirty="0" smtClean="0"/>
              <a:t> bytes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25672C8-D15D-4BBF-A0C0-F4F97E24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 Type Significance</a:t>
            </a:r>
            <a:endParaRPr lang="bg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E9557068-9BF9-4683-BD01-17DFAF02B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092121"/>
              </p:ext>
            </p:extLst>
          </p:nvPr>
        </p:nvGraphicFramePr>
        <p:xfrm>
          <a:off x="921000" y="4554000"/>
          <a:ext cx="10804474" cy="914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88305">
                  <a:extLst>
                    <a:ext uri="{9D8B030D-6E8A-4147-A177-3AD203B41FA5}">
                      <a16:colId xmlns:a16="http://schemas.microsoft.com/office/drawing/2014/main" xmlns="" val="436430339"/>
                    </a:ext>
                  </a:extLst>
                </a:gridCol>
                <a:gridCol w="787210">
                  <a:extLst>
                    <a:ext uri="{9D8B030D-6E8A-4147-A177-3AD203B41FA5}">
                      <a16:colId xmlns:a16="http://schemas.microsoft.com/office/drawing/2014/main" xmlns="" val="1028449858"/>
                    </a:ext>
                  </a:extLst>
                </a:gridCol>
                <a:gridCol w="1697797">
                  <a:extLst>
                    <a:ext uri="{9D8B030D-6E8A-4147-A177-3AD203B41FA5}">
                      <a16:colId xmlns:a16="http://schemas.microsoft.com/office/drawing/2014/main" xmlns="" val="3762794745"/>
                    </a:ext>
                  </a:extLst>
                </a:gridCol>
                <a:gridCol w="1560988">
                  <a:extLst>
                    <a:ext uri="{9D8B030D-6E8A-4147-A177-3AD203B41FA5}">
                      <a16:colId xmlns:a16="http://schemas.microsoft.com/office/drawing/2014/main" xmlns="" val="2848004021"/>
                    </a:ext>
                  </a:extLst>
                </a:gridCol>
                <a:gridCol w="1560988">
                  <a:extLst>
                    <a:ext uri="{9D8B030D-6E8A-4147-A177-3AD203B41FA5}">
                      <a16:colId xmlns:a16="http://schemas.microsoft.com/office/drawing/2014/main" xmlns="" val="3951866538"/>
                    </a:ext>
                  </a:extLst>
                </a:gridCol>
                <a:gridCol w="1560988">
                  <a:extLst>
                    <a:ext uri="{9D8B030D-6E8A-4147-A177-3AD203B41FA5}">
                      <a16:colId xmlns:a16="http://schemas.microsoft.com/office/drawing/2014/main" xmlns="" val="2315733304"/>
                    </a:ext>
                  </a:extLst>
                </a:gridCol>
                <a:gridCol w="1560988">
                  <a:extLst>
                    <a:ext uri="{9D8B030D-6E8A-4147-A177-3AD203B41FA5}">
                      <a16:colId xmlns:a16="http://schemas.microsoft.com/office/drawing/2014/main" xmlns="" val="2377764386"/>
                    </a:ext>
                  </a:extLst>
                </a:gridCol>
                <a:gridCol w="787210">
                  <a:extLst>
                    <a:ext uri="{9D8B030D-6E8A-4147-A177-3AD203B41FA5}">
                      <a16:colId xmlns:a16="http://schemas.microsoft.com/office/drawing/2014/main" xmlns="" val="2045659150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Address</a:t>
                      </a:r>
                      <a:endParaRPr lang="bg-BG" b="1" dirty="0"/>
                    </a:p>
                  </a:txBody>
                  <a:tcPr marL="91464" marR="91464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0x6afe4b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0x6afe4d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0x6afe4e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0x6afe4f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Byte</a:t>
                      </a:r>
                      <a:endParaRPr kumimoji="0" lang="bg-BG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kern="1200" dirty="0">
                          <a:effectLst/>
                        </a:rPr>
                        <a:t>11100010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effectLst/>
                        </a:rPr>
                        <a:t>00000111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extLst>
                  <a:ext uri="{0D108BD9-81ED-4DB2-BD59-A6C34878D82A}">
                    <a16:rowId xmlns:a16="http://schemas.microsoft.com/office/drawing/2014/main" xmlns="" val="4280721275"/>
                  </a:ext>
                </a:extLst>
              </a:tr>
            </a:tbl>
          </a:graphicData>
        </a:graphic>
      </p:graphicFrame>
      <p:sp>
        <p:nvSpPr>
          <p:cNvPr id="17" name="Rectangle: Rounded Corners 49">
            <a:extLst>
              <a:ext uri="{FF2B5EF4-FFF2-40B4-BE49-F238E27FC236}">
                <a16:creationId xmlns:a16="http://schemas.microsoft.com/office/drawing/2014/main" xmlns="" id="{B99C64F7-5124-464E-8D39-6D8F2E232C41}"/>
              </a:ext>
            </a:extLst>
          </p:cNvPr>
          <p:cNvSpPr/>
          <p:nvPr/>
        </p:nvSpPr>
        <p:spPr>
          <a:xfrm>
            <a:off x="7689796" y="6021232"/>
            <a:ext cx="1871204" cy="624713"/>
          </a:xfrm>
          <a:prstGeom prst="roundRect">
            <a:avLst>
              <a:gd name="adj" fmla="val 5385"/>
            </a:avLst>
          </a:prstGeom>
          <a:solidFill>
            <a:schemeClr val="tx1">
              <a:lumMod val="40000"/>
              <a:lumOff val="60000"/>
              <a:alpha val="25098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>
                <a:solidFill>
                  <a:schemeClr val="tx1"/>
                </a:solidFill>
              </a:rPr>
              <a:t>i</a:t>
            </a:r>
            <a:r>
              <a:rPr lang="en-US" sz="2400" b="1" noProof="1" smtClean="0">
                <a:solidFill>
                  <a:schemeClr val="tx1"/>
                </a:solidFill>
              </a:rPr>
              <a:t>ntPtr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8" name="Rectangle: Rounded Corners 49">
            <a:extLst>
              <a:ext uri="{FF2B5EF4-FFF2-40B4-BE49-F238E27FC236}">
                <a16:creationId xmlns:a16="http://schemas.microsoft.com/office/drawing/2014/main" xmlns="" id="{B99C64F7-5124-464E-8D39-6D8F2E232C41}"/>
              </a:ext>
            </a:extLst>
          </p:cNvPr>
          <p:cNvSpPr/>
          <p:nvPr/>
        </p:nvSpPr>
        <p:spPr>
          <a:xfrm>
            <a:off x="4579292" y="6021231"/>
            <a:ext cx="1890000" cy="624713"/>
          </a:xfrm>
          <a:prstGeom prst="roundRect">
            <a:avLst>
              <a:gd name="adj" fmla="val 5385"/>
            </a:avLst>
          </a:prstGeom>
          <a:solidFill>
            <a:schemeClr val="tx1">
              <a:lumMod val="40000"/>
              <a:lumOff val="60000"/>
              <a:alpha val="25098"/>
            </a:schemeClr>
          </a:solidFill>
          <a:ln w="5715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 smtClean="0">
                <a:solidFill>
                  <a:schemeClr val="tx1"/>
                </a:solidFill>
              </a:rPr>
              <a:t>charPtr</a:t>
            </a:r>
            <a:endParaRPr lang="en-US" sz="2400" b="1" noProof="1">
              <a:solidFill>
                <a:schemeClr val="tx1"/>
              </a:solidFill>
            </a:endParaRPr>
          </a:p>
        </p:txBody>
      </p:sp>
      <p:sp>
        <p:nvSpPr>
          <p:cNvPr id="19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921000" y="3283485"/>
            <a:ext cx="10800000" cy="1187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int year = 2018;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let's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assume year is at address 0x6afe4c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int*</a:t>
            </a:r>
            <a:r>
              <a:rPr lang="en-US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intPtr = &amp;year;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char*</a:t>
            </a:r>
            <a:r>
              <a:rPr lang="en-US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charPtr = (char*)&amp;year;</a:t>
            </a:r>
            <a:endParaRPr lang="bg-BG" sz="2000" b="1" dirty="0"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4F23156-A785-46E5-B9CC-8F6CF98284AD}"/>
              </a:ext>
            </a:extLst>
          </p:cNvPr>
          <p:cNvSpPr/>
          <p:nvPr/>
        </p:nvSpPr>
        <p:spPr>
          <a:xfrm>
            <a:off x="6276000" y="4554000"/>
            <a:ext cx="4635000" cy="945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4F23156-A785-46E5-B9CC-8F6CF98284AD}"/>
              </a:ext>
            </a:extLst>
          </p:cNvPr>
          <p:cNvSpPr/>
          <p:nvPr/>
        </p:nvSpPr>
        <p:spPr>
          <a:xfrm>
            <a:off x="4701000" y="4554000"/>
            <a:ext cx="1575000" cy="9450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59812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3" grpId="0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3A9947E-F879-4893-B9C7-33BDA0865E1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2068FE-F21D-4EF8-8C03-38DA95FD0B1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Typed pointers support integer addition/subtraction</a:t>
            </a:r>
          </a:p>
          <a:p>
            <a:r>
              <a:rPr lang="en-US" dirty="0"/>
              <a:t>For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Type* pointer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with address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pointer + value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calculates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 +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(Type) * 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pointer - value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calculates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 -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(Type) * value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50E346-6B75-4C5F-9841-3B4079C1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with Integers</a:t>
            </a:r>
            <a:endParaRPr lang="bg-BG" dirty="0"/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1146000" y="4014000"/>
            <a:ext cx="9855000" cy="24802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int number = 42;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assume &amp;number == 0x6afe4c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int * intPtr = &amp;number; char * charPtr = (char*)&amp;number;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NOTE: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casting the char* to int* to avoid printing as a string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cout &lt;&lt; intPtr &lt;&lt; </a:t>
            </a:r>
            <a:r>
              <a:rPr lang="en-US" sz="2000" b="1" dirty="0" smtClean="0">
                <a:latin typeface="Consolas" panose="020B0609020204030204" pitchFamily="49" charset="0"/>
              </a:rPr>
              <a:t>" " </a:t>
            </a:r>
            <a:r>
              <a:rPr lang="en-US" sz="2000" b="1" dirty="0">
                <a:latin typeface="Consolas" panose="020B0609020204030204" pitchFamily="49" charset="0"/>
              </a:rPr>
              <a:t>&lt;&lt; (int*)charPtr &lt;&lt; endl;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0x6afe4c 0x6afe4c</a:t>
            </a:r>
            <a:endParaRPr lang="bg-BG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intPtr++; charPtr++;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cout &lt;&lt; intPtr &lt;&lt; </a:t>
            </a:r>
            <a:r>
              <a:rPr lang="en-US" sz="2000" b="1" dirty="0" smtClean="0">
                <a:latin typeface="Consolas" panose="020B0609020204030204" pitchFamily="49" charset="0"/>
              </a:rPr>
              <a:t>" " </a:t>
            </a:r>
            <a:r>
              <a:rPr lang="en-US" sz="2000" b="1" dirty="0">
                <a:latin typeface="Consolas" panose="020B0609020204030204" pitchFamily="49" charset="0"/>
              </a:rPr>
              <a:t>&lt;&lt; (int*)charPtr &lt;&lt; endl;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0x6afe50 0x6afe4d</a:t>
            </a:r>
            <a:endParaRPr lang="bg-BG" sz="2000" b="1" i="1" kern="150" dirty="0">
              <a:solidFill>
                <a:schemeClr val="accent2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1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xmlns="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xmlns="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 smtClean="0"/>
              <a:t>#cpp-advanced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xmlns="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9C9AF62-3C39-4DF7-B2FF-54A2C24CE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2DEBDC-ED60-434E-ACDA-D4DECD1CDA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Array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operator[]</a:t>
            </a:r>
            <a:r>
              <a:rPr lang="en-US" sz="32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3200" dirty="0"/>
              <a:t>is actually </a:t>
            </a:r>
            <a:r>
              <a:rPr lang="en-US" sz="3200" dirty="0" smtClean="0"/>
              <a:t>defined </a:t>
            </a:r>
            <a:r>
              <a:rPr lang="en-US" sz="3200" dirty="0"/>
              <a:t>with pointer arithmetic</a:t>
            </a:r>
          </a:p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arr[i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32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3200" dirty="0"/>
              <a:t>compiles to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*(arr + i)</a:t>
            </a:r>
            <a:endParaRPr lang="en-US" sz="3200" dirty="0">
              <a:solidFill>
                <a:schemeClr val="bg1"/>
              </a:solidFill>
              <a:latin typeface="Consolas" pitchFamily="49" charset="0"/>
            </a:endParaRPr>
          </a:p>
          <a:p>
            <a:pPr marL="0" indent="0">
              <a:spcBef>
                <a:spcPts val="5400"/>
              </a:spcBef>
              <a:spcAft>
                <a:spcPts val="5400"/>
              </a:spcAft>
              <a:buNone/>
            </a:pPr>
            <a:endParaRPr lang="bg-BG" dirty="0" smtClean="0"/>
          </a:p>
          <a:p>
            <a:r>
              <a:rPr lang="en-US" sz="3200" dirty="0" smtClean="0"/>
              <a:t>Array </a:t>
            </a:r>
            <a:r>
              <a:rPr lang="en-US" sz="3200" dirty="0"/>
              <a:t>parameters in functions </a:t>
            </a:r>
            <a:r>
              <a:rPr lang="en-US" sz="3200" dirty="0" smtClean="0"/>
              <a:t>"degenerate" </a:t>
            </a:r>
            <a:r>
              <a:rPr lang="en-US" sz="3200" dirty="0"/>
              <a:t>into pointers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void f(int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[], int length)</a:t>
            </a:r>
            <a:r>
              <a:rPr lang="en-US" sz="32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3200" dirty="0"/>
              <a:t>is the same as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void f(int*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, int length)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0E017D3-B29E-4564-91CC-90121A7C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as Arrays</a:t>
            </a:r>
            <a:endParaRPr lang="bg-BG" dirty="0"/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2541000" y="3021558"/>
            <a:ext cx="3465000" cy="17574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int arr[3]{ 13, 42, 69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int* p = arr;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p[1] = -42;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cout &lt;&lt; arr[1]; </a:t>
            </a:r>
            <a:r>
              <a:rPr lang="en-US" sz="1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-42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cout &lt;&lt; *(p + 1); </a:t>
            </a:r>
            <a:r>
              <a:rPr lang="en-US" sz="1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-42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cout &lt;&lt; p[1]; </a:t>
            </a:r>
            <a:r>
              <a:rPr lang="en-US" sz="1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-42</a:t>
            </a:r>
          </a:p>
        </p:txBody>
      </p:sp>
    </p:spTree>
    <p:extLst>
      <p:ext uri="{BB962C8B-B14F-4D97-AF65-F5344CB8AC3E}">
        <p14:creationId xmlns:p14="http://schemas.microsoft.com/office/powerpoint/2010/main" val="13557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8DDD5D3-5946-4831-9329-CF13B3FCF78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794BCD-E229-4A5C-A0B8-5C152893C00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will the following code print?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42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there </a:t>
            </a:r>
            <a:r>
              <a:rPr lang="en-US" dirty="0"/>
              <a:t>will be a compilation error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there will be a runtime error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behavior is undefined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83F855-D41C-46A0-9A9A-524CA7C5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Quiz</a:t>
            </a:r>
            <a:endParaRPr lang="bg-B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364626F-0AA8-445E-AF45-D29878254BEA}"/>
              </a:ext>
            </a:extLst>
          </p:cNvPr>
          <p:cNvSpPr/>
          <p:nvPr/>
        </p:nvSpPr>
        <p:spPr>
          <a:xfrm rot="16200000">
            <a:off x="5901808" y="-1720174"/>
            <a:ext cx="388382" cy="44969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321C7BA-AEBE-44C5-8F61-FD1FB2A4E5E5}"/>
              </a:ext>
            </a:extLst>
          </p:cNvPr>
          <p:cNvSpPr txBox="1"/>
          <p:nvPr/>
        </p:nvSpPr>
        <p:spPr>
          <a:xfrm>
            <a:off x="2802686" y="307227"/>
            <a:ext cx="1028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TIME:</a:t>
            </a:r>
            <a:endParaRPr lang="bg-BG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7E71A215-39B9-4C94-862D-D830FB0BAF22}"/>
              </a:ext>
            </a:extLst>
          </p:cNvPr>
          <p:cNvSpPr/>
          <p:nvPr/>
        </p:nvSpPr>
        <p:spPr>
          <a:xfrm>
            <a:off x="136462" y="2553064"/>
            <a:ext cx="594875" cy="611095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651000" y="1764000"/>
            <a:ext cx="4365000" cy="735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int arr[3</a:t>
            </a:r>
            <a:r>
              <a:rPr lang="en-US" sz="1600" b="1" dirty="0" smtClean="0">
                <a:latin typeface="Consolas" panose="020B0609020204030204" pitchFamily="49" charset="0"/>
              </a:rPr>
              <a:t>] = { </a:t>
            </a:r>
            <a:r>
              <a:rPr lang="en-US" sz="1600" b="1" dirty="0">
                <a:latin typeface="Consolas" panose="020B0609020204030204" pitchFamily="49" charset="0"/>
              </a:rPr>
              <a:t>13, 42, 69 };</a:t>
            </a:r>
            <a:endParaRPr lang="bg-BG" sz="16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cout &lt;&lt; 1[arr] &lt;&lt; endl</a:t>
            </a:r>
            <a:r>
              <a:rPr lang="en-US" sz="1600" b="1" dirty="0" smtClean="0">
                <a:latin typeface="Consolas" panose="020B0609020204030204" pitchFamily="49" charset="0"/>
              </a:rPr>
              <a:t>;</a:t>
            </a:r>
            <a:endParaRPr lang="bg-BG" sz="1600" b="1" dirty="0">
              <a:latin typeface="Consolas" panose="020B0609020204030204" pitchFamily="49" charset="0"/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6861001" y="1952899"/>
            <a:ext cx="4859999" cy="1200329"/>
          </a:xfrm>
          <a:custGeom>
            <a:avLst/>
            <a:gdLst>
              <a:gd name="connsiteX0" fmla="*/ 0 w 4050000"/>
              <a:gd name="connsiteY0" fmla="*/ 272420 h 1634490"/>
              <a:gd name="connsiteX1" fmla="*/ 272420 w 4050000"/>
              <a:gd name="connsiteY1" fmla="*/ 0 h 1634490"/>
              <a:gd name="connsiteX2" fmla="*/ 675000 w 4050000"/>
              <a:gd name="connsiteY2" fmla="*/ 0 h 1634490"/>
              <a:gd name="connsiteX3" fmla="*/ 675000 w 4050000"/>
              <a:gd name="connsiteY3" fmla="*/ 0 h 1634490"/>
              <a:gd name="connsiteX4" fmla="*/ 1687500 w 4050000"/>
              <a:gd name="connsiteY4" fmla="*/ 0 h 1634490"/>
              <a:gd name="connsiteX5" fmla="*/ 3777580 w 4050000"/>
              <a:gd name="connsiteY5" fmla="*/ 0 h 1634490"/>
              <a:gd name="connsiteX6" fmla="*/ 4050000 w 4050000"/>
              <a:gd name="connsiteY6" fmla="*/ 272420 h 1634490"/>
              <a:gd name="connsiteX7" fmla="*/ 4050000 w 4050000"/>
              <a:gd name="connsiteY7" fmla="*/ 953453 h 1634490"/>
              <a:gd name="connsiteX8" fmla="*/ 4050000 w 4050000"/>
              <a:gd name="connsiteY8" fmla="*/ 953453 h 1634490"/>
              <a:gd name="connsiteX9" fmla="*/ 4050000 w 4050000"/>
              <a:gd name="connsiteY9" fmla="*/ 1362075 h 1634490"/>
              <a:gd name="connsiteX10" fmla="*/ 4050000 w 4050000"/>
              <a:gd name="connsiteY10" fmla="*/ 1362070 h 1634490"/>
              <a:gd name="connsiteX11" fmla="*/ 3777580 w 4050000"/>
              <a:gd name="connsiteY11" fmla="*/ 1634490 h 1634490"/>
              <a:gd name="connsiteX12" fmla="*/ 1687500 w 4050000"/>
              <a:gd name="connsiteY12" fmla="*/ 1634490 h 1634490"/>
              <a:gd name="connsiteX13" fmla="*/ 685584 w 4050000"/>
              <a:gd name="connsiteY13" fmla="*/ 3069196 h 1634490"/>
              <a:gd name="connsiteX14" fmla="*/ 675000 w 4050000"/>
              <a:gd name="connsiteY14" fmla="*/ 1634490 h 1634490"/>
              <a:gd name="connsiteX15" fmla="*/ 272420 w 4050000"/>
              <a:gd name="connsiteY15" fmla="*/ 1634490 h 1634490"/>
              <a:gd name="connsiteX16" fmla="*/ 0 w 4050000"/>
              <a:gd name="connsiteY16" fmla="*/ 1362070 h 1634490"/>
              <a:gd name="connsiteX17" fmla="*/ 0 w 4050000"/>
              <a:gd name="connsiteY17" fmla="*/ 1362075 h 1634490"/>
              <a:gd name="connsiteX18" fmla="*/ 0 w 4050000"/>
              <a:gd name="connsiteY18" fmla="*/ 953453 h 1634490"/>
              <a:gd name="connsiteX19" fmla="*/ 0 w 4050000"/>
              <a:gd name="connsiteY19" fmla="*/ 953453 h 1634490"/>
              <a:gd name="connsiteX20" fmla="*/ 0 w 4050000"/>
              <a:gd name="connsiteY20" fmla="*/ 272420 h 1634490"/>
              <a:gd name="connsiteX0" fmla="*/ 0 w 4050000"/>
              <a:gd name="connsiteY0" fmla="*/ 272420 h 1634490"/>
              <a:gd name="connsiteX1" fmla="*/ 272420 w 4050000"/>
              <a:gd name="connsiteY1" fmla="*/ 0 h 1634490"/>
              <a:gd name="connsiteX2" fmla="*/ 675000 w 4050000"/>
              <a:gd name="connsiteY2" fmla="*/ 0 h 1634490"/>
              <a:gd name="connsiteX3" fmla="*/ 675000 w 4050000"/>
              <a:gd name="connsiteY3" fmla="*/ 0 h 1634490"/>
              <a:gd name="connsiteX4" fmla="*/ 1687500 w 4050000"/>
              <a:gd name="connsiteY4" fmla="*/ 0 h 1634490"/>
              <a:gd name="connsiteX5" fmla="*/ 3777580 w 4050000"/>
              <a:gd name="connsiteY5" fmla="*/ 0 h 1634490"/>
              <a:gd name="connsiteX6" fmla="*/ 4050000 w 4050000"/>
              <a:gd name="connsiteY6" fmla="*/ 272420 h 1634490"/>
              <a:gd name="connsiteX7" fmla="*/ 4050000 w 4050000"/>
              <a:gd name="connsiteY7" fmla="*/ 953453 h 1634490"/>
              <a:gd name="connsiteX8" fmla="*/ 4050000 w 4050000"/>
              <a:gd name="connsiteY8" fmla="*/ 953453 h 1634490"/>
              <a:gd name="connsiteX9" fmla="*/ 4050000 w 4050000"/>
              <a:gd name="connsiteY9" fmla="*/ 1362075 h 1634490"/>
              <a:gd name="connsiteX10" fmla="*/ 4050000 w 4050000"/>
              <a:gd name="connsiteY10" fmla="*/ 1362070 h 1634490"/>
              <a:gd name="connsiteX11" fmla="*/ 3777580 w 4050000"/>
              <a:gd name="connsiteY11" fmla="*/ 1634490 h 1634490"/>
              <a:gd name="connsiteX12" fmla="*/ 1687500 w 4050000"/>
              <a:gd name="connsiteY12" fmla="*/ 1634490 h 1634490"/>
              <a:gd name="connsiteX13" fmla="*/ 675000 w 4050000"/>
              <a:gd name="connsiteY13" fmla="*/ 1634490 h 1634490"/>
              <a:gd name="connsiteX14" fmla="*/ 272420 w 4050000"/>
              <a:gd name="connsiteY14" fmla="*/ 1634490 h 1634490"/>
              <a:gd name="connsiteX15" fmla="*/ 0 w 4050000"/>
              <a:gd name="connsiteY15" fmla="*/ 1362070 h 1634490"/>
              <a:gd name="connsiteX16" fmla="*/ 0 w 4050000"/>
              <a:gd name="connsiteY16" fmla="*/ 1362075 h 1634490"/>
              <a:gd name="connsiteX17" fmla="*/ 0 w 4050000"/>
              <a:gd name="connsiteY17" fmla="*/ 953453 h 1634490"/>
              <a:gd name="connsiteX18" fmla="*/ 0 w 4050000"/>
              <a:gd name="connsiteY18" fmla="*/ 953453 h 1634490"/>
              <a:gd name="connsiteX19" fmla="*/ 0 w 4050000"/>
              <a:gd name="connsiteY19" fmla="*/ 272420 h 163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050000" h="1634490">
                <a:moveTo>
                  <a:pt x="0" y="272420"/>
                </a:moveTo>
                <a:cubicBezTo>
                  <a:pt x="0" y="121967"/>
                  <a:pt x="121967" y="0"/>
                  <a:pt x="272420" y="0"/>
                </a:cubicBezTo>
                <a:lnTo>
                  <a:pt x="675000" y="0"/>
                </a:lnTo>
                <a:lnTo>
                  <a:pt x="675000" y="0"/>
                </a:lnTo>
                <a:lnTo>
                  <a:pt x="1687500" y="0"/>
                </a:lnTo>
                <a:lnTo>
                  <a:pt x="3777580" y="0"/>
                </a:lnTo>
                <a:cubicBezTo>
                  <a:pt x="3928033" y="0"/>
                  <a:pt x="4050000" y="121967"/>
                  <a:pt x="4050000" y="272420"/>
                </a:cubicBezTo>
                <a:lnTo>
                  <a:pt x="4050000" y="953453"/>
                </a:lnTo>
                <a:lnTo>
                  <a:pt x="4050000" y="953453"/>
                </a:lnTo>
                <a:lnTo>
                  <a:pt x="4050000" y="1362075"/>
                </a:lnTo>
                <a:lnTo>
                  <a:pt x="4050000" y="1362070"/>
                </a:lnTo>
                <a:cubicBezTo>
                  <a:pt x="4050000" y="1512523"/>
                  <a:pt x="3928033" y="1634490"/>
                  <a:pt x="3777580" y="1634490"/>
                </a:cubicBezTo>
                <a:lnTo>
                  <a:pt x="1687500" y="1634490"/>
                </a:lnTo>
                <a:lnTo>
                  <a:pt x="675000" y="1634490"/>
                </a:lnTo>
                <a:lnTo>
                  <a:pt x="272420" y="1634490"/>
                </a:lnTo>
                <a:cubicBezTo>
                  <a:pt x="121967" y="1634490"/>
                  <a:pt x="0" y="1512523"/>
                  <a:pt x="0" y="1362070"/>
                </a:cubicBezTo>
                <a:lnTo>
                  <a:pt x="0" y="1362075"/>
                </a:lnTo>
                <a:lnTo>
                  <a:pt x="0" y="953453"/>
                </a:lnTo>
                <a:lnTo>
                  <a:pt x="0" y="953453"/>
                </a:lnTo>
                <a:lnTo>
                  <a:pt x="0" y="27242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Array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operator[] </a:t>
            </a:r>
            <a:r>
              <a:rPr lang="en-US" b="1" dirty="0">
                <a:solidFill>
                  <a:schemeClr val="bg2"/>
                </a:solidFill>
              </a:rPr>
              <a:t>is just </a:t>
            </a:r>
            <a:r>
              <a:rPr lang="en-US" b="1" dirty="0" smtClean="0">
                <a:solidFill>
                  <a:schemeClr val="bg2"/>
                </a:solidFill>
              </a:rPr>
              <a:t>pointer arithmetic</a:t>
            </a:r>
            <a:r>
              <a:rPr lang="en-US" b="1" dirty="0">
                <a:solidFill>
                  <a:schemeClr val="bg2"/>
                </a:solidFill>
              </a:rPr>
              <a:t>.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*(a + b) </a:t>
            </a:r>
            <a:r>
              <a:rPr lang="en-US" b="1" dirty="0">
                <a:solidFill>
                  <a:schemeClr val="bg1"/>
                </a:solidFill>
              </a:rPr>
              <a:t>is the same as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*(b + a)</a:t>
            </a:r>
            <a:r>
              <a:rPr lang="en-US" b="1" dirty="0">
                <a:solidFill>
                  <a:schemeClr val="bg2"/>
                </a:solidFill>
              </a:rPr>
              <a:t>,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so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operator[]</a:t>
            </a:r>
            <a:r>
              <a:rPr lang="en-US" b="1" dirty="0">
                <a:solidFill>
                  <a:schemeClr val="bg2"/>
                </a:solidFill>
              </a:rPr>
              <a:t> works even if you switch the index and array.</a:t>
            </a:r>
            <a:endParaRPr lang="en-US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605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502715"/>
            <a:ext cx="8501477" cy="4977574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buClr>
                <a:schemeClr val="bg2"/>
              </a:buClr>
              <a:tabLst>
                <a:tab pos="3592513" algn="l"/>
              </a:tabLst>
            </a:pPr>
            <a:r>
              <a:rPr lang="en-US" sz="2800" b="1" dirty="0" smtClean="0">
                <a:solidFill>
                  <a:schemeClr val="bg1"/>
                </a:solidFill>
              </a:rPr>
              <a:t>References</a:t>
            </a:r>
            <a:r>
              <a:rPr lang="en-US" sz="2800" dirty="0" smtClean="0"/>
              <a:t> allow setting new identifiers for existing variables</a:t>
            </a:r>
          </a:p>
          <a:p>
            <a:pPr>
              <a:lnSpc>
                <a:spcPct val="100000"/>
              </a:lnSpc>
              <a:buClr>
                <a:schemeClr val="bg2"/>
              </a:buClr>
              <a:tabLst>
                <a:tab pos="3592513" algn="l"/>
              </a:tabLst>
            </a:pPr>
            <a:r>
              <a:rPr lang="en-US" sz="2800" b="1" dirty="0" smtClean="0">
                <a:solidFill>
                  <a:schemeClr val="bg1"/>
                </a:solidFill>
              </a:rPr>
              <a:t>Computer memory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/>
              <a:t>is essentially an </a:t>
            </a:r>
            <a:r>
              <a:rPr lang="en-US" sz="2800" b="1" dirty="0" smtClean="0">
                <a:solidFill>
                  <a:schemeClr val="bg1"/>
                </a:solidFill>
              </a:rPr>
              <a:t>array</a:t>
            </a:r>
            <a:r>
              <a:rPr lang="en-US" sz="2800" dirty="0" smtClean="0"/>
              <a:t> of </a:t>
            </a:r>
            <a:r>
              <a:rPr lang="en-US" sz="2800" b="1" dirty="0" smtClean="0">
                <a:solidFill>
                  <a:schemeClr val="bg1"/>
                </a:solidFill>
              </a:rPr>
              <a:t>bytes</a:t>
            </a:r>
          </a:p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sz="2800" dirty="0" smtClean="0"/>
              <a:t>Variables occupy consecutive bytes of memory</a:t>
            </a:r>
          </a:p>
          <a:p>
            <a:pPr>
              <a:lnSpc>
                <a:spcPct val="100000"/>
              </a:lnSpc>
              <a:buClr>
                <a:schemeClr val="bg2"/>
              </a:buClr>
              <a:tabLst>
                <a:tab pos="3592513" algn="l"/>
              </a:tabLst>
            </a:pPr>
            <a:r>
              <a:rPr lang="en-US" sz="2800" b="1" dirty="0" smtClean="0">
                <a:solidFill>
                  <a:schemeClr val="bg1"/>
                </a:solidFill>
              </a:rPr>
              <a:t>Pointers</a:t>
            </a:r>
            <a:r>
              <a:rPr lang="en-US" sz="2800" dirty="0" smtClean="0"/>
              <a:t> are to memory what indices are to arrays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  <a:tabLst>
                <a:tab pos="3592513" algn="l"/>
              </a:tabLst>
            </a:pPr>
            <a:r>
              <a:rPr lang="en-US" sz="2600" dirty="0" smtClean="0">
                <a:solidFill>
                  <a:schemeClr val="bg2"/>
                </a:solidFill>
              </a:rPr>
              <a:t>Used to read/write memory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  <a:tabLst>
                <a:tab pos="3592513" algn="l"/>
              </a:tabLst>
            </a:pPr>
            <a:r>
              <a:rPr lang="en-US" sz="2600" dirty="0" smtClean="0">
                <a:solidFill>
                  <a:schemeClr val="bg2"/>
                </a:solidFill>
              </a:rPr>
              <a:t>Can change to point to other memory</a:t>
            </a:r>
          </a:p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sz="2800" dirty="0" smtClean="0"/>
              <a:t>Pointer arithmetic allows pointers to work like arrays</a:t>
            </a:r>
            <a:endParaRPr lang="en-US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xmlns="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Creation, Usages, </a:t>
            </a:r>
            <a:r>
              <a:rPr lang="en-US" dirty="0" smtClean="0"/>
              <a:t>Limitations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2050" name="Picture 2" descr="C:\Users\Лази\Desktop\presentations icons\refe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875" y="1068874"/>
            <a:ext cx="2720125" cy="272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11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FAC3432-CD81-40FA-BBC2-F63CBF2B34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4C2D04-A4CB-4AF4-992D-9D34D0DD2C4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29262"/>
          </a:xfrm>
        </p:spPr>
        <p:txBody>
          <a:bodyPr/>
          <a:lstStyle/>
          <a:p>
            <a:r>
              <a:rPr lang="en-US" dirty="0" smtClean="0"/>
              <a:t>Identifiers assigned to the same memory as other identifiers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Type&amp; name</a:t>
            </a:r>
          </a:p>
          <a:p>
            <a:pPr lvl="1"/>
            <a:r>
              <a:rPr lang="en-US" dirty="0" smtClean="0"/>
              <a:t>Sometimes called </a:t>
            </a:r>
            <a:br>
              <a:rPr lang="en-US" dirty="0" smtClean="0"/>
            </a:br>
            <a:r>
              <a:rPr lang="en-US" dirty="0" smtClean="0"/>
              <a:t>"pseudonyms"</a:t>
            </a:r>
          </a:p>
          <a:p>
            <a:r>
              <a:rPr lang="en-US" dirty="0" smtClean="0"/>
              <a:t>Assigned on declaration with a </a:t>
            </a:r>
            <a:r>
              <a:rPr lang="en-US" b="1" dirty="0" smtClean="0">
                <a:solidFill>
                  <a:schemeClr val="bg1"/>
                </a:solidFill>
              </a:rPr>
              <a:t>variable</a:t>
            </a:r>
            <a:r>
              <a:rPr lang="en-US" dirty="0" smtClean="0"/>
              <a:t> of the </a:t>
            </a:r>
            <a:r>
              <a:rPr lang="en-US" b="1" dirty="0" smtClean="0">
                <a:solidFill>
                  <a:schemeClr val="bg1"/>
                </a:solidFill>
              </a:rPr>
              <a:t>same type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CB7C2D0-2191-4E08-AE07-EB572E5B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bg-BG" dirty="0"/>
          </a:p>
        </p:txBody>
      </p:sp>
      <p:sp>
        <p:nvSpPr>
          <p:cNvPr id="8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4386000" y="2008229"/>
            <a:ext cx="6855192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int original = 42;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int&amp; reference = original;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original++;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original == 43; reference == 43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reference++;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original == 44; reference == 44</a:t>
            </a:r>
            <a:endParaRPr lang="bg-BG" sz="2000" b="1" i="1" kern="150" dirty="0">
              <a:solidFill>
                <a:schemeClr val="accent2"/>
              </a:solidFill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651000" y="4581394"/>
            <a:ext cx="7425000" cy="1187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itchFamily="49" charset="0"/>
              </a:rPr>
              <a:t>int&amp; reference; </a:t>
            </a:r>
            <a:r>
              <a:rPr lang="en-US" sz="2000" b="1" i="1" dirty="0">
                <a:solidFill>
                  <a:schemeClr val="accent2"/>
                </a:solidFill>
                <a:latin typeface="Consolas" pitchFamily="49" charset="0"/>
              </a:rPr>
              <a:t>// compilation 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int original = 42;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double&amp; reference = original;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compilation </a:t>
            </a:r>
            <a:r>
              <a:rPr lang="en-US" sz="20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53032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E68AEF5-D861-4F87-9086-DA33986BE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2B8426-B547-436B-8E0D-0959203E13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Re-assigning caller variables</a:t>
            </a:r>
          </a:p>
          <a:p>
            <a:pPr marL="0" indent="0">
              <a:spcBef>
                <a:spcPts val="4200"/>
              </a:spcBef>
              <a:spcAft>
                <a:spcPts val="4200"/>
              </a:spcAft>
              <a:buNone/>
            </a:pPr>
            <a:endParaRPr lang="en-US" dirty="0" smtClean="0"/>
          </a:p>
          <a:p>
            <a:r>
              <a:rPr lang="en-US" sz="3200" dirty="0" smtClean="0"/>
              <a:t>Providing additional "return" values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ECE20DB-DF85-4229-A97F-F0804235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Reference Usages</a:t>
            </a:r>
            <a:endParaRPr lang="bg-BG" dirty="0"/>
          </a:p>
        </p:txBody>
      </p:sp>
      <p:sp>
        <p:nvSpPr>
          <p:cNvPr id="10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2181001" y="1840091"/>
            <a:ext cx="4049999" cy="14989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void swap(int&amp; a, int&amp; b)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  int oldA = a;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  a = b;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  b = oldA;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b="1" dirty="0" smtClean="0">
                <a:latin typeface="Consolas" panose="020B0609020204030204" pitchFamily="49" charset="0"/>
              </a:rPr>
              <a:t>}</a:t>
            </a:r>
            <a:endParaRPr lang="en-US" sz="1600" b="1" dirty="0" smtClean="0">
              <a:latin typeface="Consolas" panose="020B0609020204030204" pitchFamily="49" charset="0"/>
            </a:endParaRPr>
          </a:p>
        </p:txBody>
      </p:sp>
      <p:sp>
        <p:nvSpPr>
          <p:cNvPr id="11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6726001" y="1840091"/>
            <a:ext cx="4049999" cy="14989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kern="15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kern="15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int x = 13, y = 42;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kern="15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swap(x, y); </a:t>
            </a:r>
            <a:r>
              <a:rPr lang="en-US" sz="1600" b="1" i="1" kern="150" dirty="0" smtClean="0">
                <a:solidFill>
                  <a:schemeClr val="accent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x == 42, y == 13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kern="15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kern="150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1600" b="1" kern="150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2181001" y="4059000"/>
            <a:ext cx="9520840" cy="25449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int minValue(vector&lt;int&gt; numbers, int&amp; foundAtIndex)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  foundAtIndex =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  for (int i = 1; i &lt; numbers.size(); i++)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 (numbers[foundAtIndex] &gt; numbers[i</a:t>
            </a:r>
            <a:r>
              <a:rPr lang="en-US" sz="1600" b="1" dirty="0" smtClean="0"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</a:rPr>
              <a:t>     foundAtIndex </a:t>
            </a:r>
            <a:r>
              <a:rPr lang="en-US" sz="1600" b="1" dirty="0">
                <a:latin typeface="Consolas" panose="020B0609020204030204" pitchFamily="49" charset="0"/>
              </a:rPr>
              <a:t>= i</a:t>
            </a:r>
            <a:r>
              <a:rPr lang="en-US" sz="1600" b="1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</a:rPr>
              <a:t>   }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bg-BG" sz="16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nsolas" panose="020B0609020204030204" pitchFamily="49" charset="0"/>
              </a:rPr>
              <a:t>  return numbers[foundAtIndex]; </a:t>
            </a:r>
            <a:r>
              <a:rPr lang="en-US" sz="1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the second parameter </a:t>
            </a:r>
            <a:r>
              <a:rPr lang="en-US" sz="16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now contains </a:t>
            </a:r>
            <a:r>
              <a:rPr lang="en-US" sz="1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the min index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b="1" dirty="0" smtClean="0">
                <a:latin typeface="Consolas" panose="020B0609020204030204" pitchFamily="49" charset="0"/>
              </a:rPr>
              <a:t>}</a:t>
            </a:r>
            <a:endParaRPr lang="en-US" sz="1600" b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96F3025-F41B-4041-A645-1B4A552BF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D2FAF3-192B-46B0-A12B-97B7CBC88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Modifying </a:t>
            </a:r>
            <a:r>
              <a:rPr lang="en-US" dirty="0" smtClean="0"/>
              <a:t>caller's </a:t>
            </a:r>
            <a:r>
              <a:rPr lang="en-US" dirty="0"/>
              <a:t>objects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hanging the object's fields (not re-assigning it)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34AE00D-DED3-450A-B5A3-5CB2D043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Reference Usages</a:t>
            </a:r>
            <a:endParaRPr lang="bg-BG" dirty="0"/>
          </a:p>
        </p:txBody>
      </p:sp>
      <p:sp>
        <p:nvSpPr>
          <p:cNvPr id="7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3322051" y="2581231"/>
            <a:ext cx="6778948" cy="28224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void removeNegative(std::list&lt;int&gt;&amp; numbers)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auto i = numbers.begin</a:t>
            </a:r>
            <a:r>
              <a:rPr lang="en-US" sz="1800" b="1" dirty="0" smtClean="0">
                <a:latin typeface="Consolas" panose="020B0609020204030204" pitchFamily="49" charset="0"/>
              </a:rPr>
              <a:t>();</a:t>
            </a: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while (i != numbers.end())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(*i &lt; 0)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i = numbers.erase(i);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bg-BG" sz="18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else </a:t>
            </a:r>
            <a:r>
              <a:rPr lang="en-US" sz="1800" b="1" dirty="0" smtClean="0">
                <a:latin typeface="Consolas" panose="020B0609020204030204" pitchFamily="49" charset="0"/>
              </a:rPr>
              <a:t>i++;</a:t>
            </a:r>
            <a:endParaRPr lang="bg-BG" sz="1800" b="1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Consolas" panose="020B0609020204030204" pitchFamily="49" charset="0"/>
              </a:rPr>
              <a:t>  </a:t>
            </a:r>
            <a:r>
              <a:rPr lang="bg-BG" sz="1800" b="1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b="1" dirty="0" smtClean="0">
                <a:latin typeface="Consolas" panose="020B0609020204030204" pitchFamily="49" charset="0"/>
              </a:rPr>
              <a:t>}</a:t>
            </a:r>
            <a:endParaRPr lang="en-US" sz="1800" b="1" dirty="0" smtClean="0">
              <a:latin typeface="Consolas" panose="020B0609020204030204" pitchFamily="49" charset="0"/>
            </a:endParaRPr>
          </a:p>
        </p:txBody>
      </p:sp>
      <p:sp>
        <p:nvSpPr>
          <p:cNvPr id="8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3306000" y="5715305"/>
            <a:ext cx="6794999" cy="9536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list&lt;int&gt; </a:t>
            </a:r>
            <a:r>
              <a:rPr lang="en-US" sz="1800" b="1" dirty="0" smtClean="0">
                <a:latin typeface="Consolas" panose="020B0609020204030204" pitchFamily="49" charset="0"/>
              </a:rPr>
              <a:t>values { </a:t>
            </a:r>
            <a:r>
              <a:rPr lang="en-US" sz="1800" b="1" dirty="0">
                <a:latin typeface="Consolas" panose="020B0609020204030204" pitchFamily="49" charset="0"/>
              </a:rPr>
              <a:t>1, -69, -4, 42, -2, 13, -9 };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removeNegative(values); </a:t>
            </a:r>
            <a:r>
              <a:rPr lang="en-US" sz="1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en-US" sz="1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values { </a:t>
            </a:r>
            <a:r>
              <a:rPr lang="en-US" sz="1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1, 42, 13 }</a:t>
            </a:r>
            <a:endParaRPr lang="es-ES" sz="1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26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23511D5-7998-43DE-9BCF-253DE1EA56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455C79-B564-4D7C-8219-70F13E71CC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/>
              <a:t> references can only be read, not written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const Type&amp; name</a:t>
            </a:r>
          </a:p>
          <a:p>
            <a:pPr marL="0" indent="0">
              <a:spcBef>
                <a:spcPts val="4800"/>
              </a:spcBef>
              <a:spcAft>
                <a:spcPts val="4800"/>
              </a:spcAft>
              <a:buNone/>
            </a:pPr>
            <a:endParaRPr lang="en-US" dirty="0" smtClean="0"/>
          </a:p>
          <a:p>
            <a:r>
              <a:rPr lang="en-US" dirty="0" smtClean="0"/>
              <a:t>Used to improve performance for object parameters:</a:t>
            </a:r>
          </a:p>
          <a:p>
            <a:pPr lvl="1"/>
            <a:r>
              <a:rPr lang="en-US" dirty="0" smtClean="0"/>
              <a:t>Using a reference avoids copying the entire object</a:t>
            </a:r>
          </a:p>
          <a:p>
            <a:pPr lvl="1"/>
            <a:r>
              <a:rPr lang="en-US" dirty="0" smtClean="0"/>
              <a:t>Using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/>
              <a:t> prevents function from modifying the original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F8E18CEF-F04A-4F8F-9D82-C9FD3A88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onsolas" pitchFamily="49" charset="0"/>
                <a:ea typeface="+mn-ea"/>
                <a:cs typeface="+mn-cs"/>
              </a:rPr>
              <a:t>const</a:t>
            </a:r>
            <a:r>
              <a:rPr lang="en-US" smtClean="0"/>
              <a:t> References</a:t>
            </a:r>
            <a:endParaRPr lang="bg-BG" dirty="0"/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876000" y="2680958"/>
            <a:ext cx="6569999" cy="13780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int original = 42;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const int&amp; reference = original;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original++; </a:t>
            </a:r>
            <a:r>
              <a:rPr lang="en-US" sz="1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original == 43; reference == 43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reference++; </a:t>
            </a:r>
            <a:r>
              <a:rPr lang="en-US" sz="1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compilation error</a:t>
            </a:r>
            <a:endParaRPr lang="bg-BG" sz="1800" b="1" i="1" kern="150" dirty="0">
              <a:solidFill>
                <a:schemeClr val="accent2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29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E2A02FA-6913-4B08-8159-43B4CB186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701A26-1198-4D6E-BF7C-38EDB47C11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Using reference prevents copying the vector</a:t>
            </a:r>
          </a:p>
          <a:p>
            <a:pPr marL="0" indent="0">
              <a:spcBef>
                <a:spcPts val="6600"/>
              </a:spcBef>
              <a:spcAft>
                <a:spcPts val="6600"/>
              </a:spcAft>
              <a:buNone/>
            </a:pPr>
            <a:endParaRPr lang="en-US" dirty="0" smtClean="0"/>
          </a:p>
          <a:p>
            <a:r>
              <a:rPr lang="en-US" dirty="0" smtClean="0"/>
              <a:t>Marking it const prevents accidental editing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280AE72-24A0-433B-8EC5-7F18FDF4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 Reference Parameters – Example</a:t>
            </a:r>
            <a:endParaRPr lang="bg-BG" dirty="0"/>
          </a:p>
        </p:txBody>
      </p:sp>
      <p:sp>
        <p:nvSpPr>
          <p:cNvPr id="7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2361000" y="1738671"/>
            <a:ext cx="8277446" cy="2250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void printZeroIndices(const std::vector&lt;int</a:t>
            </a:r>
            <a:r>
              <a:rPr lang="en-US" sz="1800" b="1" dirty="0" smtClean="0">
                <a:latin typeface="Consolas" panose="020B0609020204030204" pitchFamily="49" charset="0"/>
              </a:rPr>
              <a:t>&gt;&amp; numbers</a:t>
            </a:r>
            <a:r>
              <a:rPr lang="en-US" sz="1800" b="1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for (int i = 0; i &lt; numbers.size(); i++)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(numbers[i] == 0) </a:t>
            </a:r>
            <a:r>
              <a:rPr lang="en-US" sz="1800" b="1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</a:rPr>
              <a:t>     std</a:t>
            </a:r>
            <a:r>
              <a:rPr lang="en-US" sz="1800" b="1" dirty="0">
                <a:latin typeface="Consolas" panose="020B0609020204030204" pitchFamily="49" charset="0"/>
              </a:rPr>
              <a:t>::cout &lt;&lt; i &lt;&lt; </a:t>
            </a:r>
            <a:r>
              <a:rPr lang="en-US" sz="1800" b="1" dirty="0" smtClean="0">
                <a:latin typeface="Consolas" panose="020B0609020204030204" pitchFamily="49" charset="0"/>
              </a:rPr>
              <a:t>" 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</a:rPr>
              <a:t>   </a:t>
            </a:r>
            <a:r>
              <a:rPr lang="bg-BG" sz="1800" b="1" dirty="0" smtClean="0">
                <a:latin typeface="Consolas" panose="020B0609020204030204" pitchFamily="49" charset="0"/>
              </a:rPr>
              <a:t>}</a:t>
            </a:r>
            <a:endParaRPr lang="bg-BG" sz="18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bg-BG" sz="1800" b="1" dirty="0">
                <a:latin typeface="Consolas" panose="020B0609020204030204" pitchFamily="49" charset="0"/>
              </a:rPr>
              <a:t>}</a:t>
            </a: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b="1" dirty="0">
                <a:latin typeface="Consolas" panose="020B0609020204030204" pitchFamily="49" charset="0"/>
              </a:rPr>
              <a:t>}</a:t>
            </a:r>
            <a:endParaRPr lang="bg-BG" sz="1800" b="1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de Box 1">
            <a:extLst>
              <a:ext uri="{FF2B5EF4-FFF2-40B4-BE49-F238E27FC236}">
                <a16:creationId xmlns:a16="http://schemas.microsoft.com/office/drawing/2014/main" xmlns="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2406000" y="4709260"/>
            <a:ext cx="8277446" cy="1959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void printZeroIndices(const std::vector&lt;int&gt;&amp; numbers)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...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if (numbers[i] = 0) {</a:t>
            </a:r>
            <a:r>
              <a:rPr lang="en-US" sz="1800" b="1" i="1" dirty="0">
                <a:latin typeface="Consolas" panose="020B0609020204030204" pitchFamily="49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accidental </a:t>
            </a:r>
            <a:r>
              <a:rPr lang="en-US" sz="18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"=" </a:t>
            </a:r>
            <a:r>
              <a:rPr lang="en-US" sz="1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gives compilation error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...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b="1" dirty="0">
                <a:latin typeface="Consolas" panose="020B0609020204030204" pitchFamily="49" charset="0"/>
              </a:rPr>
              <a:t>}</a:t>
            </a:r>
            <a:endParaRPr lang="bg-BG" sz="1800" b="1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16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4568</TotalTime>
  <Words>2458</Words>
  <Application>Microsoft Office PowerPoint</Application>
  <PresentationFormat>Custom</PresentationFormat>
  <Paragraphs>490</Paragraphs>
  <Slides>36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SoftUni</vt:lpstr>
      <vt:lpstr>Pointers and References</vt:lpstr>
      <vt:lpstr>Table of Contents</vt:lpstr>
      <vt:lpstr>Have a Question?</vt:lpstr>
      <vt:lpstr>References</vt:lpstr>
      <vt:lpstr>References</vt:lpstr>
      <vt:lpstr>Common Reference Usages</vt:lpstr>
      <vt:lpstr>Common Reference Usages</vt:lpstr>
      <vt:lpstr>const References</vt:lpstr>
      <vt:lpstr>const Reference Parameters – Example</vt:lpstr>
      <vt:lpstr>Reference Limitations</vt:lpstr>
      <vt:lpstr>Reference Limitations - Example</vt:lpstr>
      <vt:lpstr>Reference Limitations - Example</vt:lpstr>
      <vt:lpstr>Computer Memory</vt:lpstr>
      <vt:lpstr>What Do We Call Memory?</vt:lpstr>
      <vt:lpstr>Memory Usage by Variables</vt:lpstr>
      <vt:lpstr>Getting Addresses of Variables</vt:lpstr>
      <vt:lpstr>Array Address Values</vt:lpstr>
      <vt:lpstr>Pointers</vt:lpstr>
      <vt:lpstr>Pointers</vt:lpstr>
      <vt:lpstr>Referencing and Dereferencing</vt:lpstr>
      <vt:lpstr>Quick Quiz</vt:lpstr>
      <vt:lpstr>The NULL Pointer</vt:lpstr>
      <vt:lpstr>Problem 1 - Follow Pointers</vt:lpstr>
      <vt:lpstr>Pointers and const</vt:lpstr>
      <vt:lpstr>Pointers and const</vt:lpstr>
      <vt:lpstr>Pointers to const Data</vt:lpstr>
      <vt:lpstr>Pointer Arithmetic and Arrays</vt:lpstr>
      <vt:lpstr>Pointer Type Significance</vt:lpstr>
      <vt:lpstr>Pointer Arithmetic with Integers</vt:lpstr>
      <vt:lpstr>Pointers as Arrays</vt:lpstr>
      <vt:lpstr>Quick Quiz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 and References</dc:title>
  <dc:subject>Software Development</dc:subject>
  <dc:creator>Software University</dc:creator>
  <cp:keywords>SoftUni; Software University; cpp; c++ advanced;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Лази</cp:lastModifiedBy>
  <cp:revision>67</cp:revision>
  <dcterms:created xsi:type="dcterms:W3CDTF">2018-05-23T13:08:44Z</dcterms:created>
  <dcterms:modified xsi:type="dcterms:W3CDTF">2020-06-16T09:57:35Z</dcterms:modified>
  <cp:category>computer programming;programming;software development;software engineering</cp:category>
</cp:coreProperties>
</file>