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492" r:id="rId4"/>
    <p:sldId id="538" r:id="rId5"/>
    <p:sldId id="505" r:id="rId6"/>
    <p:sldId id="506" r:id="rId7"/>
    <p:sldId id="507" r:id="rId8"/>
    <p:sldId id="510" r:id="rId9"/>
    <p:sldId id="539" r:id="rId10"/>
    <p:sldId id="513" r:id="rId11"/>
    <p:sldId id="546" r:id="rId12"/>
    <p:sldId id="547" r:id="rId13"/>
    <p:sldId id="548" r:id="rId14"/>
    <p:sldId id="515" r:id="rId15"/>
    <p:sldId id="516" r:id="rId16"/>
    <p:sldId id="542" r:id="rId17"/>
    <p:sldId id="518" r:id="rId18"/>
    <p:sldId id="519" r:id="rId19"/>
    <p:sldId id="541" r:id="rId20"/>
    <p:sldId id="543" r:id="rId21"/>
    <p:sldId id="520" r:id="rId22"/>
    <p:sldId id="521" r:id="rId23"/>
    <p:sldId id="540" r:id="rId24"/>
    <p:sldId id="524" r:id="rId25"/>
    <p:sldId id="525" r:id="rId26"/>
    <p:sldId id="526" r:id="rId27"/>
    <p:sldId id="527" r:id="rId28"/>
    <p:sldId id="529" r:id="rId29"/>
    <p:sldId id="532" r:id="rId30"/>
    <p:sldId id="534" r:id="rId31"/>
    <p:sldId id="536" r:id="rId32"/>
    <p:sldId id="349" r:id="rId33"/>
    <p:sldId id="401" r:id="rId34"/>
    <p:sldId id="259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reprocessor Directives" id="{0E0EEF8C-AF0E-4076-A697-ED977798301F}">
          <p14:sldIdLst>
            <p14:sldId id="538"/>
            <p14:sldId id="505"/>
            <p14:sldId id="506"/>
            <p14:sldId id="507"/>
            <p14:sldId id="510"/>
          </p14:sldIdLst>
        </p14:section>
        <p14:section name="Separating Declaration and Definition" id="{91A4B65F-031E-466F-A894-A591DC7A04B2}">
          <p14:sldIdLst>
            <p14:sldId id="539"/>
            <p14:sldId id="513"/>
            <p14:sldId id="546"/>
            <p14:sldId id="547"/>
            <p14:sldId id="548"/>
            <p14:sldId id="515"/>
            <p14:sldId id="516"/>
          </p14:sldIdLst>
        </p14:section>
        <p14:section name="Header and Source Files" id="{32BCB6A1-3821-4AA9-865F-E13804648D37}">
          <p14:sldIdLst>
            <p14:sldId id="542"/>
            <p14:sldId id="518"/>
            <p14:sldId id="519"/>
            <p14:sldId id="541"/>
          </p14:sldIdLst>
        </p14:section>
        <p14:section name="Build" id="{E11D0937-3C76-40DF-9D86-D8F553D1CBBB}">
          <p14:sldIdLst>
            <p14:sldId id="543"/>
            <p14:sldId id="520"/>
            <p14:sldId id="521"/>
          </p14:sldIdLst>
        </p14:section>
        <p14:section name="Templates" id="{AC3A9D20-4D3C-4CEA-8107-0C5C169E4353}">
          <p14:sldIdLst>
            <p14:sldId id="540"/>
            <p14:sldId id="524"/>
            <p14:sldId id="525"/>
            <p14:sldId id="526"/>
            <p14:sldId id="527"/>
            <p14:sldId id="529"/>
            <p14:sldId id="532"/>
            <p14:sldId id="534"/>
            <p14:sldId id="536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9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-902" y="-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9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0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5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Preprocessors, </a:t>
            </a:r>
            <a:r>
              <a:rPr lang="en-US" dirty="0" smtClean="0"/>
              <a:t>Header and Source Files</a:t>
            </a:r>
            <a:r>
              <a:rPr lang="en-US" dirty="0"/>
              <a:t>, Templated Code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 </a:t>
            </a:r>
            <a:r>
              <a:rPr lang="en-US" dirty="0" smtClean="0"/>
              <a:t>and Templates</a:t>
            </a:r>
            <a:endParaRPr lang="en-US" dirty="0"/>
          </a:p>
        </p:txBody>
      </p:sp>
      <p:pic>
        <p:nvPicPr>
          <p:cNvPr id="1026" name="Picture 2" descr="C:\Users\Лази\Desktop\Work\presentations icons\lay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00" y="1795788"/>
            <a:ext cx="3465000" cy="34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E12B798-D292-4768-97DF-E4611AA1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443DB4-2BA6-4278-AF0A-45B57A444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90000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C++ allows separate declaration </a:t>
            </a:r>
            <a:r>
              <a:rPr lang="en-US" sz="3400" dirty="0" smtClean="0"/>
              <a:t>&amp;</a:t>
            </a:r>
            <a:r>
              <a:rPr lang="bg-BG" sz="3400" dirty="0" smtClean="0"/>
              <a:t> </a:t>
            </a:r>
            <a:r>
              <a:rPr lang="en-US" sz="3400" dirty="0" smtClean="0"/>
              <a:t>definition</a:t>
            </a:r>
          </a:p>
          <a:p>
            <a:r>
              <a:rPr lang="en-US" sz="3400" dirty="0" smtClean="0"/>
              <a:t>For </a:t>
            </a:r>
            <a:r>
              <a:rPr lang="en-US" sz="3400" dirty="0"/>
              <a:t>functions, methods, </a:t>
            </a:r>
            <a:r>
              <a:rPr lang="en-US" sz="3400" dirty="0" smtClean="0"/>
              <a:t>operators</a:t>
            </a:r>
            <a:r>
              <a:rPr lang="bg-BG" sz="3400" dirty="0" smtClean="0"/>
              <a:t>, </a:t>
            </a:r>
            <a:r>
              <a:rPr lang="en-US" sz="3400" dirty="0" smtClean="0"/>
              <a:t>classes</a:t>
            </a:r>
            <a:endParaRPr lang="en-US" sz="3400" dirty="0"/>
          </a:p>
          <a:p>
            <a:r>
              <a:rPr lang="en-US" sz="3400" dirty="0"/>
              <a:t>Class members "implementation" is often separated</a:t>
            </a:r>
          </a:p>
          <a:p>
            <a:pPr lvl="1"/>
            <a:r>
              <a:rPr lang="en-US" sz="3200" dirty="0"/>
              <a:t>Cleaner view of class "interface"</a:t>
            </a:r>
          </a:p>
          <a:p>
            <a:pPr lvl="1"/>
            <a:r>
              <a:rPr lang="en-US" sz="3200" dirty="0"/>
              <a:t>Sometimes necessary </a:t>
            </a:r>
            <a:r>
              <a:rPr lang="bg-BG" sz="3200" dirty="0" smtClean="0"/>
              <a:t>(</a:t>
            </a:r>
            <a:r>
              <a:rPr lang="en-US" sz="3200" dirty="0" smtClean="0"/>
              <a:t>static </a:t>
            </a:r>
            <a:r>
              <a:rPr lang="en-US" sz="3200" dirty="0"/>
              <a:t>fields or stream </a:t>
            </a:r>
            <a:r>
              <a:rPr lang="en-US" sz="3200" dirty="0" smtClean="0"/>
              <a:t>operators</a:t>
            </a:r>
            <a:r>
              <a:rPr lang="bg-BG" sz="3200" dirty="0" smtClean="0"/>
              <a:t>)</a:t>
            </a:r>
            <a:endParaRPr lang="en-US" sz="3200" dirty="0"/>
          </a:p>
          <a:p>
            <a:pPr lvl="1"/>
            <a:r>
              <a:rPr lang="en-US" sz="3200" dirty="0"/>
              <a:t>Allows separate build objects for faster rebuilds </a:t>
            </a:r>
            <a:r>
              <a:rPr lang="en-US" sz="3200" dirty="0" smtClean="0"/>
              <a:t>and dynamic linking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05F4C1C-56BA-4000-8769-87E0C042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Declaration and 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5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Is it easy to determine what can be called on this class</a:t>
            </a:r>
            <a:r>
              <a:rPr lang="en-US" i="1" dirty="0" smtClean="0"/>
              <a:t>?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Separate?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4F45B3B-B87A-4A10-BFD8-965CB352D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29" y="1854000"/>
            <a:ext cx="8633471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Company </a:t>
            </a: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  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PART ONE</a:t>
            </a:r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id;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name;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vector&lt;std::pair&lt;char, char&gt; &gt; employees;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Company(int id, string name, vector&lt;pair&lt;char, char&gt; &gt; employees)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id(id), name(name), employees(employees) {}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getId() const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this-&gt;id;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getName() const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this-&gt;name;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more on the next slide -&gt;</a:t>
            </a:r>
          </a:p>
        </p:txBody>
      </p:sp>
    </p:spTree>
    <p:extLst>
      <p:ext uri="{BB962C8B-B14F-4D97-AF65-F5344CB8AC3E}">
        <p14:creationId xmlns:p14="http://schemas.microsoft.com/office/powerpoint/2010/main" val="35516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Is it easy to determine what can be called on this class</a:t>
            </a:r>
            <a:r>
              <a:rPr lang="en-US" i="1" dirty="0" smtClean="0"/>
              <a:t>?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Separate?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4F45B3B-B87A-4A10-BFD8-965CB352D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29" y="1854000"/>
            <a:ext cx="8633471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vector&lt;pair&lt;char, char&gt; &gt; getEmployees() const </a:t>
            </a: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  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PART TWO</a:t>
            </a:r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this-&gt;employees;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toString()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ostringstream stream;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stream &lt;&lt; id &lt;&lt; " " &lt;&lt; name &lt;&lt; " ";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for (int i = 0; i &lt; employees.size(); i++)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auto initials = employees[i];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stream &lt;&lt; initials.first &lt;&lt; initials.second;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if (i &lt; employees.size() - 1)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stream &lt;&lt; " ";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stream.str();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more on the next slide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endParaRPr lang="en-US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Is it easy to determine what can be called on this class</a:t>
            </a:r>
            <a:r>
              <a:rPr lang="en-US" i="1" dirty="0" smtClean="0"/>
              <a:t>?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Separate?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4F45B3B-B87A-4A10-BFD8-965CB352D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29" y="1854000"/>
            <a:ext cx="8633471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 operator==(const Company&amp; other) const </a:t>
            </a: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  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PART THREE</a:t>
            </a:r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this-&gt;id == other.id;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endParaRPr lang="en-US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operator+(const string&amp; s)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this-&gt;toString() + s;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Company&amp; operator+=(const pair&lt;char, char&gt;&amp; employee)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this-&gt;employees.push_back(employee);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*this;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end</a:t>
            </a:r>
          </a:p>
        </p:txBody>
      </p:sp>
    </p:spTree>
    <p:extLst>
      <p:ext uri="{BB962C8B-B14F-4D97-AF65-F5344CB8AC3E}">
        <p14:creationId xmlns:p14="http://schemas.microsoft.com/office/powerpoint/2010/main" val="24529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57ADA99-2AF1-482C-984B-B9CF6F257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64D5DCC-5FD7-45B7-9909-537CA7EA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Declarations and </a:t>
            </a:r>
            <a:r>
              <a:rPr lang="en-US" dirty="0" smtClean="0"/>
              <a:t>Definitions (1)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4F45B3B-B87A-4A10-BFD8-965CB352D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29" y="1314000"/>
            <a:ext cx="8633471" cy="52040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Company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id;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name;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vector&lt;pair&lt;char, char&gt; &gt; employees;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Company(int id, string name, vector&lt;pair&lt;char, char&gt; &gt; employees);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getId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const;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getName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const;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vector&lt;pair&lt;char, char&gt; &gt;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getEmployees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const;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const;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 operator==(const Company&amp; other) const;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std::string operator+(const char* s) const;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std::string operator+(const string&amp; s);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Company&amp; operator+=(const pair&lt;char, char&gt;&amp; employee);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2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91AC6BC-D7F1-4ED3-A71E-879375328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46820D-BF72-4179-B29B-32B43E1ACF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Syntax same as member inside class, however:</a:t>
            </a:r>
          </a:p>
          <a:p>
            <a:pPr lvl="1"/>
            <a:r>
              <a:rPr lang="en-US" dirty="0"/>
              <a:t>Prefixed with namespaces &amp; class name, joined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C3FA77-3B09-4C42-9878-AB6C913E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</a:t>
            </a:r>
            <a:r>
              <a:rPr lang="en-US" dirty="0" smtClean="0"/>
              <a:t>Declarations and Definitions (2)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12121DA-CC93-4BDD-AB42-6155FBE21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2889000"/>
            <a:ext cx="967500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Company::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Company(int id, string name, vector&lt;pair&lt;char, char&gt; &gt; employees)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id(id), name(name), employees(employees) {}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Company::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getId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const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this-&gt;id;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Company::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operator==(const Company&amp; other) const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this-&gt;id == other.id;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40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Header and Source Files</a:t>
            </a:r>
            <a:endParaRPr lang="en-US" dirty="0"/>
          </a:p>
        </p:txBody>
      </p:sp>
      <p:pic>
        <p:nvPicPr>
          <p:cNvPr id="4" name="Picture 2" descr="C:\Users\Лази\Desktop\Work\presentations icons\software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449000"/>
            <a:ext cx="2510575" cy="251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12C951E-9795-4A6A-A598-97998AB95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DD91A4-476B-4FA5-9193-70CD0C3A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 files </a:t>
            </a:r>
            <a:r>
              <a:rPr lang="en-US" dirty="0"/>
              <a:t>– </a:t>
            </a:r>
            <a:r>
              <a:rPr lang="en-US" dirty="0" smtClean="0"/>
              <a:t>mostly declarations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</a:t>
            </a:r>
            <a:r>
              <a:rPr lang="en-US" b="1" dirty="0" smtClean="0"/>
              <a:t>header guards</a:t>
            </a:r>
            <a:r>
              <a:rPr lang="en-US" dirty="0" smtClean="0"/>
              <a:t> to avoid multi-inclusion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Extension –</a:t>
            </a:r>
            <a:r>
              <a:rPr lang="en-US" b="1" dirty="0" smtClean="0">
                <a:latin typeface="Consolas" panose="020B0609020204030204" pitchFamily="49" charset="0"/>
              </a:rPr>
              <a:t>.</a:t>
            </a:r>
            <a:r>
              <a:rPr lang="en-US" b="1" dirty="0">
                <a:latin typeface="Consolas" panose="020B0609020204030204" pitchFamily="49" charset="0"/>
              </a:rPr>
              <a:t>h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.hpp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.h</a:t>
            </a:r>
            <a:r>
              <a:rPr lang="en-US" b="1" dirty="0" smtClean="0">
                <a:latin typeface="Consolas" panose="020B0609020204030204" pitchFamily="49" charset="0"/>
              </a:rPr>
              <a:t>++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files </a:t>
            </a:r>
            <a:r>
              <a:rPr lang="en-US" dirty="0"/>
              <a:t>– implements header declarations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Usually 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/>
              <a:t> per header, </a:t>
            </a:r>
            <a:r>
              <a:rPr lang="en-US" b="1" dirty="0" smtClean="0">
                <a:latin typeface="Consolas" panose="020B0609020204030204" pitchFamily="49" charset="0"/>
              </a:rPr>
              <a:t>#include</a:t>
            </a:r>
            <a:r>
              <a:rPr lang="en-US" dirty="0" smtClean="0"/>
              <a:t> the header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Extension – </a:t>
            </a:r>
            <a:r>
              <a:rPr lang="en-US" b="1" dirty="0" smtClean="0">
                <a:latin typeface="Consolas" pitchFamily="49" charset="0"/>
              </a:rPr>
              <a:t>.cpp</a:t>
            </a:r>
            <a:endParaRPr lang="en-US" b="1" dirty="0">
              <a:latin typeface="Consolas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C35AC5A-6C23-4892-849E-3B5CD6C6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</a:t>
            </a:r>
            <a:r>
              <a:rPr lang="en-US" dirty="0" smtClean="0"/>
              <a:t>and </a:t>
            </a:r>
            <a:r>
              <a:rPr lang="en-US" dirty="0"/>
              <a:t>Source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61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6DEBB4C-47B9-4F5E-93F9-B8ED62DAB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CD91F9-7EB9-4639-B20F-4CC84113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Company.h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ED2015C0-F1C5-4C00-86CB-BFCAE0D5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1419910"/>
            <a:ext cx="7470000" cy="52040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COMPANY_H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#define COMPANY_H</a:t>
            </a:r>
          </a:p>
          <a:p>
            <a:pPr eaLnBrk="0" fontAlgn="base" hangingPunct="0">
              <a:spcAft>
                <a:spcPct val="0"/>
              </a:spcAft>
            </a:pP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Company </a:t>
            </a: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int id; string name;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vector&lt;pair&lt;char, char&gt; &gt; employees;</a:t>
            </a:r>
            <a:endParaRPr lang="bg-BG" b="1" dirty="0" smtClean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Company(int id, string name,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vector&lt;pair&lt;char, char&gt; &gt; employees);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getId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const;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 operator==(const Company&amp; other) const;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#endif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!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COMPANY_H</a:t>
            </a:r>
          </a:p>
        </p:txBody>
      </p:sp>
    </p:spTree>
    <p:extLst>
      <p:ext uri="{BB962C8B-B14F-4D97-AF65-F5344CB8AC3E}">
        <p14:creationId xmlns:p14="http://schemas.microsoft.com/office/powerpoint/2010/main" val="92541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Company.cpp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14213DA9-6CD0-453F-A9FB-E6EA5AC4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00" y="1613908"/>
            <a:ext cx="792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Company.h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 &lt;sstream&gt; </a:t>
            </a:r>
            <a:endParaRPr lang="en-US" b="1" dirty="0" smtClean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endParaRPr lang="en-US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Company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::Company(int id, string name,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vector&lt;pair&lt;char, char&gt; &gt; employees)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: id(id), name(name), employees(employees) {}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Company::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getId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const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this-&gt;id;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bg-BG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 Company::operator==(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const Company&amp; other) const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this-&gt;id == other.id;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271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Preprocessor Directives</a:t>
            </a:r>
          </a:p>
          <a:p>
            <a:r>
              <a:rPr lang="en-US" dirty="0" smtClean="0"/>
              <a:t>Separating Declaration and Definition</a:t>
            </a:r>
          </a:p>
          <a:p>
            <a:r>
              <a:rPr lang="en-US" dirty="0" smtClean="0"/>
              <a:t>Header and Source Files</a:t>
            </a:r>
          </a:p>
          <a:p>
            <a:r>
              <a:rPr lang="en-US" dirty="0" smtClean="0"/>
              <a:t>Build</a:t>
            </a:r>
          </a:p>
          <a:p>
            <a:r>
              <a:rPr lang="en-US" dirty="0" smtClean="0"/>
              <a:t>Templates</a:t>
            </a:r>
          </a:p>
          <a:p>
            <a:pPr marL="860733" lvl="1" indent="-571500"/>
            <a:r>
              <a:rPr lang="en-US" dirty="0" smtClean="0"/>
              <a:t>Function and Class Templates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2050" name="Picture 2" descr="C:\Users\Лази\Desktop\Work\presentations icons\g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00" y="1449000"/>
            <a:ext cx="2434013" cy="24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1AA2A9F-5A90-41AB-BD65-FCC48B703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DA6CE8-9AA0-41A1-A34F-204DE1489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Compilation unit </a:t>
            </a:r>
            <a:r>
              <a:rPr lang="en-US" dirty="0"/>
              <a:t>– a file (usually</a:t>
            </a:r>
            <a:r>
              <a:rPr lang="en-US" b="1" dirty="0">
                <a:latin typeface="Consolas" panose="020B0609020204030204" pitchFamily="49" charset="0"/>
              </a:rPr>
              <a:t>.cpp</a:t>
            </a:r>
            <a:r>
              <a:rPr lang="en-US" dirty="0"/>
              <a:t>) the compiler works on</a:t>
            </a:r>
          </a:p>
          <a:p>
            <a:r>
              <a:rPr lang="en-US" dirty="0"/>
              <a:t>C++ build </a:t>
            </a:r>
            <a:r>
              <a:rPr lang="en-US" dirty="0" smtClean="0"/>
              <a:t>process for </a:t>
            </a:r>
            <a:r>
              <a:rPr lang="en-US" dirty="0"/>
              <a:t>each unit:</a:t>
            </a:r>
          </a:p>
          <a:p>
            <a:pPr lvl="1"/>
            <a:r>
              <a:rPr lang="en-US" b="1" i="1" dirty="0">
                <a:latin typeface="Consolas" panose="020B0609020204030204" pitchFamily="49" charset="0"/>
              </a:rPr>
              <a:t>.</a:t>
            </a:r>
            <a:r>
              <a:rPr lang="en-US" b="1" i="1" dirty="0" err="1">
                <a:latin typeface="Consolas" panose="020B0609020204030204" pitchFamily="49" charset="0"/>
              </a:rPr>
              <a:t>cpp</a:t>
            </a:r>
            <a:r>
              <a:rPr lang="en-US" dirty="0"/>
              <a:t> -&gt; expanded source (insert </a:t>
            </a:r>
            <a:r>
              <a:rPr lang="en-US" b="1" dirty="0">
                <a:latin typeface="Consolas" panose="020B0609020204030204" pitchFamily="49" charset="0"/>
              </a:rPr>
              <a:t>#include</a:t>
            </a:r>
            <a:r>
              <a:rPr lang="en-US" dirty="0"/>
              <a:t> code, macros, etc.)</a:t>
            </a:r>
          </a:p>
          <a:p>
            <a:pPr lvl="1"/>
            <a:r>
              <a:rPr lang="en-US" dirty="0"/>
              <a:t>expanded source -&gt; platform code -&gt; assembly code</a:t>
            </a:r>
          </a:p>
          <a:p>
            <a:pPr lvl="1"/>
            <a:r>
              <a:rPr lang="en-US" dirty="0"/>
              <a:t>assembly code -&gt; object code, </a:t>
            </a:r>
            <a:r>
              <a:rPr lang="en-US" b="1" i="1" dirty="0">
                <a:latin typeface="Consolas" panose="020B0609020204030204" pitchFamily="49" charset="0"/>
              </a:rPr>
              <a:t>.o</a:t>
            </a:r>
            <a:r>
              <a:rPr lang="en-US" dirty="0"/>
              <a:t>/</a:t>
            </a:r>
            <a:r>
              <a:rPr lang="en-US" b="1" i="1" dirty="0">
                <a:latin typeface="Consolas" panose="020B0609020204030204" pitchFamily="49" charset="0"/>
              </a:rPr>
              <a:t>.obj</a:t>
            </a:r>
            <a:r>
              <a:rPr lang="en-US" dirty="0"/>
              <a:t> (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/>
              <a:t>'s &amp; </a:t>
            </a:r>
            <a:r>
              <a:rPr lang="en-US" b="1" dirty="0">
                <a:latin typeface="Consolas" panose="020B0609020204030204" pitchFamily="49" charset="0"/>
              </a:rPr>
              <a:t>0</a:t>
            </a:r>
            <a:r>
              <a:rPr lang="en-US" dirty="0"/>
              <a:t>'s)</a:t>
            </a:r>
          </a:p>
          <a:p>
            <a:r>
              <a:rPr lang="en-US" dirty="0"/>
              <a:t>Linking: object code files -&gt; linked -&gt; final </a:t>
            </a:r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8FD77B-B3FC-410D-9A00-8B176BD9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Multiple Sources in C</a:t>
            </a:r>
            <a:r>
              <a:rPr lang="en-US" dirty="0" smtClean="0"/>
              <a:t>++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624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527B200-CF27-43C5-94AB-D620BE5FC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91F5B0-23C0-4320-A81F-C8BF28503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Different approaches to building a multi-source "Project"</a:t>
            </a:r>
          </a:p>
          <a:p>
            <a:pPr marL="892237" lvl="1" indent="-514350"/>
            <a:r>
              <a:rPr lang="en-US" dirty="0"/>
              <a:t>Single 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cpp</a:t>
            </a:r>
            <a:r>
              <a:rPr lang="en-US" dirty="0"/>
              <a:t>, implementation in headers – compile the 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cpp</a:t>
            </a:r>
            <a:endParaRPr lang="en-US" sz="3400" b="1" dirty="0">
              <a:latin typeface="Consolas" panose="020B0609020204030204" pitchFamily="49" charset="0"/>
            </a:endParaRPr>
          </a:p>
          <a:p>
            <a:pPr marL="892237" lvl="1" indent="-514350"/>
            <a:r>
              <a:rPr lang="en-US" dirty="0"/>
              <a:t>Only declaration in </a:t>
            </a:r>
            <a:r>
              <a:rPr lang="en-US" b="1" dirty="0">
                <a:latin typeface="Consolas" panose="020B0609020204030204" pitchFamily="49" charset="0"/>
              </a:rPr>
              <a:t>.h</a:t>
            </a:r>
            <a:r>
              <a:rPr lang="en-US" dirty="0"/>
              <a:t>, multiple 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cpp</a:t>
            </a:r>
            <a:r>
              <a:rPr lang="en-US" dirty="0"/>
              <a:t> – compile &amp; link all 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cpp</a:t>
            </a:r>
            <a:endParaRPr lang="en-US" dirty="0"/>
          </a:p>
          <a:p>
            <a:pPr marL="892237" lvl="1" indent="-514350"/>
            <a:r>
              <a:rPr lang="en-US" dirty="0"/>
              <a:t>Mixed – some </a:t>
            </a:r>
            <a:r>
              <a:rPr lang="en-US" b="1" dirty="0">
                <a:latin typeface="Consolas" panose="020B0609020204030204" pitchFamily="49" charset="0"/>
              </a:rPr>
              <a:t>.h</a:t>
            </a:r>
            <a:r>
              <a:rPr lang="en-US" dirty="0"/>
              <a:t> contain implementation – same as b)</a:t>
            </a:r>
          </a:p>
          <a:p>
            <a:r>
              <a:rPr lang="en-US" dirty="0"/>
              <a:t>Compiler needs instructions which files to compile</a:t>
            </a:r>
          </a:p>
          <a:p>
            <a:pPr lvl="1"/>
            <a:r>
              <a:rPr lang="en-US" dirty="0" smtClean="0"/>
              <a:t>IDEs </a:t>
            </a:r>
            <a:r>
              <a:rPr lang="en-US" dirty="0"/>
              <a:t>automate the process </a:t>
            </a:r>
            <a:r>
              <a:rPr lang="en-US" dirty="0" smtClean="0"/>
              <a:t>–</a:t>
            </a:r>
            <a:r>
              <a:rPr lang="bg-BG" dirty="0" smtClean="0"/>
              <a:t> </a:t>
            </a:r>
            <a:r>
              <a:rPr lang="en-US" dirty="0" smtClean="0"/>
              <a:t>compile </a:t>
            </a:r>
            <a:r>
              <a:rPr lang="en-US" dirty="0"/>
              <a:t>&amp; link all </a:t>
            </a:r>
            <a:r>
              <a:rPr lang="en-US" b="1" dirty="0">
                <a:latin typeface="Consolas" panose="020B0609020204030204" pitchFamily="49" charset="0"/>
              </a:rPr>
              <a:t>.cpp</a:t>
            </a:r>
            <a:r>
              <a:rPr lang="en-US" dirty="0"/>
              <a:t> files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26F0C6-0AEF-4076-A880-35E71041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Sources in C</a:t>
            </a:r>
            <a:r>
              <a:rPr lang="en-US" dirty="0" smtClean="0"/>
              <a:t>++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82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2050" name="Picture 2" descr="C:\Users\Лази\Desktop\Work\presentations icons\t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26" y="1404000"/>
            <a:ext cx="247500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BC0A8D1-3B5A-4D45-AF19-AF872D022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E355E5-CF1F-48D1-8B16-F445289C5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Algorithms rarely depend on a single data type</a:t>
            </a:r>
          </a:p>
          <a:p>
            <a:r>
              <a:rPr lang="en-US" dirty="0"/>
              <a:t>E.g. calculate what percentage </a:t>
            </a:r>
            <a:r>
              <a:rPr lang="en-US" sz="3200" b="1" dirty="0">
                <a:latin typeface="Consolas" panose="020B0609020204030204" pitchFamily="49" charset="0"/>
              </a:rPr>
              <a:t>a</a:t>
            </a:r>
            <a:r>
              <a:rPr lang="en-US" dirty="0"/>
              <a:t> is of </a:t>
            </a:r>
            <a:r>
              <a:rPr lang="en-US" sz="3200" b="1" dirty="0"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a</a:t>
            </a:r>
            <a:r>
              <a:rPr lang="en-US" dirty="0"/>
              <a:t> percent of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dirty="0"/>
              <a:t> == </a:t>
            </a:r>
            <a:r>
              <a:rPr lang="en-US" b="1" dirty="0">
                <a:latin typeface="Consolas" panose="020B0609020204030204" pitchFamily="49" charset="0"/>
              </a:rPr>
              <a:t>a * 100 / b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/>
              <a:t> out of </a:t>
            </a:r>
            <a:r>
              <a:rPr lang="en-US" b="1" dirty="0">
                <a:latin typeface="Consolas" panose="020B0609020204030204" pitchFamily="49" charset="0"/>
              </a:rPr>
              <a:t>4</a:t>
            </a:r>
            <a:r>
              <a:rPr lang="en-US" dirty="0"/>
              <a:t> == </a:t>
            </a:r>
            <a:r>
              <a:rPr lang="en-US" b="1" dirty="0">
                <a:latin typeface="Consolas" panose="020B0609020204030204" pitchFamily="49" charset="0"/>
              </a:rPr>
              <a:t>a * 100 / 4</a:t>
            </a:r>
            <a:r>
              <a:rPr lang="en-US" dirty="0"/>
              <a:t> == </a:t>
            </a:r>
            <a:r>
              <a:rPr lang="en-US" b="1" dirty="0">
                <a:latin typeface="Consolas" panose="020B0609020204030204" pitchFamily="49" charset="0"/>
              </a:rPr>
              <a:t>25%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1.5</a:t>
            </a:r>
            <a:r>
              <a:rPr lang="en-US" dirty="0"/>
              <a:t> out of </a:t>
            </a:r>
            <a:r>
              <a:rPr lang="en-US" b="1" dirty="0">
                <a:latin typeface="Consolas" panose="020B0609020204030204" pitchFamily="49" charset="0"/>
              </a:rPr>
              <a:t>3</a:t>
            </a:r>
            <a:r>
              <a:rPr lang="en-US" dirty="0"/>
              <a:t> == </a:t>
            </a:r>
            <a:r>
              <a:rPr lang="en-US" b="1" dirty="0">
                <a:latin typeface="Consolas" panose="020B0609020204030204" pitchFamily="49" charset="0"/>
              </a:rPr>
              <a:t>1.5 * 100 / 3</a:t>
            </a:r>
            <a:r>
              <a:rPr lang="en-US" dirty="0"/>
              <a:t> == </a:t>
            </a:r>
            <a:r>
              <a:rPr lang="en-US" b="1" dirty="0">
                <a:latin typeface="Consolas" panose="020B0609020204030204" pitchFamily="49" charset="0"/>
              </a:rPr>
              <a:t>50%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¼</a:t>
            </a:r>
            <a:r>
              <a:rPr lang="en-US" dirty="0"/>
              <a:t> out of </a:t>
            </a:r>
            <a:r>
              <a:rPr lang="en-US" b="1" dirty="0">
                <a:latin typeface="Consolas" panose="020B0609020204030204" pitchFamily="49" charset="0"/>
              </a:rPr>
              <a:t>½</a:t>
            </a:r>
            <a:r>
              <a:rPr lang="en-US" dirty="0"/>
              <a:t> == </a:t>
            </a:r>
            <a:r>
              <a:rPr lang="en-US" b="1" dirty="0">
                <a:latin typeface="Consolas" panose="020B0609020204030204" pitchFamily="49" charset="0"/>
              </a:rPr>
              <a:t>¼ * 100 / ½</a:t>
            </a:r>
            <a:r>
              <a:rPr lang="en-US" dirty="0"/>
              <a:t> == </a:t>
            </a:r>
            <a:r>
              <a:rPr lang="en-US" b="1" dirty="0">
                <a:latin typeface="Consolas" panose="020B0609020204030204" pitchFamily="49" charset="0"/>
              </a:rPr>
              <a:t>25 / ½</a:t>
            </a:r>
            <a:r>
              <a:rPr lang="en-US" dirty="0"/>
              <a:t> == </a:t>
            </a:r>
            <a:r>
              <a:rPr lang="en-US" b="1" dirty="0">
                <a:latin typeface="Consolas" panose="020B0609020204030204" pitchFamily="49" charset="0"/>
              </a:rPr>
              <a:t>50</a:t>
            </a:r>
            <a:r>
              <a:rPr lang="en-US" b="1" dirty="0" smtClean="0">
                <a:latin typeface="Consolas" panose="020B0609020204030204" pitchFamily="49" charset="0"/>
              </a:rPr>
              <a:t>%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9D55B1-CADB-4977-839E-5CCB0F94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vs. Data Type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51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657A52E-44B6-4518-86F3-BC920FA6B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6D6255-11DC-4D29-8798-ACF268773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should 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/>
              <a:t> be here: 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b="1" dirty="0" err="1">
                <a:latin typeface="Consolas" panose="020B0609020204030204" pitchFamily="49" charset="0"/>
              </a:rPr>
              <a:t>calcPercentage</a:t>
            </a:r>
            <a:r>
              <a:rPr lang="en-US" b="1" dirty="0">
                <a:latin typeface="Consolas" panose="020B0609020204030204" pitchFamily="49" charset="0"/>
              </a:rPr>
              <a:t>(T a, T b)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Fraction</a:t>
            </a:r>
            <a:r>
              <a:rPr lang="en-US" dirty="0"/>
              <a:t>? All of them can be 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  <a:endParaRPr lang="en-US" sz="3400" b="1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/>
              <a:t> here only needs </a:t>
            </a:r>
            <a:r>
              <a:rPr lang="en-US" b="1" dirty="0">
                <a:latin typeface="Consolas" panose="020B0609020204030204" pitchFamily="49" charset="0"/>
              </a:rPr>
              <a:t>operator*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>
                <a:latin typeface="Consolas" panose="020B0609020204030204" pitchFamily="49" charset="0"/>
              </a:rPr>
              <a:t>opertor/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Declare function or class with a </a:t>
            </a:r>
            <a:r>
              <a:rPr lang="en-US" dirty="0" smtClean="0"/>
              <a:t>"placeholder</a:t>
            </a:r>
            <a:r>
              <a:rPr lang="en-US" dirty="0"/>
              <a:t>" type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Can use </a:t>
            </a:r>
            <a:r>
              <a:rPr lang="en-US" dirty="0"/>
              <a:t>with different types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Types should support the used methods/operators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CC3D33-767E-4CFF-8655-64A09131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82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FC3F714-EB97-4B74-9470-163B9C2D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B549F7-F93E-47AF-9870-E9676D1B7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template&lt;</a:t>
            </a: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typename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 T&gt;</a:t>
            </a:r>
            <a:r>
              <a:rPr lang="en-US" sz="3500" dirty="0"/>
              <a:t> – makes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500" dirty="0"/>
              <a:t> a placeholder type</a:t>
            </a:r>
          </a:p>
          <a:p>
            <a:pPr lvl="1"/>
            <a:r>
              <a:rPr lang="en-US" dirty="0"/>
              <a:t>Can have multiple </a:t>
            </a:r>
            <a:r>
              <a:rPr lang="en-US" dirty="0" smtClean="0"/>
              <a:t>placeholders</a:t>
            </a:r>
          </a:p>
          <a:p>
            <a:pPr marL="442912" lvl="1" indent="0">
              <a:spcBef>
                <a:spcPts val="4200"/>
              </a:spcBef>
              <a:spcAft>
                <a:spcPts val="4200"/>
              </a:spcAft>
              <a:buNone/>
            </a:pPr>
            <a:endParaRPr lang="en-US" dirty="0"/>
          </a:p>
          <a:p>
            <a:pPr lvl="1"/>
            <a:r>
              <a:rPr lang="en-US" dirty="0"/>
              <a:t>Applies only to </a:t>
            </a:r>
            <a:r>
              <a:rPr lang="en-US" dirty="0" smtClean="0"/>
              <a:t>function/class directly </a:t>
            </a:r>
            <a:r>
              <a:rPr lang="en-US" dirty="0"/>
              <a:t>after </a:t>
            </a:r>
            <a:r>
              <a:rPr lang="en-US" dirty="0" smtClean="0"/>
              <a:t>it</a:t>
            </a:r>
          </a:p>
          <a:p>
            <a:pPr marL="442912" lvl="1" indent="0">
              <a:spcBef>
                <a:spcPts val="4200"/>
              </a:spcBef>
              <a:spcAft>
                <a:spcPts val="4200"/>
              </a:spcAft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template&lt;class T&gt;</a:t>
            </a:r>
            <a:r>
              <a:rPr lang="en-US" dirty="0"/>
              <a:t> has same </a:t>
            </a:r>
            <a:r>
              <a:rPr lang="en-US" dirty="0" smtClean="0"/>
              <a:t>meaning</a:t>
            </a:r>
            <a:endParaRPr lang="en-US" baseline="300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6AB18-43C7-4695-A31F-EC0350B3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Templates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7E8B4DE-7E36-4368-8C48-DD2C259E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2372895"/>
            <a:ext cx="594000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template&lt;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typename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T&gt;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 </a:t>
            </a:r>
            <a:r>
              <a:rPr lang="fr-FR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calcPercentage</a:t>
            </a:r>
            <a:r>
              <a:rPr lang="fr-FR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T&amp; a, </a:t>
            </a:r>
            <a:r>
              <a:rPr lang="fr-FR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T&amp; b)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(a * 100) / b;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29BD2C05-C49E-485D-B281-CB47DD90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487895"/>
            <a:ext cx="594000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fr-FR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fr-FR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&lt;class T1, class T2&gt; 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fr-FR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printValues</a:t>
            </a:r>
            <a:r>
              <a:rPr lang="fr-FR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T1&amp; a, </a:t>
            </a:r>
            <a:r>
              <a:rPr lang="fr-FR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T2&amp; b)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a &lt;&lt; " " &lt;&lt; b &lt;&lt;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8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5534AFD-1017-43EA-A86A-D5418762E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88C8DE-CDC8-47B0-AFAC-C8D89A76A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Call like normal function – C++ guesses </a:t>
            </a:r>
            <a:r>
              <a:rPr lang="en-US" dirty="0" smtClean="0"/>
              <a:t>types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If type doesn't support operations in function – compilation </a:t>
            </a:r>
            <a:r>
              <a:rPr lang="en-US" dirty="0" smtClean="0"/>
              <a:t>error</a:t>
            </a:r>
            <a:endParaRPr lang="en-US" dirty="0"/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endParaRPr lang="en-US" dirty="0"/>
          </a:p>
          <a:p>
            <a:r>
              <a:rPr lang="en-US" dirty="0"/>
              <a:t>May need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&lt;Type&gt;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after name to specify type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calcPercentage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&lt;double&gt;(0.5, 1)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62702CA-50E9-4214-800E-36AA65B6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Templated Functions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6986F08F-D15E-466B-89D7-8D2170FF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13114"/>
            <a:ext cx="76500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calcPercentage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(5, 10)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compiles &amp; executes for int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82B04FC-E656-45DA-9D53-49EB9853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3294000"/>
            <a:ext cx="9585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calcPercentage(5, " ") </a:t>
            </a:r>
            <a:endParaRPr lang="en-US" sz="2000" b="1" dirty="0" smtClean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compilation error in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calcPercentage for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operator* and operator/</a:t>
            </a:r>
          </a:p>
        </p:txBody>
      </p:sp>
    </p:spTree>
    <p:extLst>
      <p:ext uri="{BB962C8B-B14F-4D97-AF65-F5344CB8AC3E}">
        <p14:creationId xmlns:p14="http://schemas.microsoft.com/office/powerpoint/2010/main" val="33720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652B26C-6821-4B9B-9A33-217E963F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36958D-BAF5-41D7-8564-B6A3DB583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Classes can receive templates to use as data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vector&lt;T&gt;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map&lt;K, V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Defining class template – same as with function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use 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/>
              <a:t> for fields, methods, etc. – like any actual type</a:t>
            </a:r>
          </a:p>
          <a:p>
            <a:r>
              <a:rPr lang="en-US" dirty="0"/>
              <a:t>Using class </a:t>
            </a:r>
            <a:r>
              <a:rPr lang="en-US" dirty="0" smtClean="0"/>
              <a:t>template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EE9A8A-DC30-4ED2-A52F-819AEB9C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Templates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6986F08F-D15E-466B-89D7-8D2170FF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00" y="3249000"/>
            <a:ext cx="65250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eaLnBrk="0" fontAlgn="base" hangingPunct="0">
              <a:spcAft>
                <a:spcPct val="0"/>
              </a:spcAft>
            </a:pPr>
            <a:r>
              <a:rPr lang="en-US" sz="2000" b="1" dirty="0" smtClean="0">
                <a:latin typeface="Consolas" panose="020B0609020204030204" pitchFamily="49" charset="0"/>
              </a:rPr>
              <a:t>template&lt;typename </a:t>
            </a:r>
            <a:r>
              <a:rPr lang="en-US" sz="2000" b="1" dirty="0">
                <a:latin typeface="Consolas" panose="020B0609020204030204" pitchFamily="49" charset="0"/>
              </a:rPr>
              <a:t>T&gt; class ClassName { ... </a:t>
            </a: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986F08F-D15E-466B-89D7-8D2170FF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00" y="5243114"/>
            <a:ext cx="3825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eaLnBrk="0" fontAlgn="base" hangingPunct="0">
              <a:spcAft>
                <a:spcPct val="0"/>
              </a:spcAft>
            </a:pPr>
            <a:r>
              <a:rPr lang="en-US" sz="2000" b="1" dirty="0" smtClean="0">
                <a:latin typeface="Consolas" panose="020B0609020204030204" pitchFamily="49" charset="0"/>
              </a:rPr>
              <a:t>ClassName&lt;int</a:t>
            </a:r>
            <a:r>
              <a:rPr lang="en-US" sz="2000" b="1" dirty="0">
                <a:latin typeface="Consolas" panose="020B0609020204030204" pitchFamily="49" charset="0"/>
              </a:rPr>
              <a:t>&gt; </a:t>
            </a:r>
            <a:r>
              <a:rPr lang="en-US" sz="2000" b="1" dirty="0" smtClean="0">
                <a:latin typeface="Consolas" panose="020B0609020204030204" pitchFamily="49" charset="0"/>
              </a:rPr>
              <a:t>a;</a:t>
            </a:r>
          </a:p>
          <a:p>
            <a:pPr marL="0" lvl="1" eaLnBrk="0" fontAlgn="base" hangingPunct="0">
              <a:spcAft>
                <a:spcPct val="0"/>
              </a:spcAft>
            </a:pPr>
            <a:r>
              <a:rPr lang="en-US" sz="2000" b="1" dirty="0" smtClean="0">
                <a:latin typeface="Consolas" panose="020B0609020204030204" pitchFamily="49" charset="0"/>
              </a:rPr>
              <a:t>ClassName&lt;Fraction</a:t>
            </a:r>
            <a:r>
              <a:rPr lang="en-US" sz="2000" b="1" dirty="0">
                <a:latin typeface="Consolas" panose="020B0609020204030204" pitchFamily="49" charset="0"/>
              </a:rPr>
              <a:t>&gt; b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  <a:endParaRPr lang="bg-B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6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832D59A-64E6-4EF1-9685-4134E207D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C27E89-E699-428A-AF0F-DE72971A7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pc="200" dirty="0">
                <a:latin typeface="Consolas" panose="020B0609020204030204" pitchFamily="49" charset="0"/>
              </a:rPr>
              <a:t>operator::</a:t>
            </a:r>
            <a:r>
              <a:rPr lang="en-US" dirty="0"/>
              <a:t> to access class inside </a:t>
            </a:r>
            <a:r>
              <a:rPr lang="en-US" b="1" spc="200" dirty="0">
                <a:latin typeface="Consolas" panose="020B0609020204030204" pitchFamily="49" charset="0"/>
              </a:rPr>
              <a:t>T</a:t>
            </a:r>
            <a:r>
              <a:rPr lang="en-US" dirty="0"/>
              <a:t>, prefix with </a:t>
            </a:r>
            <a:r>
              <a:rPr lang="en-US" b="1" spc="200" dirty="0" err="1">
                <a:latin typeface="Consolas" panose="020B0609020204030204" pitchFamily="49" charset="0"/>
              </a:rPr>
              <a:t>typename</a:t>
            </a:r>
            <a:endParaRPr lang="en-US" b="1" spc="200" dirty="0">
              <a:latin typeface="Consolas" panose="020B0609020204030204" pitchFamily="49" charset="0"/>
            </a:endParaRPr>
          </a:p>
          <a:p>
            <a:pPr lvl="1"/>
            <a:r>
              <a:rPr lang="en-US" b="1" spc="200" dirty="0" err="1">
                <a:latin typeface="Consolas" panose="020B0609020204030204" pitchFamily="49" charset="0"/>
              </a:rPr>
              <a:t>typename</a:t>
            </a:r>
            <a:r>
              <a:rPr lang="en-US" b="1" spc="200" dirty="0">
                <a:latin typeface="Consolas" panose="020B0609020204030204" pitchFamily="49" charset="0"/>
              </a:rPr>
              <a:t> T::SubClassName </a:t>
            </a:r>
            <a:r>
              <a:rPr lang="en-US" b="1" spc="200" dirty="0" err="1">
                <a:latin typeface="Consolas" panose="020B0609020204030204" pitchFamily="49" charset="0"/>
              </a:rPr>
              <a:t>subClassObject</a:t>
            </a:r>
            <a:r>
              <a:rPr lang="en-US" b="1" spc="2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3400" dirty="0"/>
              <a:t>Can also use </a:t>
            </a:r>
            <a:r>
              <a:rPr lang="en-US" b="1" spc="200" dirty="0">
                <a:latin typeface="Consolas" panose="020B0609020204030204" pitchFamily="49" charset="0"/>
              </a:rPr>
              <a:t>class</a:t>
            </a:r>
            <a:r>
              <a:rPr lang="en-US" sz="3400" dirty="0"/>
              <a:t> instead of </a:t>
            </a:r>
            <a:r>
              <a:rPr lang="en-US" b="1" spc="200" dirty="0" smtClean="0">
                <a:latin typeface="Consolas" panose="020B0609020204030204" pitchFamily="49" charset="0"/>
              </a:rPr>
              <a:t>typename</a:t>
            </a:r>
            <a:endParaRPr lang="en-US" sz="3400" baseline="300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3813C51-B4D4-4DB7-AF3B-0F179994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Template Subtype – </a:t>
            </a:r>
            <a:r>
              <a:rPr lang="en-US" spc="200" dirty="0" smtClean="0">
                <a:latin typeface="Consolas" panose="020B0609020204030204" pitchFamily="49" charset="0"/>
              </a:rPr>
              <a:t>typename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6C5CBDA-907A-46D1-BE8F-88F510D41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0" y="3565750"/>
            <a:ext cx="90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template&lt;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Container&gt; void print(Container container)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Container::iterator 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for (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container.begin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container.end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std::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*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" ";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std::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 smtClean="0"/>
              <a:t>#cpp-advanced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596949D-0F87-4DF6-8F5A-AB07E4126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5A498B-B7C4-4A4E-B233-64E8BAE4C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Can define </a:t>
            </a:r>
            <a:r>
              <a:rPr lang="en-US" dirty="0" smtClean="0"/>
              <a:t>different behavior </a:t>
            </a:r>
            <a:r>
              <a:rPr lang="en-US" dirty="0"/>
              <a:t>for </a:t>
            </a:r>
            <a:r>
              <a:rPr lang="en-US" dirty="0" smtClean="0"/>
              <a:t>specific template value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18288F1-3B58-4B4B-AFFF-85AAA8CF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Specialization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0A6D86E-568C-47E5-A221-D6BD984E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1" y="2034000"/>
            <a:ext cx="7335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template&lt;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T&gt; void print(T container)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typename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T::iterator </a:t>
            </a:r>
            <a:r>
              <a:rPr lang="en-US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...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template&lt;&gt; void print&lt;string&gt;(string container) {</a:t>
            </a:r>
          </a:p>
          <a:p>
            <a:pPr eaLnBrk="0" fontAlgn="base" hangingPunct="0">
              <a:spcAft>
                <a:spcPct val="0"/>
              </a:spcAft>
            </a:pPr>
            <a:r>
              <a:rPr lang="fr-FR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cout &lt;&lt; container &lt;&lt; </a:t>
            </a:r>
            <a:r>
              <a:rPr lang="fr-FR" sz="20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fr-FR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bg-BG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69D008A-8C06-4796-8FB7-DA23C9EF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4914000"/>
            <a:ext cx="958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vector&lt;int&gt; numbers{ 1, 2, 3 }; string s = "hello specialization";</a:t>
            </a:r>
            <a:endParaRPr lang="bg-BG" sz="2000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print(numbers);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prints "1 2 3 " 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print(s);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prints "hello specialization"</a:t>
            </a:r>
          </a:p>
        </p:txBody>
      </p:sp>
    </p:spTree>
    <p:extLst>
      <p:ext uri="{BB962C8B-B14F-4D97-AF65-F5344CB8AC3E}">
        <p14:creationId xmlns:p14="http://schemas.microsoft.com/office/powerpoint/2010/main" val="295315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DAE6498-B910-44B7-A82C-A31C32E82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84278F-9874-4CF6-9C39-B94340058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Template declaration and definition must be in the SAME file!</a:t>
            </a:r>
          </a:p>
          <a:p>
            <a:pPr lvl="1"/>
            <a:r>
              <a:rPr lang="en-US" dirty="0" smtClean="0"/>
              <a:t>Can not </a:t>
            </a:r>
            <a:r>
              <a:rPr lang="en-US" dirty="0"/>
              <a:t>separate class template in </a:t>
            </a:r>
            <a:r>
              <a:rPr lang="en-US" b="1" spc="200" dirty="0">
                <a:latin typeface="Consolas" panose="020B0609020204030204" pitchFamily="49" charset="0"/>
              </a:rPr>
              <a:t>.h</a:t>
            </a:r>
            <a:r>
              <a:rPr lang="en-US" dirty="0"/>
              <a:t> and</a:t>
            </a:r>
            <a:r>
              <a:rPr lang="en-US" b="1" spc="200" dirty="0">
                <a:latin typeface="Consolas" panose="020B0609020204030204" pitchFamily="49" charset="0"/>
              </a:rPr>
              <a:t>.cpp</a:t>
            </a:r>
            <a:r>
              <a:rPr lang="en-US" dirty="0"/>
              <a:t> files</a:t>
            </a:r>
          </a:p>
          <a:p>
            <a:r>
              <a:rPr lang="en-US" dirty="0"/>
              <a:t>Templates can be constant values</a:t>
            </a:r>
          </a:p>
          <a:p>
            <a:pPr lvl="1">
              <a:buClr>
                <a:schemeClr val="tx1"/>
              </a:buClr>
            </a:pPr>
            <a:r>
              <a:rPr lang="en-US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template&lt;int 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 N as a constant in function/class</a:t>
            </a:r>
          </a:p>
          <a:p>
            <a:r>
              <a:rPr lang="en-US" dirty="0"/>
              <a:t>Templates don't exist in code until used</a:t>
            </a:r>
          </a:p>
          <a:p>
            <a:pPr lvl="1"/>
            <a:r>
              <a:rPr lang="en-US" dirty="0"/>
              <a:t>When used, compiler copies template with the type</a:t>
            </a:r>
          </a:p>
          <a:p>
            <a:r>
              <a:rPr lang="en-US" dirty="0"/>
              <a:t>Template metaprogramming</a:t>
            </a:r>
          </a:p>
          <a:p>
            <a:pPr lvl="1"/>
            <a:r>
              <a:rPr lang="en-US" dirty="0"/>
              <a:t>Uses templates to generate results compile-time (e.g. Fibonacci)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1A967C9-3A3B-48FD-BF31-860EA57B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Template Specifics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93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826" y="1539000"/>
            <a:ext cx="8722174" cy="46810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Preprocessor directives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Execute before compilation and edit code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Macros, Inclusions &amp; Header-guards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Code is often split into </a:t>
            </a:r>
            <a:r>
              <a:rPr lang="en-US" sz="2800" b="1" dirty="0">
                <a:solidFill>
                  <a:schemeClr val="bg1"/>
                </a:solidFill>
              </a:rPr>
              <a:t>header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chemeClr val="bg1"/>
                </a:solidFill>
              </a:rPr>
              <a:t>source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chemeClr val="bg1"/>
                </a:solidFill>
              </a:rPr>
              <a:t>files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sz="2800" b="1" spc="2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.h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contains declarations</a:t>
            </a:r>
            <a:r>
              <a:rPr lang="en-US" sz="2800" dirty="0" smtClean="0">
                <a:solidFill>
                  <a:schemeClr val="bg2"/>
                </a:solidFill>
              </a:rPr>
              <a:t>,</a:t>
            </a:r>
            <a:r>
              <a:rPr lang="en-US" sz="2800" b="1" spc="2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.</a:t>
            </a:r>
            <a:r>
              <a:rPr lang="en-US" sz="2800" b="1" spc="200" dirty="0">
                <a:solidFill>
                  <a:schemeClr val="bg2"/>
                </a:solidFill>
                <a:latin typeface="Consolas" panose="020B0609020204030204" pitchFamily="49" charset="0"/>
              </a:rPr>
              <a:t>cpp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contains definition</a:t>
            </a:r>
            <a:endParaRPr lang="en-US" sz="28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IDEs usually compile &amp; link all </a:t>
            </a:r>
            <a:r>
              <a:rPr lang="en-US" sz="2800" b="1" spc="200" dirty="0">
                <a:solidFill>
                  <a:schemeClr val="bg2"/>
                </a:solidFill>
                <a:latin typeface="Consolas" panose="020B0609020204030204" pitchFamily="49" charset="0"/>
              </a:rPr>
              <a:t>.cpp</a:t>
            </a:r>
            <a:r>
              <a:rPr lang="en-US" sz="2800" dirty="0">
                <a:solidFill>
                  <a:schemeClr val="bg2"/>
                </a:solidFill>
              </a:rPr>
              <a:t> files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Templates</a:t>
            </a:r>
            <a:r>
              <a:rPr lang="en-US" sz="2800" dirty="0"/>
              <a:t> allow using same code for different types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Functions and classes can be templates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#include, #define, #if</a:t>
            </a: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Preprocessor Directives</a:t>
            </a:r>
          </a:p>
        </p:txBody>
      </p:sp>
      <p:pic>
        <p:nvPicPr>
          <p:cNvPr id="3074" name="Picture 2" descr="C:\Users\Лази\Desktop\Work\presentations icons\includ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50" y="1629000"/>
            <a:ext cx="2033650" cy="20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5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1BCEB91-790D-45AF-A81D-0F635A6A4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FD0722-B0C6-444A-8028-C24B31F57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Executed before compilation</a:t>
            </a:r>
          </a:p>
          <a:p>
            <a:r>
              <a:rPr lang="en-US" dirty="0"/>
              <a:t>Instruct compiler how and what to compile</a:t>
            </a:r>
          </a:p>
          <a:p>
            <a:pPr lvl="1"/>
            <a:r>
              <a:rPr lang="en-US" dirty="0"/>
              <a:t>Not part of the code, they modify the 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adds code to the compilation unit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essentially a find-and-replace in the 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#ifdef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#else</a:t>
            </a:r>
            <a:r>
              <a:rPr lang="en-US" dirty="0"/>
              <a:t>… – use/skip code based on an expression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compiler-specific </a:t>
            </a:r>
            <a:r>
              <a:rPr lang="en-US" dirty="0" smtClean="0"/>
              <a:t>settings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optimization level)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52D9EB9-C6A6-4936-88E1-2FC76E0E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Directives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875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C659CBC-7622-4298-B500-5D3242C09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8F6487-98D8-473D-9FDB-B3A94F74F7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#include &lt;X&gt;</a:t>
            </a:r>
            <a:r>
              <a:rPr lang="en-US" dirty="0"/>
              <a:t> copies system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source in this file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#include "X"</a:t>
            </a:r>
            <a:r>
              <a:rPr lang="en-US" dirty="0"/>
              <a:t> first looks for local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, then for system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en-US" sz="36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define X Y</a:t>
            </a:r>
            <a:r>
              <a:rPr lang="en-US" dirty="0"/>
              <a:t> – macro, replaces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in the code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lang="en-US" sz="3600" b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#define F(X) code-using-X</a:t>
            </a:r>
            <a:r>
              <a:rPr lang="en-US" dirty="0"/>
              <a:t> – macro function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6C97DE0-E2FA-4537-85AC-A45F954E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lang="en-US" dirty="0"/>
              <a:t> and </a:t>
            </a:r>
            <a:r>
              <a:rPr lang="en-US" spc="200" dirty="0">
                <a:latin typeface="Consolas" panose="020B0609020204030204" pitchFamily="49" charset="0"/>
                <a:ea typeface="+mn-ea"/>
                <a:cs typeface="+mn-cs"/>
              </a:rPr>
              <a:t>#define</a:t>
            </a:r>
            <a:endParaRPr lang="bg-BG" spc="2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D61D890-FE71-4F08-BE36-0ED2A822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19" y="2574000"/>
            <a:ext cx="8207681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 &lt;iostream&gt;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directly looks for system file iostream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 "01.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Macros.h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looks for local file "01. </a:t>
            </a:r>
            <a:r>
              <a:rPr lang="en-US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Macros.h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EA3500A2-1A5C-46F8-B982-577700993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10" y="4194000"/>
            <a:ext cx="821999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#define PI 3.14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PI &lt;&lt;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prints 3.14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C13EE2B-01AA-45A6-969F-C774A79E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19" y="5769000"/>
            <a:ext cx="8207681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#define SHOW(something)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something &lt;&lt; </a:t>
            </a:r>
            <a:r>
              <a:rPr lang="en-US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SHOW("hello macros");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prints "hello macros"</a:t>
            </a:r>
          </a:p>
        </p:txBody>
      </p:sp>
    </p:spTree>
    <p:extLst>
      <p:ext uri="{BB962C8B-B14F-4D97-AF65-F5344CB8AC3E}">
        <p14:creationId xmlns:p14="http://schemas.microsoft.com/office/powerpoint/2010/main" val="16106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What will the </a:t>
            </a:r>
            <a:r>
              <a:rPr lang="en-US" dirty="0" smtClean="0"/>
              <a:t>following </a:t>
            </a:r>
            <a:r>
              <a:rPr lang="en-US" dirty="0"/>
              <a:t>code do?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Print </a:t>
            </a: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</a:t>
            </a:r>
            <a:r>
              <a:rPr lang="en-US" sz="3200" dirty="0">
                <a:latin typeface="Consolas" panose="020B0609020204030204" pitchFamily="49" charset="0"/>
              </a:rPr>
              <a:t>5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C9C968B9-59A3-4934-86D0-428C204C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05" y="2022227"/>
            <a:ext cx="517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#define 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HALF(value) value / 2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4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HALF(4 + 2) &lt;&lt; </a:t>
            </a:r>
            <a:r>
              <a:rPr lang="en-US" sz="24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56000" y="3942905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4392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F6E00F6-4C41-4267-8DB8-B6788CE90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1268A0-631A-431F-AE09-AD4312D4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Similar to if-else, when condition is NOT met, code is ignored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"else if",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#else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"closed"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#endif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#ifdef 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if macro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is defined,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if macro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is NOT defined</a:t>
            </a:r>
          </a:p>
          <a:p>
            <a:r>
              <a:rPr lang="en-US" b="1" dirty="0"/>
              <a:t>Header guards </a:t>
            </a:r>
            <a:r>
              <a:rPr lang="en-US" dirty="0"/>
              <a:t>– avoid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#include</a:t>
            </a:r>
            <a:r>
              <a:rPr lang="en-US" dirty="0"/>
              <a:t>-ing code multiple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9FBC44D-6953-41BE-B6B2-472F3DCF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Inclusions &amp; Header Guards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018465D-76E9-49E8-9163-CF45FFC3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049000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SOME_FILE_H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use any macro name unique for the file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#define </a:t>
            </a:r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SOME_FILE_H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code here safe from multi-inclusion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#endif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!SOME_FILE_H</a:t>
            </a:r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036F5054-C848-4798-B8EA-58D2E7B9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2005536"/>
            <a:ext cx="360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#ifdef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_WIN32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system("</a:t>
            </a:r>
            <a:r>
              <a:rPr lang="en-US" sz="2400" b="1" dirty="0" err="1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cls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#else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system("clear");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31338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Separating Declaration and Definition</a:t>
            </a:r>
            <a:endParaRPr lang="en-US" dirty="0"/>
          </a:p>
        </p:txBody>
      </p:sp>
      <p:pic>
        <p:nvPicPr>
          <p:cNvPr id="1026" name="Picture 2" descr="C:\Users\Лази\Desktop\Work\presentations icons\software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449000"/>
            <a:ext cx="2510575" cy="251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</TotalTime>
  <Words>2218</Words>
  <Application>Microsoft Office PowerPoint</Application>
  <PresentationFormat>Custom</PresentationFormat>
  <Paragraphs>383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SoftUni</vt:lpstr>
      <vt:lpstr>Code Organization and Templates</vt:lpstr>
      <vt:lpstr>Table of Contents</vt:lpstr>
      <vt:lpstr>Have a Question?</vt:lpstr>
      <vt:lpstr>Preprocessor Directives</vt:lpstr>
      <vt:lpstr>Preprocessor Directives</vt:lpstr>
      <vt:lpstr>#include and #define</vt:lpstr>
      <vt:lpstr>Quick Quiz</vt:lpstr>
      <vt:lpstr>Conditional Inclusions &amp; Header Guards</vt:lpstr>
      <vt:lpstr>Separating Declaration and Definition</vt:lpstr>
      <vt:lpstr>Separating Declaration and Definition</vt:lpstr>
      <vt:lpstr>Why Separate?</vt:lpstr>
      <vt:lpstr>Why Separate?</vt:lpstr>
      <vt:lpstr>Why Separate?</vt:lpstr>
      <vt:lpstr>Separating Declarations and Definitions (1)</vt:lpstr>
      <vt:lpstr>Separating Declarations and Definitions (2)</vt:lpstr>
      <vt:lpstr>Header and Source Files</vt:lpstr>
      <vt:lpstr>Header and Source Files</vt:lpstr>
      <vt:lpstr>Company.h</vt:lpstr>
      <vt:lpstr>Company.cpp</vt:lpstr>
      <vt:lpstr>Build</vt:lpstr>
      <vt:lpstr>Building Multiple Sources in C++ (1)</vt:lpstr>
      <vt:lpstr>Building Multiple Sources in C++ (2)</vt:lpstr>
      <vt:lpstr>Templates</vt:lpstr>
      <vt:lpstr>Algorithm vs. Data Type</vt:lpstr>
      <vt:lpstr>Templates</vt:lpstr>
      <vt:lpstr>Function Templates</vt:lpstr>
      <vt:lpstr>Calling Templated Functions</vt:lpstr>
      <vt:lpstr>Class Templates</vt:lpstr>
      <vt:lpstr>Access Template Subtype – typename</vt:lpstr>
      <vt:lpstr>Template Specialization</vt:lpstr>
      <vt:lpstr>C++ Template Specifics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Organization and Templates</dc:title>
  <dc:subject>Software Development</dc:subject>
  <dc:creator>Software University</dc:creator>
  <cp:keywords>SoftUni; Software University; cpp; c++ advanced;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Лази</cp:lastModifiedBy>
  <cp:revision>69</cp:revision>
  <dcterms:created xsi:type="dcterms:W3CDTF">2018-05-23T13:08:44Z</dcterms:created>
  <dcterms:modified xsi:type="dcterms:W3CDTF">2020-06-14T11:17:21Z</dcterms:modified>
  <cp:category>computer programming;programming;software development;software engineering</cp:category>
</cp:coreProperties>
</file>