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87"/>
  </p:notesMasterIdLst>
  <p:handoutMasterIdLst>
    <p:handoutMasterId r:id="rId88"/>
  </p:handoutMasterIdLst>
  <p:sldIdLst>
    <p:sldId id="575" r:id="rId3"/>
    <p:sldId id="506" r:id="rId4"/>
    <p:sldId id="574" r:id="rId5"/>
    <p:sldId id="576" r:id="rId6"/>
    <p:sldId id="507" r:id="rId7"/>
    <p:sldId id="508" r:id="rId8"/>
    <p:sldId id="417" r:id="rId9"/>
    <p:sldId id="418" r:id="rId10"/>
    <p:sldId id="509" r:id="rId11"/>
    <p:sldId id="510" r:id="rId12"/>
    <p:sldId id="577" r:id="rId13"/>
    <p:sldId id="603" r:id="rId14"/>
    <p:sldId id="514" r:id="rId15"/>
    <p:sldId id="604" r:id="rId16"/>
    <p:sldId id="605" r:id="rId17"/>
    <p:sldId id="606" r:id="rId18"/>
    <p:sldId id="578" r:id="rId19"/>
    <p:sldId id="579" r:id="rId20"/>
    <p:sldId id="520" r:id="rId21"/>
    <p:sldId id="580" r:id="rId22"/>
    <p:sldId id="522" r:id="rId23"/>
    <p:sldId id="523" r:id="rId24"/>
    <p:sldId id="581" r:id="rId25"/>
    <p:sldId id="524" r:id="rId26"/>
    <p:sldId id="616" r:id="rId27"/>
    <p:sldId id="582" r:id="rId28"/>
    <p:sldId id="527" r:id="rId29"/>
    <p:sldId id="583" r:id="rId30"/>
    <p:sldId id="529" r:id="rId31"/>
    <p:sldId id="584" r:id="rId32"/>
    <p:sldId id="530" r:id="rId33"/>
    <p:sldId id="532" r:id="rId34"/>
    <p:sldId id="585" r:id="rId35"/>
    <p:sldId id="534" r:id="rId36"/>
    <p:sldId id="586" r:id="rId37"/>
    <p:sldId id="536" r:id="rId38"/>
    <p:sldId id="587" r:id="rId39"/>
    <p:sldId id="538" r:id="rId40"/>
    <p:sldId id="539" r:id="rId41"/>
    <p:sldId id="588" r:id="rId42"/>
    <p:sldId id="541" r:id="rId43"/>
    <p:sldId id="589" r:id="rId44"/>
    <p:sldId id="543" r:id="rId45"/>
    <p:sldId id="617" r:id="rId46"/>
    <p:sldId id="607" r:id="rId47"/>
    <p:sldId id="545" r:id="rId48"/>
    <p:sldId id="546" r:id="rId49"/>
    <p:sldId id="547" r:id="rId50"/>
    <p:sldId id="591" r:id="rId51"/>
    <p:sldId id="548" r:id="rId52"/>
    <p:sldId id="549" r:id="rId53"/>
    <p:sldId id="592" r:id="rId54"/>
    <p:sldId id="552" r:id="rId55"/>
    <p:sldId id="614" r:id="rId56"/>
    <p:sldId id="553" r:id="rId57"/>
    <p:sldId id="554" r:id="rId58"/>
    <p:sldId id="555" r:id="rId59"/>
    <p:sldId id="593" r:id="rId60"/>
    <p:sldId id="557" r:id="rId61"/>
    <p:sldId id="558" r:id="rId62"/>
    <p:sldId id="611" r:id="rId63"/>
    <p:sldId id="559" r:id="rId64"/>
    <p:sldId id="612" r:id="rId65"/>
    <p:sldId id="594" r:id="rId66"/>
    <p:sldId id="561" r:id="rId67"/>
    <p:sldId id="610" r:id="rId68"/>
    <p:sldId id="562" r:id="rId69"/>
    <p:sldId id="595" r:id="rId70"/>
    <p:sldId id="564" r:id="rId71"/>
    <p:sldId id="613" r:id="rId72"/>
    <p:sldId id="596" r:id="rId73"/>
    <p:sldId id="567" r:id="rId74"/>
    <p:sldId id="597" r:id="rId75"/>
    <p:sldId id="569" r:id="rId76"/>
    <p:sldId id="609" r:id="rId77"/>
    <p:sldId id="570" r:id="rId78"/>
    <p:sldId id="608" r:id="rId79"/>
    <p:sldId id="598" r:id="rId80"/>
    <p:sldId id="572" r:id="rId81"/>
    <p:sldId id="599" r:id="rId82"/>
    <p:sldId id="618" r:id="rId83"/>
    <p:sldId id="619" r:id="rId84"/>
    <p:sldId id="413" r:id="rId85"/>
    <p:sldId id="496" r:id="rId8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75"/>
            <p14:sldId id="506"/>
            <p14:sldId id="574"/>
            <p14:sldId id="576"/>
            <p14:sldId id="507"/>
            <p14:sldId id="508"/>
            <p14:sldId id="417"/>
            <p14:sldId id="418"/>
            <p14:sldId id="509"/>
            <p14:sldId id="510"/>
            <p14:sldId id="577"/>
            <p14:sldId id="603"/>
            <p14:sldId id="514"/>
            <p14:sldId id="604"/>
            <p14:sldId id="605"/>
            <p14:sldId id="606"/>
            <p14:sldId id="578"/>
            <p14:sldId id="579"/>
            <p14:sldId id="520"/>
            <p14:sldId id="580"/>
            <p14:sldId id="522"/>
            <p14:sldId id="523"/>
            <p14:sldId id="581"/>
            <p14:sldId id="524"/>
            <p14:sldId id="616"/>
            <p14:sldId id="582"/>
            <p14:sldId id="527"/>
            <p14:sldId id="583"/>
            <p14:sldId id="529"/>
            <p14:sldId id="584"/>
            <p14:sldId id="530"/>
            <p14:sldId id="532"/>
            <p14:sldId id="585"/>
            <p14:sldId id="534"/>
            <p14:sldId id="586"/>
            <p14:sldId id="536"/>
            <p14:sldId id="587"/>
            <p14:sldId id="538"/>
            <p14:sldId id="539"/>
            <p14:sldId id="588"/>
            <p14:sldId id="541"/>
            <p14:sldId id="589"/>
            <p14:sldId id="543"/>
            <p14:sldId id="617"/>
            <p14:sldId id="607"/>
            <p14:sldId id="545"/>
            <p14:sldId id="546"/>
            <p14:sldId id="547"/>
            <p14:sldId id="591"/>
            <p14:sldId id="548"/>
            <p14:sldId id="549"/>
            <p14:sldId id="592"/>
            <p14:sldId id="552"/>
            <p14:sldId id="614"/>
            <p14:sldId id="553"/>
            <p14:sldId id="554"/>
            <p14:sldId id="555"/>
            <p14:sldId id="593"/>
            <p14:sldId id="557"/>
            <p14:sldId id="558"/>
            <p14:sldId id="611"/>
            <p14:sldId id="559"/>
            <p14:sldId id="612"/>
            <p14:sldId id="594"/>
            <p14:sldId id="561"/>
            <p14:sldId id="610"/>
            <p14:sldId id="562"/>
            <p14:sldId id="595"/>
            <p14:sldId id="564"/>
            <p14:sldId id="613"/>
            <p14:sldId id="596"/>
            <p14:sldId id="567"/>
            <p14:sldId id="597"/>
            <p14:sldId id="569"/>
            <p14:sldId id="609"/>
            <p14:sldId id="570"/>
            <p14:sldId id="608"/>
            <p14:sldId id="598"/>
            <p14:sldId id="572"/>
            <p14:sldId id="599"/>
            <p14:sldId id="618"/>
            <p14:sldId id="619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67" d="100"/>
          <a:sy n="67" d="100"/>
        </p:scale>
        <p:origin x="436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3/16/2020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1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6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2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924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905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24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 dirty="0"/>
              <a:t>Щракнете върху иконата, за да добавите картина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3/16/2020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4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3/16/2020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9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3/16/2020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5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4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974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116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7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56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7801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9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7" r:id="rId15"/>
    <p:sldLayoutId id="2147483698" r:id="rId16"/>
    <p:sldLayoutId id="2147483699" r:id="rId17"/>
    <p:sldLayoutId id="2147483700" r:id="rId18"/>
    <p:sldLayoutId id="2147483662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types#Range_of_values" TargetMode="External"/><Relationship Id="rId2" Type="http://schemas.openxmlformats.org/officeDocument/2006/relationships/hyperlink" Target="http://en.cppreference.com/w/cpp/language/types#Properties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413521/is-there-any-reason-not-to-use-fixed-width-integer-types-e-g-uint8-t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#Philosophy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0.gif"/><Relationship Id="rId4" Type="http://schemas.openxmlformats.org/officeDocument/2006/relationships/image" Target="../media/image67.jpeg"/><Relationship Id="rId9" Type="http://schemas.openxmlformats.org/officeDocument/2006/relationships/hyperlink" Target="https://www.lukanet.com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9A4E8052-600B-4B03-ABB2-DB14E946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6" y="1134484"/>
            <a:ext cx="10855453" cy="50679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C++ Language, Data Types, Expressions, Console I/O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79086F2-BF2F-47DB-B840-6A778C48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C++ Basic Syntax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452F3A-2B6D-478B-8945-32B89FB7AD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526585-487A-4014-99B5-F04D37E990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148AFC-98BC-43F0-A654-307A0FF9B1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sz="2800" noProof="1">
                <a:ea typeface="Calibri"/>
                <a:cs typeface="Calibri"/>
                <a:sym typeface="Calibri"/>
              </a:rPr>
              <a:t>SoftUni</a:t>
            </a:r>
            <a:r>
              <a:rPr lang="en-US" sz="2800" dirty="0">
                <a:ea typeface="Calibri"/>
                <a:cs typeface="Calibri"/>
                <a:sym typeface="Calibri"/>
              </a:rPr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2BE7B9-8B9A-4911-821F-2D367CCB89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741"/>
            <a:ext cx="2950749" cy="444793"/>
          </a:xfrm>
        </p:spPr>
        <p:txBody>
          <a:bodyPr/>
          <a:lstStyle/>
          <a:p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</a:p>
        </p:txBody>
      </p:sp>
      <p:pic>
        <p:nvPicPr>
          <p:cNvPr id="12" name="Picture 2" descr="Image result">
            <a:extLst>
              <a:ext uri="{FF2B5EF4-FFF2-40B4-BE49-F238E27FC236}">
                <a16:creationId xmlns:a16="http://schemas.microsoft.com/office/drawing/2014/main" id="{16C1DA0A-1649-4014-98D6-72EA2F00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6" y="2310911"/>
            <a:ext cx="2084070" cy="22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9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26A4-6AA8-4874-A8D8-BF73BA333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C++ compiler turns C++ code to assembly</a:t>
            </a:r>
          </a:p>
          <a:p>
            <a:r>
              <a:rPr lang="en-US" dirty="0"/>
              <a:t>An IDE is software assisting programming</a:t>
            </a:r>
          </a:p>
          <a:p>
            <a:pPr lvl="1"/>
            <a:r>
              <a:rPr lang="en-US" dirty="0"/>
              <a:t>Has a Compiler, Linker, Debugger, Code Editor</a:t>
            </a:r>
          </a:p>
          <a:p>
            <a:pPr lvl="1"/>
            <a:r>
              <a:rPr lang="en-US" dirty="0"/>
              <a:t>Code organization, Tools, Diagnostics</a:t>
            </a:r>
          </a:p>
          <a:p>
            <a:r>
              <a:rPr lang="en-US" dirty="0"/>
              <a:t>There are lots of C++ compilers and IDEs</a:t>
            </a:r>
          </a:p>
          <a:p>
            <a:pPr lvl="1"/>
            <a:r>
              <a:rPr lang="en-US" dirty="0"/>
              <a:t>Free, open-source, proprietary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32ABEB-E185-4B62-9680-5078ED3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Compilers &amp; IDEs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3DD33-66E7-468F-88B4-3A02E9CE6F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5EAAF-EE5A-4A7A-AF7E-F9F7CCC6D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Structure, Running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0437-9ED1-4BBC-B1EE-B06AB7262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Point, Building and Running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13BDE-6CFB-4A07-B399-E900C333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6B19-6530-490B-91D7-EB592A1E0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Here’s a classic C++ “Hello World” example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90008-3AEA-4EA0-BCCF-DC2C2E00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701B2-2F59-4E5B-8259-DEE829881E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66BD3-C93B-4805-8317-016913FF8A65}"/>
              </a:ext>
            </a:extLst>
          </p:cNvPr>
          <p:cNvSpPr txBox="1"/>
          <p:nvPr/>
        </p:nvSpPr>
        <p:spPr>
          <a:xfrm>
            <a:off x="836612" y="2937296"/>
            <a:ext cx="6781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bg-BG" sz="18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 </a:t>
            </a:r>
            <a:r>
              <a:rPr lang="bg-BG" sz="1800" b="1" kern="15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endParaRPr lang="bg-BG" sz="18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1800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argc, 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argv[]) {</a:t>
            </a: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"Hello World!" &lt;&lt; 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E167B9A-9F8A-43CB-A5D0-9CDBDA7E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2" y="4931807"/>
            <a:ext cx="2412031" cy="783193"/>
          </a:xfrm>
          <a:prstGeom prst="wedgeRoundRectCallout">
            <a:avLst>
              <a:gd name="adj1" fmla="val -174"/>
              <a:gd name="adj2" fmla="val -138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"main" function – our entry point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5CDAA61-9CD1-4AFF-99C3-43F90488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1863622"/>
            <a:ext cx="2275140" cy="78319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input-output library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5F470A87-8C10-484A-A243-918D8927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517" y="1862933"/>
            <a:ext cx="3714750" cy="783193"/>
          </a:xfrm>
          <a:prstGeom prst="wedgeRoundRectCallout">
            <a:avLst>
              <a:gd name="adj1" fmla="val -86924"/>
              <a:gd name="adj2" fmla="val 1154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 we’re working with the 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namespace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73A671FD-F0C6-4B67-A40C-BE92062F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463" y="3565365"/>
            <a:ext cx="2333624" cy="442674"/>
          </a:xfrm>
          <a:prstGeom prst="wedgeRoundRectCallout">
            <a:avLst>
              <a:gd name="adj1" fmla="val -99423"/>
              <a:gd name="adj2" fmla="val 515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optional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475C2F2-A467-47BA-A546-34D5BA26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756" y="4353563"/>
            <a:ext cx="1764331" cy="783193"/>
          </a:xfrm>
          <a:prstGeom prst="wedgeRoundRectCallout">
            <a:avLst>
              <a:gd name="adj1" fmla="val -133223"/>
              <a:gd name="adj2" fmla="val -50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to 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console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BE137716-3544-4EC1-A243-42A5D91D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4931293"/>
            <a:ext cx="2514600" cy="783193"/>
          </a:xfrm>
          <a:prstGeom prst="wedgeRoundRectCallout">
            <a:avLst>
              <a:gd name="adj1" fmla="val -61082"/>
              <a:gd name="adj2" fmla="val -90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main, 0 means everything went ok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11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AC40-59E9-4007-A20F-968727B5D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function – entry point of the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other function can be named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"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C++ needs specific function to start from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Everything else is free-form – code ordering, </a:t>
            </a:r>
            <a:r>
              <a:rPr lang="en-US" noProof="1"/>
              <a:t>namings</a:t>
            </a:r>
            <a:r>
              <a:rPr lang="en-US" dirty="0"/>
              <a:t>, etc.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receive command line parameters</a:t>
            </a:r>
          </a:p>
          <a:p>
            <a:pPr>
              <a:buClr>
                <a:schemeClr val="tx1"/>
              </a:buClr>
            </a:pPr>
            <a:r>
              <a:rPr lang="en-US" dirty="0"/>
              <a:t>Termination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finishes (returns), the program stops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return value of main is the "exit code“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means no errors – informative, not obligatory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16DBA2-9A31-4F8C-8698-DFD7B1D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Entry Point &amp; Termination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6AAC4-82B7-46C9-AFBE-91144B31D5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383-5DC6-4DA8-B10D-1260E7296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has a lot of functionality in its standard code libraries</a:t>
            </a:r>
          </a:p>
          <a:p>
            <a:r>
              <a:rPr lang="en-US" dirty="0"/>
              <a:t>C++ can also use functionality from user-built code libraries</a:t>
            </a:r>
          </a:p>
          <a:p>
            <a:r>
              <a:rPr lang="en-US" dirty="0"/>
              <a:t>Say what libraries to use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syntax</a:t>
            </a:r>
          </a:p>
          <a:p>
            <a:r>
              <a:rPr lang="en-US" dirty="0"/>
              <a:t>For now, for standard libraries: put the library name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223A3-9184-49D6-ACAD-CB0203D4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Including Libraries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D3899-F33A-458D-B65E-BAD684D4ED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34006-5BDD-4216-A881-02D736C2A219}"/>
              </a:ext>
            </a:extLst>
          </p:cNvPr>
          <p:cNvSpPr txBox="1"/>
          <p:nvPr/>
        </p:nvSpPr>
        <p:spPr>
          <a:xfrm>
            <a:off x="760412" y="4463482"/>
            <a:ext cx="5486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bg-BG" sz="2000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 std;</a:t>
            </a:r>
          </a:p>
          <a:p>
            <a:pPr hangingPunct="0">
              <a:spcAft>
                <a:spcPts val="0"/>
              </a:spcAft>
            </a:pPr>
            <a:endParaRPr lang="bg-BG" sz="2000" b="1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main(int argc, char * argv[]) 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70714B00-6FA0-4F8D-9C80-D96F9262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4071879"/>
            <a:ext cx="3352800" cy="783193"/>
          </a:xfrm>
          <a:prstGeom prst="wedgeRoundRectCallout">
            <a:avLst>
              <a:gd name="adj1" fmla="val -95186"/>
              <a:gd name="adj2" fmla="val 37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 contains console I/O functionality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7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D4C0-10B4-4295-BCA8-FB63BE0FD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building block (pun intended) of a program</a:t>
            </a:r>
          </a:p>
          <a:p>
            <a:r>
              <a:rPr lang="en-US" dirty="0"/>
              <a:t>Most actual program code is in blocks, aka “bodies”</a:t>
            </a:r>
          </a:p>
          <a:p>
            <a:r>
              <a:rPr lang="en-US" dirty="0"/>
              <a:t>Start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> and end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can be nested</a:t>
            </a:r>
          </a:p>
          <a:p>
            <a:r>
              <a:rPr lang="en-US" dirty="0"/>
              <a:t>Functions’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),  loops’ &amp; conditionals’ code is in blocks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A132F-40E2-42F4-928F-9F11433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Blocks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0295F-8B0C-48A2-B47E-8007519C27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BCA7E-3784-468B-864D-3C1FFD4EFF1B}"/>
              </a:ext>
            </a:extLst>
          </p:cNvPr>
          <p:cNvSpPr txBox="1"/>
          <p:nvPr/>
        </p:nvSpPr>
        <p:spPr>
          <a:xfrm>
            <a:off x="379412" y="4419600"/>
            <a:ext cx="9906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argc,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argv[]) </a:t>
            </a:r>
            <a:endParaRPr lang="en-US" sz="20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"Hello World!" &lt;&lt;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ACA0A49-AC98-419E-A106-631A07542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4235251"/>
            <a:ext cx="3352800" cy="442674"/>
          </a:xfrm>
          <a:prstGeom prst="wedgeRoundRectCallout">
            <a:avLst>
              <a:gd name="adj1" fmla="val -95186"/>
              <a:gd name="adj2" fmla="val 37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main() </a:t>
            </a:r>
            <a:r>
              <a:rPr lang="en-US" sz="2000" dirty="0">
                <a:solidFill>
                  <a:schemeClr val="bg2"/>
                </a:solidFill>
              </a:rPr>
              <a:t>code block</a:t>
            </a:r>
            <a:endParaRPr lang="bg-BG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2F4-89FD-4388-BDDF-49A08BD8E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Statement: a piece of code to be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Blocks consist of statements</a:t>
            </a:r>
          </a:p>
          <a:p>
            <a:pPr>
              <a:buClr>
                <a:schemeClr val="tx1"/>
              </a:buClr>
            </a:pPr>
            <a:r>
              <a:rPr lang="en-US" dirty="0"/>
              <a:t>Statements contain C++ code and end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500" dirty="0"/>
              <a:t>C++ has comments (parts of the code ignored by compiler)</a:t>
            </a:r>
          </a:p>
          <a:p>
            <a:pPr lvl="1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sz="3500" dirty="0"/>
              <a:t> comments a line,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  <a:r>
              <a:rPr lang="en-US" sz="3500" dirty="0"/>
              <a:t> starts a multi-line comment,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*/</a:t>
            </a:r>
            <a:r>
              <a:rPr lang="en-US" sz="3500" dirty="0"/>
              <a:t> ends it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A7CD2-6763-4E01-AA7F-69789A52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Structure: Statements &amp; Comments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82D6C-2671-49A5-A44B-CD425B35AB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D2F96-D48D-4128-9FA8-1D3E407EB864}"/>
              </a:ext>
            </a:extLst>
          </p:cNvPr>
          <p:cNvSpPr txBox="1"/>
          <p:nvPr/>
        </p:nvSpPr>
        <p:spPr>
          <a:xfrm>
            <a:off x="801925" y="3215250"/>
            <a:ext cx="98298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argc,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argv[]) </a:t>
            </a:r>
            <a:endParaRPr lang="en-US" sz="20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"Hello World!" &lt;&lt;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7E395723-77BB-4C25-B20A-01E713EF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89" y="3048000"/>
            <a:ext cx="3352800" cy="442674"/>
          </a:xfrm>
          <a:prstGeom prst="wedgeRoundRectCallout">
            <a:avLst>
              <a:gd name="adj1" fmla="val -95186"/>
              <a:gd name="adj2" fmla="val 37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A statement</a:t>
            </a:r>
            <a:endParaRPr lang="bg-BG" sz="20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5AC29C68-B3D6-42B7-9B59-A11907A0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994" y="3949344"/>
            <a:ext cx="3352800" cy="783193"/>
          </a:xfrm>
          <a:prstGeom prst="wedgeRoundRectCallout">
            <a:avLst>
              <a:gd name="adj1" fmla="val -169061"/>
              <a:gd name="adj2" fmla="val -78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Another statement (Note: usually 1 per line)</a:t>
            </a:r>
            <a:endParaRPr lang="bg-B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3F0D-2E6A-4A54-A2AF-820082594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Hello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05D7-4D6C-4D54-AA85-2C3243EF64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38BBD-C0CA-41A2-AE22-4131598F4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FAA53-5B88-4FDA-97C1-2EBBC1ABE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&amp; Primitive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87798-1F6A-4734-B221-BEEDE4EFC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Types, Declaration, Initialization, Scope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BA1B1-4CDA-42E1-8100-1AD67F0DB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2321-1F77-4694-9A6F-02FC38EB0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&lt;data_type&gt; &lt;identifier&gt; [= &lt;initialization&gt;];</a:t>
            </a:r>
          </a:p>
          <a:p>
            <a:pPr>
              <a:buClr>
                <a:schemeClr val="tx1"/>
              </a:buClr>
            </a:pPr>
            <a:r>
              <a:rPr lang="en-US" noProof="1"/>
              <a:t>Declaring: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num;</a:t>
            </a:r>
          </a:p>
          <a:p>
            <a:pPr>
              <a:buClr>
                <a:schemeClr val="tx1"/>
              </a:buClr>
            </a:pPr>
            <a:r>
              <a:rPr lang="en-US" noProof="1"/>
              <a:t>Initializing: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num = 5;</a:t>
            </a:r>
          </a:p>
          <a:p>
            <a:pPr>
              <a:buClr>
                <a:schemeClr val="tx1"/>
              </a:buClr>
            </a:pPr>
            <a:r>
              <a:rPr lang="en-US" noProof="1"/>
              <a:t>Combined: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num = 5</a:t>
            </a:r>
            <a:r>
              <a:rPr lang="en-US" noProof="1"/>
              <a:t>, </a:t>
            </a:r>
            <a:br>
              <a:rPr lang="en-US" noProof="1"/>
            </a:br>
            <a:r>
              <a:rPr lang="en-US" noProof="1"/>
              <a:t>and additionally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num(5);</a:t>
            </a:r>
            <a:r>
              <a:rPr lang="en-US" noProof="1">
                <a:solidFill>
                  <a:schemeClr val="bg1"/>
                </a:solidFill>
              </a:rPr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num{5};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(C++11)</a:t>
            </a:r>
          </a:p>
          <a:p>
            <a:pPr>
              <a:buClr>
                <a:schemeClr val="tx1"/>
              </a:buClr>
            </a:pPr>
            <a:r>
              <a:rPr lang="en-US" noProof="1"/>
              <a:t>Can declare multiple of same type by separating with comma </a:t>
            </a:r>
            <a:br>
              <a:rPr lang="en-US" noProof="1"/>
            </a:br>
            <a:r>
              <a:rPr lang="en-US" noProof="1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noProof="1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trappist1BMassPct=85</a:t>
            </a:r>
            <a:r>
              <a:rPr lang="en-US" noProof="1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trappist1CMassPct=80;</a:t>
            </a:r>
            <a:r>
              <a:rPr lang="en-US" noProof="1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sz="1600" noProof="1"/>
              <a:t>NOTE: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num()</a:t>
            </a:r>
            <a:r>
              <a:rPr lang="en-US" sz="1600" noProof="1">
                <a:solidFill>
                  <a:schemeClr val="bg1"/>
                </a:solidFill>
              </a:rPr>
              <a:t> </a:t>
            </a:r>
            <a:r>
              <a:rPr lang="en-US" sz="1600" noProof="1"/>
              <a:t>is not a default initialization – it’s a function declaration.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793DB-5C94-48A9-BC72-3F8070ED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Intro: Declaring and Initializing Variables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AC2F8-268C-4A46-A17F-B8833AA547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History, Concepts &amp; Philosophy, Standards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Structure, Compiling &amp; Running C++ Code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Primitive Data Types in C++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Declaring &amp; Initializing Variables, Scope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Operators, Expressions, Conditionals, Loops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Console I/O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26A91-9EDB-4142-BEF8-DC445EC49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&amp; Initializing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EE5C4-9028-48FE-85F5-14537BE84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37288-2E1E-44FC-952E-9370A369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Tony gives George 5 apples</a:t>
            </a:r>
          </a:p>
          <a:p>
            <a:r>
              <a:rPr lang="en-US" dirty="0"/>
              <a:t>Later, Angus gives George 3 apples</a:t>
            </a:r>
          </a:p>
          <a:p>
            <a:r>
              <a:rPr lang="en-US" dirty="0"/>
              <a:t>How many apples does George have?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465DB-92B3-4837-B0E9-A525674F4B04}"/>
              </a:ext>
            </a:extLst>
          </p:cNvPr>
          <p:cNvSpPr/>
          <p:nvPr/>
        </p:nvSpPr>
        <p:spPr>
          <a:xfrm rot="16200000">
            <a:off x="3658670" y="1402185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DF948-5050-4499-A577-36A16189D45B}"/>
              </a:ext>
            </a:extLst>
          </p:cNvPr>
          <p:cNvSpPr txBox="1"/>
          <p:nvPr/>
        </p:nvSpPr>
        <p:spPr>
          <a:xfrm>
            <a:off x="560405" y="342900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252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87" y="361522"/>
            <a:ext cx="4826212" cy="1244600"/>
          </a:xfrm>
        </p:spPr>
        <p:txBody>
          <a:bodyPr/>
          <a:lstStyle/>
          <a:p>
            <a:r>
              <a:rPr lang="en-US" noProof="1">
                <a:solidFill>
                  <a:schemeClr val="bg1"/>
                </a:solidFill>
              </a:rPr>
              <a:t>C++ Pitfall: UnInitializED Locals</a:t>
            </a:r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6BBB417-2241-42FC-A4F3-A931958223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6192" y="361522"/>
            <a:ext cx="6094412" cy="60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689" y="1828800"/>
            <a:ext cx="4826212" cy="1930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George has 13837 apples. </a:t>
            </a:r>
          </a:p>
          <a:p>
            <a:r>
              <a:rPr lang="en-US" sz="2400" dirty="0"/>
              <a:t>Why?</a:t>
            </a:r>
          </a:p>
          <a:p>
            <a:r>
              <a:rPr lang="en-US" sz="2400" dirty="0"/>
              <a:t>Nobody said George had 0 apples to begin with.</a:t>
            </a:r>
            <a:endParaRPr lang="bg-BG" sz="2400" dirty="0"/>
          </a:p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29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FDB31-2105-4B31-AB18-BE9C8BE9B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Uninitialized Locals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89D84-5E2D-4952-998B-BAC838A1C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11E84-9C9D-4F57-8046-D03287CA54C7}"/>
              </a:ext>
            </a:extLst>
          </p:cNvPr>
          <p:cNvSpPr txBox="1"/>
          <p:nvPr/>
        </p:nvSpPr>
        <p:spPr>
          <a:xfrm>
            <a:off x="4875212" y="1828800"/>
            <a:ext cx="2438400" cy="18025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</a:rPr>
              <a:t>int num;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72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F2DA-27AB-43FD-BF21-573051D17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Global: defined outside blocks, usable from all code</a:t>
            </a:r>
          </a:p>
          <a:p>
            <a:r>
              <a:rPr lang="en-US" dirty="0"/>
              <a:t>Local: defined inside blocks, usable only from code in their </a:t>
            </a:r>
            <a:br>
              <a:rPr lang="en-US" dirty="0"/>
            </a:br>
            <a:r>
              <a:rPr lang="en-US" dirty="0"/>
              <a:t>block</a:t>
            </a:r>
          </a:p>
          <a:p>
            <a:r>
              <a:rPr lang="en-US" dirty="0"/>
              <a:t>Locals DO NOT get initialized automatically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F9D691-8182-4D73-9C90-477DD6E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&amp; Global Variables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683B9-B442-45CF-9FC2-F4C762068B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F2DA-27AB-43FD-BF21-573051D17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Globals</a:t>
            </a:r>
            <a:r>
              <a:rPr lang="en-US" dirty="0"/>
              <a:t> get initialized to their “default” value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for </a:t>
            </a:r>
            <a:r>
              <a:rPr lang="en-US" noProof="1"/>
              <a:t>numerics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F9D691-8182-4D73-9C90-477DD6E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&amp; Global Variables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683B9-B442-45CF-9FC2-F4C762068B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2BD1C-DD9C-4FCD-B5A5-CB18CBAF5D3C}"/>
              </a:ext>
            </a:extLst>
          </p:cNvPr>
          <p:cNvSpPr txBox="1"/>
          <p:nvPr/>
        </p:nvSpPr>
        <p:spPr>
          <a:xfrm>
            <a:off x="684212" y="2085597"/>
            <a:ext cx="1057438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latin typeface="Consolas" pitchFamily="49" charset="0"/>
                <a:cs typeface="Consolas" pitchFamily="49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bg-BG" sz="3000" dirty="0"/>
              <a:t>int secondsInMinute = 60;</a:t>
            </a:r>
          </a:p>
          <a:p>
            <a:r>
              <a:rPr lang="bg-BG" sz="3000" dirty="0"/>
              <a:t>int minutesInHour = 60;</a:t>
            </a:r>
          </a:p>
          <a:p>
            <a:r>
              <a:rPr lang="bg-BG" sz="3000" dirty="0"/>
              <a:t>int hoursInDay = 24;</a:t>
            </a:r>
          </a:p>
          <a:p>
            <a:r>
              <a:rPr lang="bg-BG" sz="3000" dirty="0"/>
              <a:t>int secondsInHour = secondsInMinute * minutesInHour; </a:t>
            </a:r>
          </a:p>
          <a:p>
            <a:r>
              <a:rPr lang="bg-BG" sz="3000" dirty="0"/>
              <a:t>int main() {</a:t>
            </a:r>
          </a:p>
          <a:p>
            <a:r>
              <a:rPr lang="bg-BG" sz="3000" dirty="0"/>
              <a:t>    int days = 3;</a:t>
            </a:r>
          </a:p>
          <a:p>
            <a:r>
              <a:rPr lang="bg-BG" sz="3000" dirty="0"/>
              <a:t>    int totalSeconds = days * hoursInDay *secondsInHour;</a:t>
            </a:r>
          </a:p>
        </p:txBody>
      </p:sp>
    </p:spTree>
    <p:extLst>
      <p:ext uri="{BB962C8B-B14F-4D97-AF65-F5344CB8AC3E}">
        <p14:creationId xmlns:p14="http://schemas.microsoft.com/office/powerpoint/2010/main" val="27581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8526-F7DD-451F-A026-27C09A16C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&amp; Local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06A8-3891-45B8-AC5F-1D9D95E5B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2EAD7-3865-4B85-9238-B6BF5B1A2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B135-540A-4EBB-A50B-496BAC1D3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C++ supports constants – “variables” that can’t change value</a:t>
            </a:r>
          </a:p>
          <a:p>
            <a:pPr>
              <a:buClr>
                <a:schemeClr val="tx1"/>
              </a:buClr>
            </a:pPr>
            <a:r>
              <a:rPr lang="en-US" dirty="0"/>
              <a:t>Can and MUST receive a value at initialization, nowhere else</a:t>
            </a:r>
          </a:p>
          <a:p>
            <a:pPr>
              <a:buClr>
                <a:schemeClr val="tx1"/>
              </a:buClr>
            </a:pPr>
            <a:r>
              <a:rPr lang="en-US" dirty="0"/>
              <a:t>Can be local, can be global</a:t>
            </a:r>
          </a:p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secondsInMinute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minutesInHour</a:t>
            </a:r>
            <a:r>
              <a:rPr lang="en-US" dirty="0"/>
              <a:t>, etc., aren’t things that normally change in the real world – the following won’t </a:t>
            </a:r>
            <a:br>
              <a:rPr lang="en-US" dirty="0"/>
            </a:br>
            <a:r>
              <a:rPr lang="en-US" dirty="0"/>
              <a:t>compile: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r>
              <a:rPr lang="en-US" sz="1400" dirty="0"/>
              <a:t>NOTE: the </a:t>
            </a:r>
            <a:r>
              <a:rPr lang="en-US" sz="1600" noProof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en-US" sz="1400" dirty="0"/>
              <a:t> keyword has other uses which we’ll discuss later on</a:t>
            </a:r>
            <a:endParaRPr lang="bg-BG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22CD4-5820-4B3A-8493-24CE719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Variables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CBF59-43F6-496C-A522-BF1849EE1C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72A38-FB15-4448-A4FF-12795C053F65}"/>
              </a:ext>
            </a:extLst>
          </p:cNvPr>
          <p:cNvSpPr txBox="1"/>
          <p:nvPr/>
        </p:nvSpPr>
        <p:spPr>
          <a:xfrm>
            <a:off x="713041" y="4572000"/>
            <a:ext cx="84582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latin typeface="Consolas" pitchFamily="49" charset="0"/>
                <a:cs typeface="Consolas" pitchFamily="49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bg-BG" dirty="0" err="1"/>
              <a:t>const</a:t>
            </a:r>
            <a:r>
              <a:rPr lang="bg-BG" dirty="0"/>
              <a:t> int </a:t>
            </a:r>
            <a:r>
              <a:rPr lang="bg-BG" dirty="0" err="1"/>
              <a:t>secondsInMinute</a:t>
            </a:r>
            <a:r>
              <a:rPr lang="bg-BG" dirty="0"/>
              <a:t> = 60;</a:t>
            </a:r>
          </a:p>
          <a:p>
            <a:r>
              <a:rPr lang="bg-BG" dirty="0"/>
              <a:t>int </a:t>
            </a:r>
            <a:r>
              <a:rPr lang="bg-BG" dirty="0" err="1"/>
              <a:t>main</a:t>
            </a:r>
            <a:r>
              <a:rPr lang="bg-BG" dirty="0"/>
              <a:t>() {</a:t>
            </a:r>
          </a:p>
          <a:p>
            <a:r>
              <a:rPr lang="bg-BG" dirty="0"/>
              <a:t>    </a:t>
            </a:r>
            <a:r>
              <a:rPr lang="bg-BG" dirty="0" err="1"/>
              <a:t>secondsInMinute</a:t>
            </a:r>
            <a:r>
              <a:rPr lang="bg-BG" dirty="0"/>
              <a:t> = 13; </a:t>
            </a:r>
            <a:r>
              <a:rPr lang="bg-BG" dirty="0">
                <a:solidFill>
                  <a:schemeClr val="bg1"/>
                </a:solidFill>
              </a:rPr>
              <a:t>//</a:t>
            </a:r>
            <a:r>
              <a:rPr lang="bg-BG" dirty="0" err="1">
                <a:solidFill>
                  <a:schemeClr val="bg1"/>
                </a:solidFill>
              </a:rPr>
              <a:t>compilation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erro</a:t>
            </a:r>
            <a:r>
              <a:rPr lang="en-US" dirty="0">
                <a:solidFill>
                  <a:schemeClr val="bg1"/>
                </a:solidFill>
              </a:rPr>
              <a:t>r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3CA3E-9ED4-4056-AB5B-265A50E1D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noProof="1">
                <a:latin typeface="Consolas" panose="020B0609020204030204" pitchFamily="49" charset="0"/>
              </a:rPr>
              <a:t>const</a:t>
            </a:r>
            <a:r>
              <a:rPr lang="en-US" dirty="0"/>
              <a:t>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D361C-B142-4F93-B863-6682BAC310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F764FE-8D08-48DD-8AF6-F5E2B7C96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00331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0D79-AEBA-41A0-A254-1D0E2FD2A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variables initialize once and exist throughout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used to make a local variable that acts like a global one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used on a global variable, but has no real effect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extern</a:t>
            </a:r>
            <a:r>
              <a:rPr lang="en-US" dirty="0"/>
              <a:t> tells the compiler a variable exists somewhere in a </a:t>
            </a:r>
            <a:br>
              <a:rPr lang="en-US" dirty="0"/>
            </a:br>
            <a:r>
              <a:rPr lang="en-US" dirty="0"/>
              <a:t>multi-file project (to avoid multi-declaration)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C31E2-3558-47C3-8E5F-CDA331FD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 modifiers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41E6-2F83-43EE-9B57-DC267E4ACE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cpp-fundamentals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F9FA7-5A6C-428F-A3CF-BA56989CE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0889F-4887-4DF0-8413-7E0E999EAA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Integer, Floating-point and Symbolic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BC34C-1DD0-4455-8364-C3E100013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37F6-DD4F-4C6A-B865-97C81FD9D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C++ has “only one” integer type –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“Width” modifiers control the type’s size and sign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</a:t>
            </a:r>
            <a:r>
              <a:rPr lang="en-US" sz="3200" dirty="0"/>
              <a:t> – at least 16 bits; </a:t>
            </a:r>
            <a:r>
              <a:rPr lang="en-US" sz="3200" b="1" dirty="0">
                <a:solidFill>
                  <a:schemeClr val="bg1"/>
                </a:solidFill>
              </a:rPr>
              <a:t>long</a:t>
            </a:r>
            <a:r>
              <a:rPr lang="en-US" sz="3200" dirty="0"/>
              <a:t> – at least 32 bits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long</a:t>
            </a:r>
            <a:r>
              <a:rPr lang="en-US" sz="3200" dirty="0"/>
              <a:t> – 64 bits (C++11, Windows supports it on C++03 too)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signed</a:t>
            </a:r>
            <a:r>
              <a:rPr lang="en-US" sz="3200" dirty="0"/>
              <a:t> &amp; </a:t>
            </a:r>
            <a:r>
              <a:rPr lang="en-US" sz="3200" b="1" dirty="0">
                <a:solidFill>
                  <a:schemeClr val="bg1"/>
                </a:solidFill>
              </a:rPr>
              <a:t>unsigned</a:t>
            </a:r>
            <a:r>
              <a:rPr lang="en-US" sz="3200" dirty="0"/>
              <a:t> – use or not use memory for sign data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Modifiers can be written in any order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dirty="0"/>
              <a:t> can be omitted if any modifier is present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Defaults: 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 “usually” means </a:t>
            </a:r>
            <a:r>
              <a:rPr lang="en-US" sz="3200" b="1" noProof="1">
                <a:solidFill>
                  <a:schemeClr val="bg1"/>
                </a:solidFill>
              </a:rPr>
              <a:t>signed long int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20A26-763D-4B8D-B0DD-1595090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– </a:t>
            </a:r>
            <a:r>
              <a:rPr lang="en-US" sz="4400" noProof="1">
                <a:latin typeface="Consolas" panose="020B0609020204030204" pitchFamily="49" charset="0"/>
                <a:ea typeface="+mn-ea"/>
                <a:cs typeface="+mn-cs"/>
              </a:rPr>
              <a:t>int</a:t>
            </a:r>
            <a:endParaRPr lang="en-US" sz="3400" noProof="1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9E85-29D2-4E80-8460-C110375FE0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72E9-02AD-40A1-AC20-C75EF4B046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C++ standard doesn’t have very strict size guarantees</a:t>
            </a:r>
          </a:p>
          <a:p>
            <a:pPr lvl="1"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is 32-bits on most mainstream PCs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sizeof(int)</a:t>
            </a:r>
            <a:r>
              <a:rPr lang="en-US" dirty="0"/>
              <a:t> to get the size (in bytes) on your system</a:t>
            </a:r>
          </a:p>
          <a:p>
            <a:pPr>
              <a:buClr>
                <a:schemeClr val="tx1"/>
              </a:buClr>
            </a:pPr>
            <a:r>
              <a:rPr lang="en-US" dirty="0"/>
              <a:t>Ranges depend on size, a 32-bit integer has about 4 billion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So, a signed 32-bit integer has the range of about </a:t>
            </a:r>
            <a:br>
              <a:rPr lang="en-US" dirty="0"/>
            </a:br>
            <a:r>
              <a:rPr lang="en-US" dirty="0"/>
              <a:t>(-2 billion, +2 billion)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Average human lifespan = 2 billion seconds.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is older than you!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000" dirty="0"/>
              <a:t>Sizes: </a:t>
            </a:r>
            <a:r>
              <a:rPr lang="en-US" sz="2000" dirty="0">
                <a:hlinkClick r:id="rId2"/>
              </a:rPr>
              <a:t>http://en.cppreference.com/w/cpp/language/types#Properties</a:t>
            </a:r>
            <a:r>
              <a:rPr lang="en-US" sz="20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2000" dirty="0"/>
              <a:t>Ranges: </a:t>
            </a:r>
            <a:r>
              <a:rPr lang="en-US" sz="2000" dirty="0">
                <a:hlinkClick r:id="rId3"/>
              </a:rPr>
              <a:t>http://en.cppreference.com/w/cpp/language/types#Range_of_values</a:t>
            </a:r>
            <a:r>
              <a:rPr lang="en-US" sz="2000" dirty="0"/>
              <a:t> </a:t>
            </a:r>
            <a:endParaRPr lang="bg-BG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66B07-88B2-4410-9841-8F64AA28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Sizes and Ranges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D65EF-747D-4C2A-AF00-4500ABDA4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D877-6470-47DC-BF01-4EA854332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9CF08-3D53-4216-903B-81E07E201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5E61F-1613-49C1-890F-7867E9815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A85-D9CA-4175-A3BA-616F38856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Represent real numbers (approximations)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2.3, 0.7, -Infinity, -1452342.2313, </a:t>
            </a:r>
            <a:r>
              <a:rPr lang="en-US" sz="3200" noProof="1"/>
              <a:t>NaN</a:t>
            </a:r>
            <a:r>
              <a:rPr lang="en-US" sz="3200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dirty="0"/>
              <a:t>: single-precision floating point, usually IEEE-754 32-bit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: double-precision, usually IEEE-754 64-bit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13FDD-3713-4D3E-9D60-EB900D81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6003B-D8B0-4ED5-B82B-619DEFB7FD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A96864D-B858-4547-8562-9A5FED740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87445"/>
              </p:ext>
            </p:extLst>
          </p:nvPr>
        </p:nvGraphicFramePr>
        <p:xfrm>
          <a:off x="1038177" y="4195526"/>
          <a:ext cx="9677400" cy="2201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8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7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Size*</a:t>
                      </a: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Range*</a:t>
                      </a: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3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4bytes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±1.5 × 10</a:t>
                      </a:r>
                      <a:r>
                        <a:rPr lang="en-US" sz="1600" baseline="30000" dirty="0"/>
                        <a:t>−45</a:t>
                      </a:r>
                      <a:r>
                        <a:rPr lang="en-US" sz="1600" dirty="0"/>
                        <a:t> to ±3.4 × 10</a:t>
                      </a:r>
                      <a:r>
                        <a:rPr lang="en-US" sz="1600" baseline="30000" dirty="0"/>
                        <a:t>38</a:t>
                      </a:r>
                      <a:r>
                        <a:rPr lang="en-US" sz="1600" kern="1200" dirty="0">
                          <a:effectLst/>
                        </a:rPr>
                        <a:t> (~7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long double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Long 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E562-FB6F-416F-AA19-BE856717C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Floating-Point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291B-2A32-48F9-84A0-8575BD0DD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C5706-D24A-47B4-9DAF-258BCAB0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14EF-46B0-4890-A56D-B4268EA0F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C++ has some cross-platform support for fixed-size types</a:t>
            </a:r>
          </a:p>
          <a:p>
            <a:r>
              <a:rPr lang="en-US" sz="3200" dirty="0"/>
              <a:t>There is the C++11 </a:t>
            </a:r>
            <a:r>
              <a:rPr lang="en-US" sz="3200" b="1" noProof="1">
                <a:solidFill>
                  <a:schemeClr val="bg1"/>
                </a:solidFill>
              </a:rPr>
              <a:t>bitset</a:t>
            </a:r>
            <a:r>
              <a:rPr lang="en-US" sz="3200" dirty="0"/>
              <a:t>, the </a:t>
            </a:r>
            <a:r>
              <a:rPr lang="en-US" sz="3200" b="1" noProof="1">
                <a:solidFill>
                  <a:schemeClr val="bg1"/>
                </a:solidFill>
              </a:rPr>
              <a:t>cstdint</a:t>
            </a:r>
            <a:r>
              <a:rPr lang="en-US" sz="3200" dirty="0"/>
              <a:t> library, etc.</a:t>
            </a:r>
          </a:p>
          <a:p>
            <a:r>
              <a:rPr lang="en-US" sz="3200" dirty="0"/>
              <a:t>Code running on most systems has access to system macros</a:t>
            </a:r>
          </a:p>
          <a:p>
            <a:pPr lvl="1"/>
            <a:r>
              <a:rPr lang="en-US" sz="3200" dirty="0"/>
              <a:t>E.g. on Windows: </a:t>
            </a:r>
            <a:r>
              <a:rPr lang="en-US" sz="3200" b="1" dirty="0">
                <a:solidFill>
                  <a:schemeClr val="bg1"/>
                </a:solidFill>
              </a:rPr>
              <a:t>INT32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INT8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INT_PTR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LONG_PTR</a:t>
            </a:r>
          </a:p>
          <a:p>
            <a:r>
              <a:rPr lang="en-US" sz="3200" dirty="0"/>
              <a:t>Universally-portable code with fixed sizes is not really possible</a:t>
            </a:r>
          </a:p>
          <a:p>
            <a:pPr lvl="1"/>
            <a:r>
              <a:rPr lang="en-US" sz="3200" dirty="0"/>
              <a:t>Do you really expect a toaster to guarantee a 64-bit integer?</a:t>
            </a:r>
          </a:p>
          <a:p>
            <a:r>
              <a:rPr lang="en-US" sz="3200" dirty="0"/>
              <a:t>In most cases, type-size guarantees are </a:t>
            </a:r>
            <a:r>
              <a:rPr lang="en-US" sz="3200" dirty="0">
                <a:solidFill>
                  <a:schemeClr val="bg1"/>
                </a:solidFill>
                <a:hlinkClick r:id="rId2"/>
              </a:rPr>
              <a:t>not necessary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93487-5665-4DBC-97F6-00CA16F0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Type Sizes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83EBF-FDE9-4B16-84BB-4DA8ECEF31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74DA-A2E1-4DA8-A419-7039FF2E87AC}"/>
              </a:ext>
            </a:extLst>
          </p:cNvPr>
          <p:cNvSpPr/>
          <p:nvPr/>
        </p:nvSpPr>
        <p:spPr>
          <a:xfrm>
            <a:off x="5076344" y="1280473"/>
            <a:ext cx="20361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/>
              <a:t>char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0EDB03-511B-4678-AA4B-B7B7ECF2AB66}"/>
              </a:ext>
            </a:extLst>
          </p:cNvPr>
          <p:cNvSpPr txBox="1">
            <a:spLocks/>
          </p:cNvSpPr>
          <p:nvPr/>
        </p:nvSpPr>
        <p:spPr>
          <a:xfrm>
            <a:off x="1370012" y="2847439"/>
            <a:ext cx="4168340" cy="719034"/>
          </a:xfrm>
          <a:prstGeom prst="rect">
            <a:avLst/>
          </a:prstGeom>
        </p:spPr>
        <p:txBody>
          <a:bodyPr/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No, not this char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3A129B-C174-437E-BC7C-E72727FC60E1}"/>
              </a:ext>
            </a:extLst>
          </p:cNvPr>
          <p:cNvSpPr txBox="1">
            <a:spLocks/>
          </p:cNvSpPr>
          <p:nvPr/>
        </p:nvSpPr>
        <p:spPr>
          <a:xfrm>
            <a:off x="7085012" y="2853995"/>
            <a:ext cx="3200400" cy="91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spc="200" dirty="0">
                <a:solidFill>
                  <a:schemeClr val="bg1"/>
                </a:solidFill>
              </a:rPr>
              <a:t>The C++ char</a:t>
            </a:r>
            <a:endParaRPr lang="bg-BG" sz="4000" spc="200" dirty="0">
              <a:solidFill>
                <a:schemeClr val="bg1"/>
              </a:solidFill>
            </a:endParaRP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DA5C03B6-5887-4254-BCBD-E07596900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3810000"/>
            <a:ext cx="4201304" cy="235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E06F4507-D011-4D8E-89AF-75EDA9A33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0" r="80" b="23025"/>
          <a:stretch/>
        </p:blipFill>
        <p:spPr>
          <a:xfrm>
            <a:off x="7085012" y="3543027"/>
            <a:ext cx="3581400" cy="23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0E5-F3AE-4675-BCE2-80330B4A3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char</a:t>
            </a:r>
            <a:r>
              <a:rPr lang="en-US" sz="3200" dirty="0"/>
              <a:t> is the basic character type in C++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Basically an integer interpreted as a symbol from ASCII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Guaranteed to be 1 byte – a range of 256 values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Initialized by either a character literal or a number (ASCII code)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F68AB-EF13-4BEC-BB21-1E45592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 – char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8AF64-579C-4BD6-B143-EB52913B4A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2392E-5D52-4CF8-87AF-E8C59D22BB72}"/>
              </a:ext>
            </a:extLst>
          </p:cNvPr>
          <p:cNvSpPr txBox="1"/>
          <p:nvPr/>
        </p:nvSpPr>
        <p:spPr>
          <a:xfrm>
            <a:off x="760412" y="4024649"/>
            <a:ext cx="105156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= 'a';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 = 97;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sameLetterAgain = 'b' - 1;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letter &lt;&lt; sameLetter &lt;&lt; sameLetterAgain &lt;&lt;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9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18CE-5003-4510-8866-A2E5AEC2B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char</a:t>
            </a:r>
            <a:r>
              <a:rPr lang="en-US" sz="3200" dirty="0"/>
              <a:t> is essentially a 1-byte integer, it can be used as such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char</a:t>
            </a:r>
            <a:r>
              <a:rPr lang="en-US" sz="3200" dirty="0"/>
              <a:t> is also useful when processing data byte-by-byte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signed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unsigned</a:t>
            </a:r>
            <a:r>
              <a:rPr lang="en-US" sz="3200" dirty="0"/>
              <a:t> when using </a:t>
            </a:r>
            <a:r>
              <a:rPr lang="en-US" sz="3200" b="1" dirty="0">
                <a:solidFill>
                  <a:schemeClr val="bg1"/>
                </a:solidFill>
              </a:rPr>
              <a:t>char</a:t>
            </a:r>
            <a:r>
              <a:rPr lang="en-US" sz="3200" dirty="0"/>
              <a:t> as a number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Guarantees range of </a:t>
            </a:r>
            <a:r>
              <a:rPr lang="en-US" sz="3200" b="1" dirty="0">
                <a:solidFill>
                  <a:schemeClr val="bg1"/>
                </a:solidFill>
              </a:rPr>
              <a:t>char</a:t>
            </a:r>
            <a:r>
              <a:rPr lang="en-US" sz="3200" dirty="0"/>
              <a:t> as </a:t>
            </a:r>
            <a:r>
              <a:rPr lang="en-US" sz="3200" b="1" dirty="0">
                <a:solidFill>
                  <a:schemeClr val="bg1"/>
                </a:solidFill>
              </a:rPr>
              <a:t>[-128, 127]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[0, 255]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the system decides what's best for characters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… you don’t want the system pretending to be smart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Avoid using </a:t>
            </a:r>
            <a:r>
              <a:rPr lang="en-US" sz="3200" b="1" dirty="0">
                <a:solidFill>
                  <a:schemeClr val="bg1"/>
                </a:solidFill>
              </a:rPr>
              <a:t>char</a:t>
            </a:r>
            <a:r>
              <a:rPr lang="en-US" sz="3200" dirty="0"/>
              <a:t> as a number unless you have a good </a:t>
            </a:r>
            <a:br>
              <a:rPr lang="en-US" sz="3200" dirty="0"/>
            </a:br>
            <a:r>
              <a:rPr lang="en-US" sz="3200" dirty="0"/>
              <a:t>reason 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AF605-F62A-41E7-B81D-989450C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4400" dirty="0"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US" dirty="0"/>
              <a:t> as a Number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61363-91AB-437B-B9FF-93F9565931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D0AED-8EF4-4EB3-A8EF-5CAEB18D7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BCAB4-85A3-4224-856E-BED0ADB89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Fast, Mid-level, Multi-Platform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631C6-16E2-4806-8409-FFDEF140A82F}"/>
              </a:ext>
            </a:extLst>
          </p:cNvPr>
          <p:cNvSpPr txBox="1"/>
          <p:nvPr/>
        </p:nvSpPr>
        <p:spPr>
          <a:xfrm>
            <a:off x="5408612" y="867742"/>
            <a:ext cx="952500" cy="341828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00" b="1" dirty="0">
                <a:solidFill>
                  <a:schemeClr val="bg1"/>
                </a:solidFill>
              </a:rPr>
              <a:t>?</a:t>
            </a:r>
            <a:endParaRPr 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151C9-5450-4F0F-8A38-DA6E8DC47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Character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ACE15-7CDA-4E41-954C-D57142FC1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9AFB5-F66E-4AA5-B370-990C9A23D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67B3-ED3F-4E45-A999-91E4A2758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</a:t>
            </a:r>
            <a:r>
              <a:rPr lang="en-US" sz="3200" dirty="0"/>
              <a:t> – a value which is either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, takes up 1 byte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, or numeric values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Any non-zero numeric value is interpreted as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Zero is interpreted as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5C6A2-08C6-4E4B-A25D-889034C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 –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bool</a:t>
            </a:r>
            <a:endParaRPr lang="bg-BG" sz="34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B2C37-CF36-41AF-95C2-41AFB17723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E0B1A-DD86-489A-9BC7-7C2FB84DD0F5}"/>
              </a:ext>
            </a:extLst>
          </p:cNvPr>
          <p:cNvSpPr txBox="1"/>
          <p:nvPr/>
        </p:nvSpPr>
        <p:spPr>
          <a:xfrm>
            <a:off x="912812" y="4251321"/>
            <a:ext cx="94488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 =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initializedWithKeywordCtor(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initializedWithZero = 0;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initializedWithNegativeNumber(-1</a:t>
            </a:r>
            <a:r>
              <a:rPr lang="en-US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78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CD3D5-9089-440E-A64B-BB6B53656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Boolean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C59D2-338A-465C-988F-3F15F1307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8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5C5B48F4-0691-46C1-9CFE-8F6A9C1B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E118-7C0B-4276-BC5D-1D5D783A1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which “fit” into others can be assigned to them implicitly</a:t>
            </a:r>
          </a:p>
          <a:p>
            <a:r>
              <a:rPr lang="en-US" dirty="0"/>
              <a:t>For integer types, “fit” usually means requiring less bytes</a:t>
            </a:r>
          </a:p>
          <a:p>
            <a:pPr lvl="1"/>
            <a:r>
              <a:rPr lang="en-US" dirty="0"/>
              <a:t>Valid: </a:t>
            </a:r>
            <a:r>
              <a:rPr lang="en-US" b="1" dirty="0">
                <a:solidFill>
                  <a:schemeClr val="bg1"/>
                </a:solidFill>
              </a:rPr>
              <a:t>char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= ‘a’;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 </a:t>
            </a:r>
            <a:r>
              <a:rPr lang="en-US" b="1" dirty="0">
                <a:solidFill>
                  <a:schemeClr val="tx2"/>
                </a:solidFill>
              </a:rPr>
              <a:t>i = a;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NOT VALID: </a:t>
            </a:r>
            <a:r>
              <a:rPr lang="en-US" b="1" noProof="1">
                <a:solidFill>
                  <a:schemeClr val="bg1"/>
                </a:solidFill>
              </a:rPr>
              <a:t>int </a:t>
            </a:r>
            <a:r>
              <a:rPr lang="en-US" b="1" noProof="1">
                <a:solidFill>
                  <a:schemeClr val="tx2"/>
                </a:solidFill>
              </a:rPr>
              <a:t>i = 97; </a:t>
            </a:r>
            <a:r>
              <a:rPr lang="en-US" b="1" noProof="1">
                <a:solidFill>
                  <a:schemeClr val="bg1"/>
                </a:solidFill>
              </a:rPr>
              <a:t>char </a:t>
            </a:r>
            <a:r>
              <a:rPr lang="en-US" b="1" noProof="1">
                <a:solidFill>
                  <a:schemeClr val="tx2"/>
                </a:solidFill>
              </a:rPr>
              <a:t>a = i;</a:t>
            </a:r>
            <a:endParaRPr lang="en-US" noProof="1">
              <a:solidFill>
                <a:schemeClr val="tx2"/>
              </a:solidFill>
            </a:endParaRPr>
          </a:p>
          <a:p>
            <a:pPr lvl="1"/>
            <a:r>
              <a:rPr lang="en-US" dirty="0"/>
              <a:t>For floating point, </a:t>
            </a: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dirty="0"/>
              <a:t> fits into </a:t>
            </a:r>
            <a:r>
              <a:rPr lang="en-US" b="1" dirty="0">
                <a:solidFill>
                  <a:schemeClr val="bg1"/>
                </a:solidFill>
              </a:rPr>
              <a:t>double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300DF-28CD-43B1-8943-64CD1C69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&amp; Explicit Casting</a:t>
            </a:r>
            <a:r>
              <a:rPr lang="bg-BG" dirty="0"/>
              <a:t> (1)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1599-EDCD-49AE-AB2D-7DC793D1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E118-7C0B-4276-BC5D-1D5D783A1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50" dirty="0"/>
              <a:t>If you really want to store a “bigger” type in a “smaller” type</a:t>
            </a:r>
          </a:p>
          <a:p>
            <a:pPr lvl="1"/>
            <a:r>
              <a:rPr lang="en-US" sz="3550" dirty="0"/>
              <a:t>Explicitly cast the “bigger” type to the “smaller” type: </a:t>
            </a:r>
            <a:br>
              <a:rPr lang="en-US" sz="3550" dirty="0"/>
            </a:br>
            <a:r>
              <a:rPr lang="en-US" sz="3550" b="1" noProof="1">
                <a:solidFill>
                  <a:schemeClr val="bg1"/>
                </a:solidFill>
              </a:rPr>
              <a:t>smallType smallVar = (smallType) bigVar;</a:t>
            </a:r>
          </a:p>
          <a:p>
            <a:r>
              <a:rPr lang="en-US" sz="3550" dirty="0"/>
              <a:t>Can lose accuracy if value can’t be represented in “smaller” </a:t>
            </a:r>
            <a:r>
              <a:rPr lang="bg-BG" sz="3550" dirty="0"/>
              <a:t> </a:t>
            </a:r>
            <a:r>
              <a:rPr lang="en-US" sz="3550" dirty="0"/>
              <a:t>type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300DF-28CD-43B1-8943-64CD1C69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&amp; Explicit Casting</a:t>
            </a:r>
            <a:r>
              <a:rPr lang="bg-BG" dirty="0"/>
              <a:t>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1599-EDCD-49AE-AB2D-7DC793D1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8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B10B1A6-4CFB-4073-9CFD-243CE02DCA4F}"/>
              </a:ext>
            </a:extLst>
          </p:cNvPr>
          <p:cNvSpPr txBox="1">
            <a:spLocks/>
          </p:cNvSpPr>
          <p:nvPr/>
        </p:nvSpPr>
        <p:spPr>
          <a:xfrm>
            <a:off x="1224099" y="4662304"/>
            <a:ext cx="10363200" cy="1568497"/>
          </a:xfrm>
          <a:prstGeom prst="rect">
            <a:avLst/>
          </a:prstGeom>
        </p:spPr>
        <p:txBody>
          <a:bodyPr/>
          <a:lstStyle>
            <a:lvl1pPr algn="l" defTabSz="1218072" rtl="0" eaLnBrk="1" latinLnBrk="1" hangingPunct="1">
              <a:spcBef>
                <a:spcPct val="0"/>
              </a:spcBef>
              <a:buNone/>
              <a:defRPr sz="3997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Expressions, Operators, Conditionals, Loops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F401786-17B0-430D-9720-40F442DBB557}"/>
              </a:ext>
            </a:extLst>
          </p:cNvPr>
          <p:cNvSpPr txBox="1">
            <a:spLocks/>
          </p:cNvSpPr>
          <p:nvPr/>
        </p:nvSpPr>
        <p:spPr>
          <a:xfrm>
            <a:off x="1932498" y="5453401"/>
            <a:ext cx="10363200" cy="719034"/>
          </a:xfrm>
          <a:prstGeom prst="rect">
            <a:avLst/>
          </a:prstGeom>
        </p:spPr>
        <p:txBody>
          <a:bodyPr/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Literals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switch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endParaRPr lang="bg-BG" dirty="0"/>
          </a:p>
        </p:txBody>
      </p:sp>
      <p:pic>
        <p:nvPicPr>
          <p:cNvPr id="3" name="Picture 2" descr="A close up of a fan&#10;&#10;Description automatically generated">
            <a:extLst>
              <a:ext uri="{FF2B5EF4-FFF2-40B4-BE49-F238E27FC236}">
                <a16:creationId xmlns:a16="http://schemas.microsoft.com/office/drawing/2014/main" id="{A1E7C24A-55F4-4FAB-A10D-B175CB66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2" y="1447800"/>
            <a:ext cx="2514739" cy="25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5658-5CD8-47B1-8B21-DF35BD6D6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Represent values in code, match the primitive data types</a:t>
            </a:r>
          </a:p>
          <a:p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</a:rPr>
              <a:t>Integer</a:t>
            </a:r>
            <a:r>
              <a:rPr lang="en-US" dirty="0"/>
              <a:t> literals – value in a numeral system</a:t>
            </a:r>
          </a:p>
          <a:p>
            <a:pPr marL="377887" lvl="1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Floating-point literals – decimal OR exponential notation</a:t>
            </a:r>
          </a:p>
          <a:p>
            <a:pPr lvl="1"/>
            <a:r>
              <a:rPr lang="en-US" dirty="0"/>
              <a:t>Suffix to describe precision (single or double-precision)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9C652-5841-4852-A3B1-3B5988BE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Numeric Literals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39B9C-6C5F-40B9-9C44-DBA0B20B2D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B804B-69A2-429C-96AF-DE9E4761FEC6}"/>
              </a:ext>
            </a:extLst>
          </p:cNvPr>
          <p:cNvSpPr txBox="1"/>
          <p:nvPr/>
        </p:nvSpPr>
        <p:spPr>
          <a:xfrm>
            <a:off x="760412" y="2410280"/>
            <a:ext cx="9982200" cy="8713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200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 = 5; num = -5; num = 5L; num = 5ULL; num = 0xF;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7A73-FD01-4DC8-B2E9-FC8D7B08C1A8}"/>
              </a:ext>
            </a:extLst>
          </p:cNvPr>
          <p:cNvSpPr txBox="1"/>
          <p:nvPr/>
        </p:nvSpPr>
        <p:spPr>
          <a:xfrm>
            <a:off x="760412" y="4495800"/>
            <a:ext cx="9982201" cy="15300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.42; </a:t>
            </a: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0.42; </a:t>
            </a: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42e-2;</a:t>
            </a:r>
            <a:endParaRPr lang="bg-BG" sz="200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.42f; </a:t>
            </a: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0.42f; </a:t>
            </a:r>
            <a:r>
              <a:rPr lang="en-US" sz="2000" noProof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floatNum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42e-2f;</a:t>
            </a:r>
            <a:endParaRPr lang="bg-BG" sz="200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4D58-7BF8-40C9-87CD-AA39D2E3B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literals – letters surrounded by apostrophe (</a:t>
            </a:r>
            <a:r>
              <a:rPr lang="en-US" sz="3600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String literals – a sequence of letters surrounded by quotes (</a:t>
            </a:r>
            <a:r>
              <a:rPr lang="en-US" sz="3600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)</a:t>
            </a:r>
          </a:p>
          <a:p>
            <a:pPr lvl="1"/>
            <a:endParaRPr lang="bg-BG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Boolean literals – </a:t>
            </a:r>
            <a:r>
              <a:rPr lang="en-US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b="1" spc="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BA6981-FF52-4E83-92EA-60DAF494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Non-Numeric Literals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95CCA-EEE9-49E0-8852-28695DD336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3E36E-20A6-4049-BDE0-6A56BC0A4430}"/>
              </a:ext>
            </a:extLst>
          </p:cNvPr>
          <p:cNvSpPr txBox="1"/>
          <p:nvPr/>
        </p:nvSpPr>
        <p:spPr>
          <a:xfrm>
            <a:off x="684212" y="1814187"/>
            <a:ext cx="7924800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bg-BG" sz="3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= </a:t>
            </a:r>
            <a:r>
              <a:rPr lang="bg-BG" sz="3000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3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C70BC-4817-4704-98E4-70F35DAD807B}"/>
              </a:ext>
            </a:extLst>
          </p:cNvPr>
          <p:cNvSpPr txBox="1"/>
          <p:nvPr/>
        </p:nvSpPr>
        <p:spPr>
          <a:xfrm>
            <a:off x="760412" y="3276600"/>
            <a:ext cx="7924800" cy="6797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3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3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3000" kern="150" dirty="0">
                <a:solidFill>
                  <a:srgbClr val="FFA7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bg-BG" sz="3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bg-BG" sz="3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3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084C7-9106-40B0-B143-15033D36AC94}"/>
              </a:ext>
            </a:extLst>
          </p:cNvPr>
          <p:cNvSpPr txBox="1"/>
          <p:nvPr/>
        </p:nvSpPr>
        <p:spPr>
          <a:xfrm>
            <a:off x="736522" y="4546259"/>
            <a:ext cx="7848600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kern="150" noProof="1">
                <a:latin typeface="Consolas" panose="020B0609020204030204" pitchFamily="49" charset="0"/>
                <a:cs typeface="Times New Roman" panose="02020603050405020304" pitchFamily="18" charset="0"/>
              </a:rPr>
              <a:t>bool</a:t>
            </a:r>
            <a:r>
              <a:rPr lang="en-US" sz="3000" kern="150" noProof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cppIsCool </a:t>
            </a:r>
            <a:r>
              <a:rPr lang="en-US" sz="3000" kern="150" noProof="1"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3000" kern="150" noProof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kern="150" noProof="1">
                <a:solidFill>
                  <a:srgbClr val="FFA72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sz="3000" kern="150" noProof="1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50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BCA3-8968-491A-87AA-85DEA0AE4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are positive – writing a </a:t>
            </a:r>
            <a:r>
              <a:rPr lang="bg-BG" dirty="0">
                <a:latin typeface="Consolas" pitchFamily="49" charset="0"/>
              </a:rPr>
              <a:t>-</a:t>
            </a:r>
            <a:r>
              <a:rPr lang="en-US" dirty="0"/>
              <a:t> does a minus operation</a:t>
            </a:r>
          </a:p>
          <a:p>
            <a:r>
              <a:rPr lang="en-US" dirty="0"/>
              <a:t>Integers should be suffixed if they are too large for a simple </a:t>
            </a:r>
            <a:br>
              <a:rPr lang="en-US" dirty="0"/>
            </a:br>
            <a:r>
              <a:rPr lang="en-US" sz="3600" b="1" spc="200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lvl="1"/>
            <a:r>
              <a:rPr lang="en-US" dirty="0"/>
              <a:t>Compiler might try to extend automatically, but don’t rely on it</a:t>
            </a:r>
          </a:p>
          <a:p>
            <a:r>
              <a:rPr lang="en-US" dirty="0"/>
              <a:t>Floating-points are double by default</a:t>
            </a:r>
            <a:r>
              <a:rPr lang="bg-BG" dirty="0"/>
              <a:t>, </a:t>
            </a:r>
            <a:r>
              <a:rPr lang="en-US" dirty="0"/>
              <a:t>suffix with </a:t>
            </a:r>
            <a:r>
              <a:rPr lang="en-US" sz="3600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for </a:t>
            </a:r>
            <a:r>
              <a:rPr lang="en-US" sz="3600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C8972-4A99-4F64-B1AF-13D856F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Literals – Things to Keep in Mind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D4394-35FF-4588-87D8-00EC33ECBE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2B723-7B55-48DE-A0F9-9D3D27E6ACDF}"/>
              </a:ext>
            </a:extLst>
          </p:cNvPr>
          <p:cNvSpPr txBox="1"/>
          <p:nvPr/>
        </p:nvSpPr>
        <p:spPr>
          <a:xfrm>
            <a:off x="778681" y="4668585"/>
            <a:ext cx="102108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hangingPunct="0">
              <a:spcAft>
                <a:spcPts val="0"/>
              </a:spcAft>
            </a:pPr>
            <a:r>
              <a:rPr lang="bg-BG" sz="18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bg-BG" sz="1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b="1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hangingPunct="0">
              <a:spcAft>
                <a:spcPts val="0"/>
              </a:spcAft>
            </a:pPr>
            <a:r>
              <a:rPr lang="en-US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-42 &lt;&lt; " " &lt;&lt; 052 &lt;&lt; " " &lt;&lt; 0x2a &lt;&lt; " " &lt;&lt; 0x2A &lt;&lt; 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bg-BG" sz="18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0.42 &lt;&lt; " " &lt;&lt; .42f &lt;&lt; " " &lt;&lt; 42e-2 &lt;&lt; </a:t>
            </a:r>
            <a:r>
              <a:rPr lang="bg-BG" sz="18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8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E79B9-678A-4A76-B1E3-2CEB833B5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Literals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9EA83-9EDC-4C83-957F-67A4DAF13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DEA2A-A49D-456A-AF65-E8B1682E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C761-816A-49B4-8120-DE57C25E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purpose programming language</a:t>
            </a:r>
          </a:p>
          <a:p>
            <a:r>
              <a:rPr lang="en-US" dirty="0"/>
              <a:t>Compiles to binary – i.e. multi-platform</a:t>
            </a:r>
          </a:p>
          <a:p>
            <a:r>
              <a:rPr lang="en-US" dirty="0"/>
              <a:t>Statically typed – data types, classes, etc.</a:t>
            </a:r>
          </a:p>
          <a:p>
            <a:r>
              <a:rPr lang="en-US" dirty="0"/>
              <a:t>Multi-paradigm</a:t>
            </a:r>
          </a:p>
          <a:p>
            <a:r>
              <a:rPr lang="en-US" dirty="0"/>
              <a:t>Fast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CD5593-8820-4D0F-AD35-18D98B56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4DEC8-52D0-469B-99DA-BABA4726BD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0EE8-529E-4113-832A-44CF3E942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dirty="0"/>
              <a:t>Operators in C++ are similar to those in other languages</a:t>
            </a:r>
          </a:p>
          <a:p>
            <a:r>
              <a:rPr lang="en-US" sz="3900" dirty="0"/>
              <a:t>Operators perform actions on one or more variables/literals</a:t>
            </a:r>
          </a:p>
          <a:p>
            <a:pPr lvl="1"/>
            <a:r>
              <a:rPr lang="en-US" sz="3500" dirty="0"/>
              <a:t>Can be customized for different behavior based on data type</a:t>
            </a:r>
          </a:p>
          <a:p>
            <a:r>
              <a:rPr lang="en-US" sz="3900" dirty="0"/>
              <a:t>C++ operator precedence and associativity table: </a:t>
            </a:r>
            <a:br>
              <a:rPr lang="en-US" sz="3900" dirty="0"/>
            </a:br>
            <a:r>
              <a:rPr lang="en-US" dirty="0">
                <a:hlinkClick r:id="rId2"/>
              </a:rPr>
              <a:t>http://en.cppreference.com/w/cpp/language/operator_precedence</a:t>
            </a:r>
            <a:r>
              <a:rPr lang="en-US" dirty="0"/>
              <a:t> </a:t>
            </a:r>
          </a:p>
          <a:p>
            <a:pPr lvl="1"/>
            <a:r>
              <a:rPr lang="en-US" sz="3500" dirty="0"/>
              <a:t>Don’t memorize. Use brackets or check precedence when </a:t>
            </a:r>
            <a:br>
              <a:rPr lang="en-US" sz="3500" dirty="0"/>
            </a:br>
            <a:r>
              <a:rPr lang="en-US" sz="3500" dirty="0"/>
              <a:t>needed</a:t>
            </a:r>
            <a:endParaRPr lang="bg-BG" sz="3500" dirty="0"/>
          </a:p>
          <a:p>
            <a:r>
              <a:rPr lang="en-US" sz="3900" dirty="0"/>
              <a:t>Expressions: literals/variables combined with </a:t>
            </a:r>
            <a:br>
              <a:rPr lang="en-US" sz="3900" dirty="0"/>
            </a:br>
            <a:r>
              <a:rPr lang="en-US" sz="3900" dirty="0"/>
              <a:t>operators/functions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97970-805B-4969-BF3A-0F8FDC5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Operators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4414B-ABDE-482A-93F3-5DFB1A0E1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8B800-B06A-444C-AE13-C61307F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C++ Operators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2C34-16FC-4F29-A791-400A444D95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C321746-3975-4608-9A8E-B1E0C49717E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3396470"/>
              </p:ext>
            </p:extLst>
          </p:nvPr>
        </p:nvGraphicFramePr>
        <p:xfrm>
          <a:off x="74612" y="1371600"/>
          <a:ext cx="11618913" cy="471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6532">
                  <a:extLst>
                    <a:ext uri="{9D8B030D-6E8A-4147-A177-3AD203B41FA5}">
                      <a16:colId xmlns:a16="http://schemas.microsoft.com/office/drawing/2014/main" val="1997326671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2488452082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169515954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1694118909"/>
                    </a:ext>
                  </a:extLst>
                </a:gridCol>
                <a:gridCol w="824434">
                  <a:extLst>
                    <a:ext uri="{9D8B030D-6E8A-4147-A177-3AD203B41FA5}">
                      <a16:colId xmlns:a16="http://schemas.microsoft.com/office/drawing/2014/main" val="1812924016"/>
                    </a:ext>
                  </a:extLst>
                </a:gridCol>
                <a:gridCol w="700614">
                  <a:extLst>
                    <a:ext uri="{9D8B030D-6E8A-4147-A177-3AD203B41FA5}">
                      <a16:colId xmlns:a16="http://schemas.microsoft.com/office/drawing/2014/main" val="2347921091"/>
                    </a:ext>
                  </a:extLst>
                </a:gridCol>
                <a:gridCol w="1011999">
                  <a:extLst>
                    <a:ext uri="{9D8B030D-6E8A-4147-A177-3AD203B41FA5}">
                      <a16:colId xmlns:a16="http://schemas.microsoft.com/office/drawing/2014/main" val="1915633906"/>
                    </a:ext>
                  </a:extLst>
                </a:gridCol>
                <a:gridCol w="700614">
                  <a:extLst>
                    <a:ext uri="{9D8B030D-6E8A-4147-A177-3AD203B41FA5}">
                      <a16:colId xmlns:a16="http://schemas.microsoft.com/office/drawing/2014/main" val="3270425494"/>
                    </a:ext>
                  </a:extLst>
                </a:gridCol>
                <a:gridCol w="622770">
                  <a:extLst>
                    <a:ext uri="{9D8B030D-6E8A-4147-A177-3AD203B41FA5}">
                      <a16:colId xmlns:a16="http://schemas.microsoft.com/office/drawing/2014/main" val="3010774139"/>
                    </a:ext>
                  </a:extLst>
                </a:gridCol>
                <a:gridCol w="544923">
                  <a:extLst>
                    <a:ext uri="{9D8B030D-6E8A-4147-A177-3AD203B41FA5}">
                      <a16:colId xmlns:a16="http://schemas.microsoft.com/office/drawing/2014/main" val="575466606"/>
                    </a:ext>
                  </a:extLst>
                </a:gridCol>
                <a:gridCol w="877911">
                  <a:extLst>
                    <a:ext uri="{9D8B030D-6E8A-4147-A177-3AD203B41FA5}">
                      <a16:colId xmlns:a16="http://schemas.microsoft.com/office/drawing/2014/main" val="666910542"/>
                    </a:ext>
                  </a:extLst>
                </a:gridCol>
                <a:gridCol w="755403">
                  <a:extLst>
                    <a:ext uri="{9D8B030D-6E8A-4147-A177-3AD203B41FA5}">
                      <a16:colId xmlns:a16="http://schemas.microsoft.com/office/drawing/2014/main" val="44740073"/>
                    </a:ext>
                  </a:extLst>
                </a:gridCol>
                <a:gridCol w="755403">
                  <a:extLst>
                    <a:ext uri="{9D8B030D-6E8A-4147-A177-3AD203B41FA5}">
                      <a16:colId xmlns:a16="http://schemas.microsoft.com/office/drawing/2014/main" val="329694580"/>
                    </a:ext>
                  </a:extLst>
                </a:gridCol>
              </a:tblGrid>
              <a:tr h="4689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</a:rPr>
                        <a:t>Operators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40218425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Arithmetic</a:t>
                      </a:r>
                      <a:endParaRPr lang="en-US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86323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Logical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377765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03083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Comparison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38752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Assignment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77674"/>
                  </a:ext>
                </a:extLst>
              </a:tr>
              <a:tr h="976704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n-US" sz="2400" kern="1200" noProof="0" dirty="0">
                          <a:effectLst/>
                        </a:rPr>
                        <a:t> </a:t>
                      </a: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concatenation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848846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a?b:c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29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5625-E5EE-41AF-AA83-C7120E82D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Operators &amp;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CB368-2575-4BA8-B6DB-683E5F569A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8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77E6CDD1-72E8-4B9E-88E8-932E9BDB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18BA-BD45-4401-A39E-6CAE5A648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3600" b="1" spc="200" dirty="0">
                <a:solidFill>
                  <a:schemeClr val="bg1"/>
                </a:solidFill>
              </a:rPr>
              <a:t>if-else</a:t>
            </a:r>
            <a:r>
              <a:rPr lang="en-US" dirty="0"/>
              <a:t> statement takes in a Boolean expression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b="1" spc="200" dirty="0">
                <a:solidFill>
                  <a:schemeClr val="bg1"/>
                </a:solidFill>
              </a:rPr>
              <a:t>true</a:t>
            </a:r>
            <a:r>
              <a:rPr lang="en-US" dirty="0"/>
              <a:t>, the </a:t>
            </a:r>
            <a:r>
              <a:rPr lang="en-US" b="1" spc="200" dirty="0">
                <a:solidFill>
                  <a:schemeClr val="bg1"/>
                </a:solidFill>
              </a:rPr>
              <a:t>if</a:t>
            </a:r>
            <a:r>
              <a:rPr lang="en-US" dirty="0"/>
              <a:t> block is executed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b="1" spc="200" dirty="0">
                <a:solidFill>
                  <a:schemeClr val="bg1"/>
                </a:solidFill>
              </a:rPr>
              <a:t>false</a:t>
            </a:r>
            <a:r>
              <a:rPr lang="en-US" dirty="0"/>
              <a:t>, the </a:t>
            </a:r>
            <a:r>
              <a:rPr lang="en-US" b="1" spc="200" dirty="0">
                <a:solidFill>
                  <a:schemeClr val="bg1"/>
                </a:solidFill>
              </a:rPr>
              <a:t>else</a:t>
            </a:r>
            <a:r>
              <a:rPr lang="en-US" dirty="0"/>
              <a:t> block is executed</a:t>
            </a:r>
            <a:endParaRPr lang="bg-BG" dirty="0"/>
          </a:p>
          <a:p>
            <a:pPr lvl="1"/>
            <a:r>
              <a:rPr lang="en-US" dirty="0"/>
              <a:t>The </a:t>
            </a:r>
            <a:r>
              <a:rPr lang="en-US" b="1" spc="200" dirty="0">
                <a:solidFill>
                  <a:schemeClr val="bg1"/>
                </a:solidFill>
              </a:rPr>
              <a:t>else</a:t>
            </a:r>
            <a:r>
              <a:rPr lang="en-US" dirty="0"/>
              <a:t> block is optional</a:t>
            </a:r>
          </a:p>
          <a:p>
            <a:pPr marL="60903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DCC1D-B324-4F1D-BA25-808049A7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Conditionals</a:t>
            </a:r>
            <a:r>
              <a:rPr lang="bg-BG" dirty="0"/>
              <a:t> (1)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EC47D-B217-482F-B328-F4E812CE9E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18BA-BD45-4401-A39E-6CAE5A648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Block </a:t>
            </a:r>
            <a:r>
              <a:rPr lang="en-US" sz="2800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 brackets can be omitted if only 1 statement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DCC1D-B324-4F1D-BA25-808049A7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r>
              <a:rPr lang="bg-BG" dirty="0"/>
              <a:t>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EC47D-B217-482F-B328-F4E812CE9E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B6A8-3807-4314-B24E-CFACC544F6B4}"/>
              </a:ext>
            </a:extLst>
          </p:cNvPr>
          <p:cNvSpPr txBox="1"/>
          <p:nvPr/>
        </p:nvSpPr>
        <p:spPr>
          <a:xfrm>
            <a:off x="912812" y="2394941"/>
            <a:ext cx="102108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= 5 * 5 / 2.f</a:t>
            </a:r>
            <a:r>
              <a:rPr lang="en-US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= 5 * 5 / 2;</a:t>
            </a:r>
          </a:p>
          <a:p>
            <a:pPr hangingPunct="0">
              <a:spcAft>
                <a:spcPts val="0"/>
              </a:spcAft>
            </a:pPr>
            <a:r>
              <a:rPr lang="bg-BG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 &gt; value2) {</a:t>
            </a: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"value1 is larger" &lt;&lt; </a:t>
            </a:r>
            <a:r>
              <a:rPr lang="bg-BG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hangingPunct="0">
              <a:spcAft>
                <a:spcPts val="0"/>
              </a:spcAft>
            </a:pPr>
            <a:r>
              <a:rPr lang="bg-BG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"value2 is larger" &lt;&lt; </a:t>
            </a:r>
            <a:r>
              <a:rPr lang="bg-BG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47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“Chaining” if-else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b="1" cap="none" dirty="0">
                <a:solidFill>
                  <a:schemeClr val="tx2"/>
                </a:solidFill>
              </a:rPr>
              <a:t>Can “chain” several checks one after   the other</a:t>
            </a:r>
            <a:endParaRPr lang="bg-BG" sz="2000" b="1" cap="non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84678" y="1195931"/>
            <a:ext cx="5613794" cy="4824103"/>
          </a:xfrm>
        </p:spPr>
        <p:txBody>
          <a:bodyPr>
            <a:noAutofit/>
          </a:bodyPr>
          <a:lstStyle/>
          <a:p>
            <a:r>
              <a:rPr lang="en-US" sz="2000" b="1" cap="none" dirty="0">
                <a:solidFill>
                  <a:schemeClr val="tx2"/>
                </a:solidFill>
              </a:rPr>
              <a:t>The code below is equivalent. Each else   block contains 1 “if” statement, so they   don’t need brackets. The left variant skips the brackets</a:t>
            </a:r>
            <a:endParaRPr lang="bg-BG" sz="2000" b="1" cap="none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55</a:t>
            </a:fld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F91E7-9D6D-4965-84BA-AF378A499C90}"/>
              </a:ext>
            </a:extLst>
          </p:cNvPr>
          <p:cNvSpPr txBox="1"/>
          <p:nvPr/>
        </p:nvSpPr>
        <p:spPr>
          <a:xfrm>
            <a:off x="337327" y="2362200"/>
            <a:ext cx="491888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/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 &gt; value2) {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"value1 is larger";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kern="15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 == value2) {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"values are equal";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kern="15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"value2 is larger";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kern="15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27F28-BFF3-4A39-869A-B802CBF0F855}"/>
              </a:ext>
            </a:extLst>
          </p:cNvPr>
          <p:cNvSpPr txBox="1"/>
          <p:nvPr/>
        </p:nvSpPr>
        <p:spPr>
          <a:xfrm>
            <a:off x="6932612" y="2362200"/>
            <a:ext cx="5218259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/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 &gt; value2) {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"value1 is larger";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kern="15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 == value2) {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"values are equal";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US" sz="2000" kern="150" dirty="0">
              <a:solidFill>
                <a:schemeClr val="tx2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"value2 is larger";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hangingPunct="0"/>
            <a:r>
              <a:rPr lang="bg-BG" sz="2000" kern="150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66F-CA44-4856-868E-E108A303C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will this code print out to the console?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5DF61-7AB7-4FF0-AF4E-5A2F0BAC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60249-5C08-4C10-9A5D-52182D06EB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D7DCF-8668-4976-947E-AC3876CC6E7C}"/>
              </a:ext>
            </a:extLst>
          </p:cNvPr>
          <p:cNvSpPr/>
          <p:nvPr/>
        </p:nvSpPr>
        <p:spPr>
          <a:xfrm rot="16200000">
            <a:off x="5900221" y="-169825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FC63F-B39D-4A05-8D26-D53A72AA3063}"/>
              </a:ext>
            </a:extLst>
          </p:cNvPr>
          <p:cNvSpPr txBox="1"/>
          <p:nvPr/>
        </p:nvSpPr>
        <p:spPr>
          <a:xfrm>
            <a:off x="2801956" y="32855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21600-B889-4B64-86E8-68D61307AC61}"/>
              </a:ext>
            </a:extLst>
          </p:cNvPr>
          <p:cNvSpPr txBox="1"/>
          <p:nvPr/>
        </p:nvSpPr>
        <p:spPr>
          <a:xfrm>
            <a:off x="783663" y="1830253"/>
            <a:ext cx="7368149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hangingPunct="0">
              <a:spcAft>
                <a:spcPts val="0"/>
              </a:spcAft>
            </a:pP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5;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% 3;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 </a:t>
            </a:r>
            <a:r>
              <a:rPr lang="en-US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"equal" &lt;&lt;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"not equal" &lt;&lt;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3193-4F01-4364-824B-A049BCF5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4" y="317810"/>
            <a:ext cx="4724400" cy="139576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C++ Pitfall: Assignment instead of comparison in conditional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7" name="Picture 8" descr="Grumpy Cat  - &quot;NOT EQUAL&quot;? NO">
            <a:extLst>
              <a:ext uri="{FF2B5EF4-FFF2-40B4-BE49-F238E27FC236}">
                <a16:creationId xmlns:a16="http://schemas.microsoft.com/office/drawing/2014/main" id="{3A1D212E-0ED0-45B5-82B7-9F00321200F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813" y="304800"/>
            <a:ext cx="609441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D164-4A09-4F12-9E9E-37BF895B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84" y="1866900"/>
            <a:ext cx="4559828" cy="2781300"/>
          </a:xfrm>
        </p:spPr>
        <p:txBody>
          <a:bodyPr>
            <a:normAutofit/>
          </a:bodyPr>
          <a:lstStyle/>
          <a:p>
            <a:r>
              <a:rPr lang="en-US" sz="2400" dirty="0"/>
              <a:t>Check the code again.</a:t>
            </a:r>
          </a:p>
          <a:p>
            <a:r>
              <a:rPr lang="en-US" sz="2400" dirty="0"/>
              <a:t>The expression in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/>
              <a:t> is not the </a:t>
            </a:r>
            <a:br>
              <a:rPr lang="en-US" sz="2400" dirty="0"/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/>
              <a:t> check, it is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/>
              <a:t> assignment, </a:t>
            </a:r>
          </a:p>
          <a:p>
            <a:r>
              <a:rPr lang="en-US" sz="2400" dirty="0"/>
              <a:t>Which here is non-zero, evaluates  to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/>
              <a:t>, so we go in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/>
              <a:t> block</a:t>
            </a:r>
            <a:endParaRPr lang="bg-BG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B9D84-1396-4648-AC46-171D037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424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3F1EB-5B7E-4167-96B4-4E5A2F6B5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EF924-A75A-44B4-B234-D2EAD17F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9EB4D-237F-4167-8CD7-77C5E9BBE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64E4-4DAD-46AE-9F99-7F94262BB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C++ switch-case usage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2EE3F-65E6-4F02-B0EB-6D891A8F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24564-E488-4F72-AD21-04A7C2D3F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76E52-AC98-43CB-8EED-824B20C6EB63}"/>
              </a:ext>
            </a:extLst>
          </p:cNvPr>
          <p:cNvSpPr txBox="1"/>
          <p:nvPr/>
        </p:nvSpPr>
        <p:spPr>
          <a:xfrm>
            <a:off x="684212" y="2069940"/>
            <a:ext cx="81534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(day)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"Monday";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"Tuesday";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"Wednesday";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"Thursday";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"Friday";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"Saturday";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"Sunday";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"Error!"; </a:t>
            </a:r>
            <a:r>
              <a:rPr lang="bg-BG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2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41B-3424-4862-ACF0-E348BA6AD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immediately useful in the real world</a:t>
            </a:r>
          </a:p>
          <a:p>
            <a:r>
              <a:rPr lang="en-US" dirty="0"/>
              <a:t>Programmers free to pick their own style</a:t>
            </a:r>
          </a:p>
          <a:p>
            <a:r>
              <a:rPr lang="en-US" dirty="0"/>
              <a:t>Useful features more important than preventing misuse</a:t>
            </a:r>
          </a:p>
          <a:p>
            <a:r>
              <a:rPr lang="en-US" dirty="0"/>
              <a:t>Features you do not use, you do not pay for</a:t>
            </a:r>
          </a:p>
          <a:p>
            <a:r>
              <a:rPr lang="en-US" dirty="0"/>
              <a:t>Programmer can specify undefined behavior</a:t>
            </a:r>
          </a:p>
          <a:p>
            <a:r>
              <a:rPr lang="en-US" dirty="0"/>
              <a:t>More: </a:t>
            </a:r>
            <a:r>
              <a:rPr lang="en-US" dirty="0">
                <a:hlinkClick r:id="rId2"/>
              </a:rPr>
              <a:t>en.wikipedia.org/wiki/C++#Philosophy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54F68-4CFA-4E8E-9169-A1800E5E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Philosophy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9642E-9E08-4652-BFA7-2A2B0394AF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84C5-2952-4630-92D9-B6837A4E9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C++ </a:t>
            </a:r>
            <a:r>
              <a:rPr lang="en-US" sz="3400" b="1" spc="200" dirty="0">
                <a:solidFill>
                  <a:schemeClr val="bg1"/>
                </a:solidFill>
              </a:rPr>
              <a:t>switch</a:t>
            </a:r>
            <a:r>
              <a:rPr lang="en-US" sz="3400" dirty="0"/>
              <a:t> statement takes in</a:t>
            </a:r>
          </a:p>
          <a:p>
            <a:pPr lvl="1"/>
            <a:r>
              <a:rPr lang="en-US" sz="3400" dirty="0"/>
              <a:t>An integer expression OR an enumeration type</a:t>
            </a:r>
          </a:p>
          <a:p>
            <a:pPr lvl="1"/>
            <a:r>
              <a:rPr lang="en-US" sz="3400" dirty="0"/>
              <a:t>OR something which converts to an </a:t>
            </a:r>
            <a:r>
              <a:rPr lang="en-US" sz="3400" b="1" spc="200" noProof="1">
                <a:solidFill>
                  <a:schemeClr val="bg1"/>
                </a:solidFill>
              </a:rPr>
              <a:t>int</a:t>
            </a:r>
            <a:r>
              <a:rPr lang="en-US" sz="3400" dirty="0"/>
              <a:t> (like </a:t>
            </a:r>
            <a:r>
              <a:rPr lang="en-US" sz="3400" b="1" spc="200" dirty="0">
                <a:solidFill>
                  <a:schemeClr val="bg1"/>
                </a:solidFill>
              </a:rPr>
              <a:t>char</a:t>
            </a:r>
            <a:r>
              <a:rPr lang="en-US" sz="3400" dirty="0"/>
              <a:t>)</a:t>
            </a:r>
          </a:p>
          <a:p>
            <a:r>
              <a:rPr lang="en-US" sz="3400" dirty="0"/>
              <a:t>The </a:t>
            </a:r>
            <a:r>
              <a:rPr lang="en-US" sz="3400" b="1" spc="200" dirty="0">
                <a:solidFill>
                  <a:schemeClr val="bg1"/>
                </a:solidFill>
              </a:rPr>
              <a:t>case</a:t>
            </a:r>
            <a:r>
              <a:rPr lang="en-US" sz="3400" dirty="0"/>
              <a:t> block can contain </a:t>
            </a:r>
            <a:r>
              <a:rPr lang="en-US" sz="3400" b="1" spc="200" dirty="0">
                <a:solidFill>
                  <a:schemeClr val="bg1"/>
                </a:solidFill>
              </a:rPr>
              <a:t>case</a:t>
            </a:r>
            <a:r>
              <a:rPr lang="en-US" sz="3400" dirty="0"/>
              <a:t> labels and </a:t>
            </a:r>
            <a:r>
              <a:rPr lang="en-US" sz="3400" u="sng" dirty="0"/>
              <a:t>any other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9F7688-A540-4572-8C7E-8EC262D9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ea typeface="+mn-ea"/>
                <a:cs typeface="+mn-cs"/>
              </a:rPr>
              <a:t>switch-case</a:t>
            </a:r>
            <a:r>
              <a:rPr lang="en-US" sz="4400" dirty="0"/>
              <a:t> structure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79930-3669-46B5-A0C9-BA29D4EB21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84C5-2952-4630-92D9-B6837A4E9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Each label has an expression of the same type as the </a:t>
            </a:r>
            <a:r>
              <a:rPr lang="en-US" sz="3400" b="1" spc="200" dirty="0">
                <a:solidFill>
                  <a:schemeClr val="bg1"/>
                </a:solidFill>
              </a:rPr>
              <a:t>switch</a:t>
            </a:r>
          </a:p>
          <a:p>
            <a:r>
              <a:rPr lang="en-US" sz="3400" dirty="0"/>
              <a:t>The </a:t>
            </a:r>
            <a:r>
              <a:rPr lang="en-US" sz="3400" b="1" spc="200" dirty="0">
                <a:solidFill>
                  <a:schemeClr val="bg1"/>
                </a:solidFill>
              </a:rPr>
              <a:t>case</a:t>
            </a:r>
            <a:r>
              <a:rPr lang="en-US" sz="3400" dirty="0"/>
              <a:t> block can also contain the </a:t>
            </a:r>
            <a:r>
              <a:rPr lang="en-US" sz="3400" b="1" spc="200" dirty="0">
                <a:solidFill>
                  <a:schemeClr val="bg1"/>
                </a:solidFill>
              </a:rPr>
              <a:t>break</a:t>
            </a:r>
            <a:r>
              <a:rPr lang="en-US" sz="3400" dirty="0"/>
              <a:t> statement</a:t>
            </a:r>
          </a:p>
          <a:p>
            <a:pPr lvl="1"/>
            <a:r>
              <a:rPr lang="en-US" sz="3400" dirty="0"/>
              <a:t>If reached, code continues from after the </a:t>
            </a:r>
            <a:r>
              <a:rPr lang="en-US" sz="3400" b="1" spc="200" dirty="0">
                <a:solidFill>
                  <a:schemeClr val="bg1"/>
                </a:solidFill>
              </a:rPr>
              <a:t>case</a:t>
            </a:r>
            <a:r>
              <a:rPr lang="en-US" sz="3400" dirty="0"/>
              <a:t> block</a:t>
            </a:r>
          </a:p>
          <a:p>
            <a:r>
              <a:rPr lang="en-US" sz="3400" dirty="0"/>
              <a:t>There is a special </a:t>
            </a:r>
            <a:r>
              <a:rPr lang="en-US" sz="3400" b="1" spc="200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label (without an expression)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9F7688-A540-4572-8C7E-8EC262D9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ea typeface="+mn-ea"/>
                <a:cs typeface="+mn-cs"/>
              </a:rPr>
              <a:t>switch-case</a:t>
            </a:r>
            <a:r>
              <a:rPr lang="en-US" sz="4400" dirty="0"/>
              <a:t> structure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79930-3669-46B5-A0C9-BA29D4EB21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A9F9-CCA4-4E7B-8C27-7CC6E9B4D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00" b="1" spc="200" dirty="0">
                <a:solidFill>
                  <a:schemeClr val="bg1"/>
                </a:solidFill>
                <a:latin typeface="+mj-lt"/>
              </a:rPr>
              <a:t>switch</a:t>
            </a:r>
            <a:r>
              <a:rPr lang="en-US" sz="3300" dirty="0">
                <a:latin typeface="+mj-lt"/>
              </a:rPr>
              <a:t> evaluates the expression and finds the matching </a:t>
            </a:r>
            <a:r>
              <a:rPr lang="en-US" sz="3300" b="1" spc="200" dirty="0">
                <a:solidFill>
                  <a:schemeClr val="bg1"/>
                </a:solidFill>
                <a:latin typeface="+mj-lt"/>
              </a:rPr>
              <a:t>case</a:t>
            </a:r>
          </a:p>
          <a:p>
            <a:pPr>
              <a:buClr>
                <a:schemeClr val="tx1"/>
              </a:buClr>
            </a:pPr>
            <a:r>
              <a:rPr lang="en-US" sz="3300" dirty="0">
                <a:latin typeface="+mj-lt"/>
              </a:rPr>
              <a:t>Any code before the matching </a:t>
            </a:r>
            <a:r>
              <a:rPr lang="en-US" sz="3300" b="1" spc="200" dirty="0">
                <a:solidFill>
                  <a:schemeClr val="bg1"/>
                </a:solidFill>
                <a:latin typeface="+mj-lt"/>
              </a:rPr>
              <a:t>case</a:t>
            </a:r>
            <a:r>
              <a:rPr lang="en-US" sz="3300" dirty="0">
                <a:latin typeface="+mj-lt"/>
              </a:rPr>
              <a:t> is skipped</a:t>
            </a:r>
          </a:p>
          <a:p>
            <a:pPr>
              <a:buClr>
                <a:schemeClr val="tx1"/>
              </a:buClr>
            </a:pPr>
            <a:r>
              <a:rPr lang="en-US" sz="3300" dirty="0">
                <a:latin typeface="+mj-lt"/>
              </a:rPr>
              <a:t>Any code after the matching </a:t>
            </a:r>
            <a:r>
              <a:rPr lang="en-US" sz="3300" b="1" spc="200" dirty="0">
                <a:solidFill>
                  <a:schemeClr val="bg1"/>
                </a:solidFill>
                <a:latin typeface="+mj-lt"/>
              </a:rPr>
              <a:t>case</a:t>
            </a:r>
            <a:r>
              <a:rPr lang="en-US" sz="3300" dirty="0">
                <a:latin typeface="+mj-lt"/>
              </a:rPr>
              <a:t> is executed</a:t>
            </a:r>
          </a:p>
          <a:p>
            <a:pPr lvl="1">
              <a:buClr>
                <a:schemeClr val="tx1"/>
              </a:buClr>
            </a:pPr>
            <a:r>
              <a:rPr lang="en-US" sz="3300" dirty="0">
                <a:latin typeface="+mj-lt"/>
              </a:rPr>
              <a:t>Until </a:t>
            </a:r>
            <a:r>
              <a:rPr lang="en-US" sz="3300" b="1" spc="200" dirty="0">
                <a:solidFill>
                  <a:schemeClr val="bg1"/>
                </a:solidFill>
                <a:latin typeface="+mj-lt"/>
              </a:rPr>
              <a:t>break</a:t>
            </a:r>
            <a:r>
              <a:rPr lang="en-US" sz="3300" dirty="0">
                <a:latin typeface="+mj-lt"/>
              </a:rPr>
              <a:t> or the end of the block is reached</a:t>
            </a:r>
          </a:p>
          <a:p>
            <a:pPr lvl="1">
              <a:buClr>
                <a:schemeClr val="tx1"/>
              </a:buClr>
            </a:pPr>
            <a:r>
              <a:rPr lang="en-US" sz="3300" dirty="0">
                <a:latin typeface="+mj-lt"/>
              </a:rPr>
              <a:t>Without break, labels after the matching one will be executed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E1396-142C-4E9D-939A-03974C5C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latin typeface="Consolas" panose="020B0609020204030204" pitchFamily="49" charset="0"/>
                <a:ea typeface="+mn-ea"/>
                <a:cs typeface="+mn-cs"/>
              </a:rPr>
              <a:t>switch-case</a:t>
            </a:r>
            <a:r>
              <a:rPr lang="en-US" dirty="0"/>
              <a:t> execution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755AB-1C50-411F-A04D-163595C97F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A9F9-CCA4-4E7B-8C27-7CC6E9B4D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If there is no matching </a:t>
            </a:r>
            <a:r>
              <a:rPr lang="en-US" sz="3400" b="1" spc="200" dirty="0">
                <a:solidFill>
                  <a:schemeClr val="bg1"/>
                </a:solidFill>
              </a:rPr>
              <a:t>case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If the block contains the special </a:t>
            </a:r>
            <a:r>
              <a:rPr lang="en-US" sz="3400" b="1" spc="200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label, it is executed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Otherwise the case block is skipped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E1396-142C-4E9D-939A-03974C5C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200" dirty="0">
                <a:ea typeface="+mn-ea"/>
                <a:cs typeface="+mn-cs"/>
              </a:rPr>
              <a:t>switch-case</a:t>
            </a:r>
            <a:r>
              <a:rPr lang="en-US" dirty="0"/>
              <a:t> execution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755AB-1C50-411F-A04D-163595C97F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A69B7-D942-416B-8FBF-C9A91A9EA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spc="200" dirty="0">
                <a:latin typeface="Consolas" panose="020B0609020204030204" pitchFamily="49" charset="0"/>
              </a:rPr>
              <a:t>switch-case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92CE7-0D9E-48DA-9E0B-9EBC3FE68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1D771-7EBF-4D31-8A6E-FB08C263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4D7B-EB4B-437C-A052-4486DA89E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spc="200" dirty="0">
                <a:solidFill>
                  <a:schemeClr val="bg1"/>
                </a:solidFill>
              </a:rPr>
              <a:t>for([</a:t>
            </a:r>
            <a:r>
              <a:rPr lang="en-US" b="1" spc="200" noProof="1">
                <a:solidFill>
                  <a:schemeClr val="bg1"/>
                </a:solidFill>
              </a:rPr>
              <a:t>init</a:t>
            </a:r>
            <a:r>
              <a:rPr lang="en-US" b="1" spc="200" dirty="0">
                <a:solidFill>
                  <a:schemeClr val="bg1"/>
                </a:solidFill>
              </a:rPr>
              <a:t>]; [condition]; [increment]) {…}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spc="200" noProof="1">
                <a:solidFill>
                  <a:schemeClr val="bg1"/>
                </a:solidFill>
              </a:rPr>
              <a:t>init</a:t>
            </a:r>
            <a:r>
              <a:rPr lang="en-US" dirty="0"/>
              <a:t> statement can declare and initialize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Declared variables are usable only IN the </a:t>
            </a:r>
            <a:r>
              <a:rPr lang="en-US" b="1" spc="200" dirty="0">
                <a:solidFill>
                  <a:schemeClr val="bg1"/>
                </a:solidFill>
              </a:rPr>
              <a:t>for</a:t>
            </a:r>
            <a:r>
              <a:rPr lang="en-US" dirty="0"/>
              <a:t>’s body</a:t>
            </a:r>
          </a:p>
          <a:p>
            <a:pPr>
              <a:buClr>
                <a:schemeClr val="tx1"/>
              </a:buClr>
            </a:pPr>
            <a:r>
              <a:rPr lang="en-US" dirty="0"/>
              <a:t>The loop runs while the </a:t>
            </a:r>
            <a:r>
              <a:rPr lang="en-US" b="1" spc="200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 is </a:t>
            </a:r>
            <a:r>
              <a:rPr lang="en-US" b="1" spc="200" dirty="0"/>
              <a:t>true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51FF-4D86-44F6-B091-44ABED0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EECD6-C280-42EF-AF43-6B88670577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4D7B-EB4B-437C-A052-4486DA89E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spc="200" dirty="0">
                <a:solidFill>
                  <a:schemeClr val="bg1"/>
                </a:solidFill>
              </a:rPr>
              <a:t>increment</a:t>
            </a:r>
            <a:r>
              <a:rPr lang="en-US" sz="3600" dirty="0"/>
              <a:t> is executed AFTER the </a:t>
            </a:r>
            <a:r>
              <a:rPr lang="en-US" sz="3600" b="1" spc="200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’s body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Can execute any expression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Expressions inside </a:t>
            </a:r>
            <a:r>
              <a:rPr lang="en-US" sz="3600" b="1" spc="200" noProof="1">
                <a:solidFill>
                  <a:schemeClr val="bg1"/>
                </a:solidFill>
              </a:rPr>
              <a:t>init</a:t>
            </a:r>
            <a:r>
              <a:rPr lang="en-US" sz="3600" dirty="0"/>
              <a:t> and </a:t>
            </a:r>
            <a:r>
              <a:rPr lang="en-US" sz="3600" b="1" spc="200" dirty="0">
                <a:solidFill>
                  <a:schemeClr val="bg1"/>
                </a:solidFill>
              </a:rPr>
              <a:t>increment</a:t>
            </a:r>
            <a:r>
              <a:rPr lang="en-US" sz="3600" dirty="0"/>
              <a:t> are separated by     comma (</a:t>
            </a:r>
            <a:r>
              <a:rPr lang="en-US" sz="3600" b="1" spc="200" dirty="0">
                <a:solidFill>
                  <a:schemeClr val="bg1"/>
                </a:solidFill>
              </a:rPr>
              <a:t>,</a:t>
            </a:r>
            <a:r>
              <a:rPr lang="en-US" sz="36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51FF-4D86-44F6-B091-44ABED0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EECD6-C280-42EF-AF43-6B88670577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D332-A38E-437A-AC52-34B1B442E6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67B67-5BDC-4484-9C3B-1CBF2D9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with “Empty” </a:t>
            </a:r>
            <a:r>
              <a:rPr lang="en-US" sz="4400" spc="200" dirty="0"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69637-6A1B-4E7D-AB12-3CDAD11AF2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068C2-D5F2-48F0-9FBC-5F5199203623}"/>
              </a:ext>
            </a:extLst>
          </p:cNvPr>
          <p:cNvSpPr txBox="1"/>
          <p:nvPr/>
        </p:nvSpPr>
        <p:spPr>
          <a:xfrm>
            <a:off x="912812" y="1839435"/>
            <a:ext cx="10198838" cy="45577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2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 = 1;</a:t>
            </a:r>
          </a:p>
          <a:p>
            <a:pPr hangingPunct="0">
              <a:spcAft>
                <a:spcPts val="0"/>
              </a:spcAft>
            </a:pPr>
            <a:r>
              <a:rPr lang="bg-BG" sz="22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2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2, lastNum = 1, newCurrent;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2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&lt; fibonacciToCalculate;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2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i++, </a:t>
            </a:r>
            <a:b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 = lastNum + currentNum, </a:t>
            </a:r>
            <a:endParaRPr lang="en-US" sz="22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 = currentNum, </a:t>
            </a:r>
            <a:b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 = newCurrent)</a:t>
            </a:r>
            <a:endParaRPr lang="en-US" sz="22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200" b="1" kern="15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currentNum &lt;&lt; 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B02E9-16FA-4C06-B133-59D1B369E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spc="200" dirty="0"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21FE0-CB87-4150-8C11-6B9775CC5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8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2366270F-986F-4EC6-93E5-94C63801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14F0-B096-44C5-89E5-8DB9ABCE4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while (condition) { body code; }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until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condition</a:t>
            </a:r>
            <a:r>
              <a:rPr lang="en-US" dirty="0"/>
              <a:t> becomes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dirty="0"/>
              <a:t>, may never execute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1726F-4814-496F-BF56-97F8087A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latin typeface="Consolas" panose="020B0609020204030204" pitchFamily="49" charset="0"/>
              </a:rPr>
              <a:t>while</a:t>
            </a:r>
            <a:r>
              <a:rPr lang="en-US" dirty="0"/>
              <a:t> and </a:t>
            </a:r>
            <a:r>
              <a:rPr lang="en-US" spc="200" dirty="0">
                <a:latin typeface="Consolas" panose="020B0609020204030204" pitchFamily="49" charset="0"/>
              </a:rPr>
              <a:t>do-while</a:t>
            </a:r>
            <a:r>
              <a:rPr lang="en-US" dirty="0"/>
              <a:t> Loops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E346E-6EC3-43ED-B5E7-83388AC555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DF405-D1DD-463B-A659-10B5627A1FBD}"/>
              </a:ext>
            </a:extLst>
          </p:cNvPr>
          <p:cNvSpPr txBox="1"/>
          <p:nvPr/>
        </p:nvSpPr>
        <p:spPr>
          <a:xfrm>
            <a:off x="722312" y="2819400"/>
            <a:ext cx="107442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= 0;</a:t>
            </a:r>
          </a:p>
          <a:p>
            <a:pPr hangingPunct="0">
              <a:spcAft>
                <a:spcPts val="0"/>
              </a:spcAft>
            </a:pPr>
            <a:r>
              <a:rPr lang="bg-BG" b="1" kern="150" dirty="0">
                <a:solidFill>
                  <a:srgbClr val="FFA7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bg-BG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 &lt; 18) {</a:t>
            </a: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"can't drink at age " &lt;&lt; age &lt;&lt; </a:t>
            </a:r>
            <a:r>
              <a:rPr lang="bg-BG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age++;</a:t>
            </a: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hangingPunct="0">
              <a:spcAft>
                <a:spcPts val="0"/>
              </a:spcAft>
            </a:pPr>
            <a:r>
              <a:rPr lang="bg-BG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"age " &lt;&lt; age &lt;&lt; ", can finally drink!" &lt;&lt; </a:t>
            </a:r>
            <a:r>
              <a:rPr lang="bg-BG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12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C++ History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050" name="Picture 2" descr="bjorn ironside vikings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</a:t>
            </a:fld>
            <a:endParaRPr lang="bg-BG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1370012" y="914400"/>
            <a:ext cx="3048000" cy="1371600"/>
          </a:xfrm>
          <a:prstGeom prst="wedgeRectCallout">
            <a:avLst>
              <a:gd name="adj1" fmla="val 84584"/>
              <a:gd name="adj2" fmla="val 47685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No, not this guy, sorry</a:t>
            </a:r>
            <a:endParaRPr lang="bg-BG" sz="28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484971" y="381000"/>
            <a:ext cx="5867241" cy="597535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713412" y="457200"/>
            <a:ext cx="5638800" cy="589915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14F0-B096-44C5-89E5-8DB9ABCE4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do { body code; } while (condition);</a:t>
            </a:r>
          </a:p>
          <a:p>
            <a:pPr lvl="1">
              <a:buClr>
                <a:schemeClr val="tx1"/>
              </a:buClr>
            </a:pPr>
            <a:r>
              <a:rPr lang="en-US" sz="3800" dirty="0"/>
              <a:t>First executes body, then checks condition</a:t>
            </a:r>
          </a:p>
          <a:p>
            <a:pPr lvl="1">
              <a:buClr>
                <a:schemeClr val="tx1"/>
              </a:buClr>
            </a:pPr>
            <a:r>
              <a:rPr lang="en-US" sz="3800" dirty="0"/>
              <a:t>Guaranteed to execute at least once</a:t>
            </a:r>
            <a:endParaRPr lang="bg-BG" sz="3800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1726F-4814-496F-BF56-97F8087A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latin typeface="Consolas" panose="020B0609020204030204" pitchFamily="49" charset="0"/>
              </a:rPr>
              <a:t>while</a:t>
            </a:r>
            <a:r>
              <a:rPr lang="en-US" dirty="0"/>
              <a:t> and </a:t>
            </a:r>
            <a:r>
              <a:rPr lang="en-US" spc="200" dirty="0">
                <a:latin typeface="Consolas" panose="020B0609020204030204" pitchFamily="49" charset="0"/>
              </a:rPr>
              <a:t>do-while</a:t>
            </a:r>
            <a:r>
              <a:rPr lang="en-US" dirty="0"/>
              <a:t> Loops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E346E-6EC3-43ED-B5E7-83388AC555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5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517D-89AB-4809-8ED8-DEC3F4942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spc="200" dirty="0">
                <a:latin typeface="Consolas" panose="020B0609020204030204" pitchFamily="49" charset="0"/>
              </a:rPr>
              <a:t>while</a:t>
            </a:r>
            <a:r>
              <a:rPr lang="en-US" dirty="0"/>
              <a:t> and </a:t>
            </a:r>
            <a:r>
              <a:rPr lang="en-US" sz="4800" spc="200" dirty="0">
                <a:latin typeface="Consolas" panose="020B0609020204030204" pitchFamily="49" charset="0"/>
              </a:rPr>
              <a:t>do-while</a:t>
            </a:r>
            <a:r>
              <a:rPr lang="en-US" dirty="0"/>
              <a:t>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AA15C-5D10-400D-AA0B-1AB26BD45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DA9AD-43A0-490C-8798-7F0B6A6E8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C++ loop control keywords:</a:t>
            </a:r>
          </a:p>
          <a:p>
            <a:pPr lvl="1">
              <a:buClr>
                <a:schemeClr val="tx1"/>
              </a:buClr>
            </a:pPr>
            <a:r>
              <a:rPr lang="en-US" b="1" spc="200" dirty="0">
                <a:solidFill>
                  <a:schemeClr val="bg1"/>
                </a:solidFill>
              </a:rPr>
              <a:t>break</a:t>
            </a:r>
            <a:r>
              <a:rPr lang="en-US" dirty="0"/>
              <a:t> – interrupts the loop and continues after its block</a:t>
            </a:r>
          </a:p>
          <a:p>
            <a:pPr lvl="1">
              <a:buClr>
                <a:schemeClr val="tx1"/>
              </a:buClr>
            </a:pPr>
            <a:r>
              <a:rPr lang="en-US" b="1" spc="200" dirty="0">
                <a:solidFill>
                  <a:schemeClr val="bg1"/>
                </a:solidFill>
              </a:rPr>
              <a:t>continue</a:t>
            </a:r>
            <a:r>
              <a:rPr lang="en-US" dirty="0"/>
              <a:t> – the current iteration skips the remaining part of </a:t>
            </a:r>
            <a:br>
              <a:rPr lang="en-US" dirty="0"/>
            </a:br>
            <a:r>
              <a:rPr lang="en-US" dirty="0"/>
              <a:t>the loop block</a:t>
            </a:r>
          </a:p>
          <a:p>
            <a:pPr>
              <a:buClr>
                <a:schemeClr val="tx1"/>
              </a:buClr>
            </a:pPr>
            <a:r>
              <a:rPr lang="en-US" dirty="0"/>
              <a:t>C++11 also added a range-based for loop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We’ll discuss it in the lecture on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26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1C30B-6CF4-4B06-BCC8-F88DF6C95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Console I/O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93D7A-EFC2-4D24-842F-806F35B56E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to and Reading from the Console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Oval Callout 7">
            <a:extLst>
              <a:ext uri="{FF2B5EF4-FFF2-40B4-BE49-F238E27FC236}">
                <a16:creationId xmlns:a16="http://schemas.microsoft.com/office/drawing/2014/main" id="{AAF1E0B2-E6DF-4203-9EDD-1151F8D982C6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7C10D-1905-4988-AB84-02625AFD5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D7F6-1FE9-4795-9690-A08E66996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2" y="1196131"/>
            <a:ext cx="1137780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Things (classes) that either read or write data piece by </a:t>
            </a:r>
            <a:endParaRPr lang="bg-BG" sz="36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3600" dirty="0"/>
              <a:t>piece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Example: we’ve been using </a:t>
            </a:r>
            <a:r>
              <a:rPr lang="en-US" sz="3600" b="1" spc="200" noProof="1">
                <a:solidFill>
                  <a:schemeClr val="bg1"/>
                </a:solidFill>
              </a:rPr>
              <a:t>cout</a:t>
            </a:r>
            <a:r>
              <a:rPr lang="en-US" sz="3600" dirty="0"/>
              <a:t> throughout this lecture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Writes data to the console (standard output)</a:t>
            </a:r>
            <a:r>
              <a:rPr lang="en-US" sz="3600" b="1" spc="200" noProof="1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600" b="1" spc="200" noProof="1">
                <a:solidFill>
                  <a:schemeClr val="bg1"/>
                </a:solidFill>
              </a:rPr>
              <a:t>cout</a:t>
            </a:r>
            <a:r>
              <a:rPr lang="en-US" sz="3600" dirty="0"/>
              <a:t> has a counterpart – </a:t>
            </a:r>
            <a:r>
              <a:rPr lang="en-US" sz="3600" b="1" spc="200" noProof="1">
                <a:solidFill>
                  <a:schemeClr val="bg1"/>
                </a:solidFill>
              </a:rPr>
              <a:t>cin</a:t>
            </a:r>
          </a:p>
          <a:p>
            <a:pPr lvl="1">
              <a:buClr>
                <a:schemeClr val="tx1"/>
              </a:buClr>
            </a:pPr>
            <a:endParaRPr lang="en-US" sz="3600" dirty="0"/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53D202-AE59-4222-9ED7-815714C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Streams 101</a:t>
            </a:r>
            <a:r>
              <a:rPr lang="bg-BG" dirty="0"/>
              <a:t> (1)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6C539-EC20-428E-B132-6020E24828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D7F6-1FE9-4795-9690-A08E66996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98" y="1196131"/>
            <a:ext cx="11815018" cy="2232869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2800" dirty="0"/>
              <a:t>Reads data from the console (standard input)</a:t>
            </a:r>
          </a:p>
          <a:p>
            <a:pPr lvl="1">
              <a:buClr>
                <a:schemeClr val="tx1"/>
              </a:buClr>
            </a:pPr>
            <a:r>
              <a:rPr lang="en-US" sz="2800" b="1" spc="200" noProof="1">
                <a:solidFill>
                  <a:schemeClr val="bg1"/>
                </a:solidFill>
              </a:rPr>
              <a:t>cin</a:t>
            </a:r>
            <a:r>
              <a:rPr lang="en-US" sz="2800" dirty="0"/>
              <a:t> uses the </a:t>
            </a:r>
            <a:r>
              <a:rPr lang="en-US" sz="2800" b="1" spc="200" dirty="0">
                <a:solidFill>
                  <a:schemeClr val="bg1"/>
                </a:solidFill>
              </a:rPr>
              <a:t>&gt;&gt;</a:t>
            </a:r>
            <a:r>
              <a:rPr lang="en-US" sz="2800" dirty="0"/>
              <a:t> operator to read</a:t>
            </a:r>
          </a:p>
          <a:p>
            <a:pPr lvl="1">
              <a:buClr>
                <a:schemeClr val="tx1"/>
              </a:buClr>
            </a:pPr>
            <a:r>
              <a:rPr lang="en-US" sz="2800" b="1" spc="200" noProof="1">
                <a:solidFill>
                  <a:schemeClr val="bg1"/>
                </a:solidFill>
              </a:rPr>
              <a:t>cout</a:t>
            </a:r>
            <a:r>
              <a:rPr lang="en-US" sz="2800" dirty="0"/>
              <a:t> uses the </a:t>
            </a:r>
            <a:r>
              <a:rPr lang="en-US" sz="2800" b="1" spc="200" dirty="0">
                <a:solidFill>
                  <a:schemeClr val="bg1"/>
                </a:solidFill>
              </a:rPr>
              <a:t>&lt;&lt;</a:t>
            </a:r>
            <a:r>
              <a:rPr lang="en-US" sz="2800" dirty="0"/>
              <a:t> operator to write</a:t>
            </a:r>
            <a:endParaRPr lang="bg-BG" sz="2800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53D202-AE59-4222-9ED7-815714C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Streams 101</a:t>
            </a:r>
            <a:r>
              <a:rPr lang="bg-BG" dirty="0"/>
              <a:t>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6C539-EC20-428E-B132-6020E24828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652B2-B46B-437A-9137-371998C2C6EB}"/>
              </a:ext>
            </a:extLst>
          </p:cNvPr>
          <p:cNvSpPr txBox="1"/>
          <p:nvPr/>
        </p:nvSpPr>
        <p:spPr>
          <a:xfrm>
            <a:off x="771409" y="3200400"/>
            <a:ext cx="10646005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hangingPunct="0">
              <a:spcAft>
                <a:spcPts val="0"/>
              </a:spcAft>
            </a:pP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b;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a &gt;&gt; b;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a + b &lt;&lt; 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2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hangingPunct="0">
              <a:spcAft>
                <a:spcPts val="0"/>
              </a:spcAft>
            </a:pPr>
            <a:r>
              <a:rPr lang="bg-BG" sz="2200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8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D5E4-50E7-4150-92EE-BCDF749B7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Expects console data to mostly match variable type literals</a:t>
            </a:r>
          </a:p>
          <a:p>
            <a:r>
              <a:rPr lang="en-US" sz="3600" dirty="0"/>
              <a:t>Expects input data to be separated by one or more spaces/lines</a:t>
            </a:r>
          </a:p>
          <a:p>
            <a:r>
              <a:rPr lang="en-US" sz="3600" dirty="0"/>
              <a:t>For integer types, a sequence of digits is expected</a:t>
            </a:r>
          </a:p>
          <a:p>
            <a:pPr lvl="1"/>
            <a:r>
              <a:rPr lang="en-US" sz="3600" dirty="0"/>
              <a:t>Can have sign, can NOT have type suffix (i.e. NO </a:t>
            </a:r>
            <a:r>
              <a:rPr lang="en-US" sz="3600" b="1" spc="200" dirty="0">
                <a:solidFill>
                  <a:schemeClr val="bg1"/>
                </a:solidFill>
              </a:rPr>
              <a:t>L</a:t>
            </a:r>
            <a:r>
              <a:rPr lang="en-US" sz="3600" dirty="0"/>
              <a:t>, </a:t>
            </a:r>
            <a:r>
              <a:rPr lang="en-US" sz="3600" b="1" spc="200" dirty="0">
                <a:solidFill>
                  <a:schemeClr val="bg1"/>
                </a:solidFill>
              </a:rPr>
              <a:t>ULL</a:t>
            </a:r>
            <a:r>
              <a:rPr lang="en-US" sz="3600" dirty="0"/>
              <a:t>, etc.)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A58F54-9002-4B8E-AEF9-10082F0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Numeric Values with </a:t>
            </a:r>
            <a:r>
              <a:rPr lang="en-US" sz="4400" spc="200" noProof="1">
                <a:latin typeface="Consolas" panose="020B0609020204030204" pitchFamily="49" charset="0"/>
                <a:ea typeface="+mn-ea"/>
                <a:cs typeface="+mn-cs"/>
              </a:rPr>
              <a:t>cin</a:t>
            </a:r>
            <a:r>
              <a:rPr lang="bg-BG" sz="4400" spc="200" noProof="1">
                <a:latin typeface="Consolas" panose="020B0609020204030204" pitchFamily="49" charset="0"/>
                <a:ea typeface="+mn-ea"/>
                <a:cs typeface="+mn-cs"/>
              </a:rPr>
              <a:t>(1)</a:t>
            </a:r>
            <a:endParaRPr lang="en-US" sz="3800" spc="200" noProof="1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6703B-E0E4-4FB7-A979-FDEFBF276F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D5E4-50E7-4150-92EE-BCDF749B7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floating-point types:</a:t>
            </a:r>
          </a:p>
          <a:p>
            <a:pPr lvl="1"/>
            <a:r>
              <a:rPr lang="en-US" sz="3600" dirty="0"/>
              <a:t>Can be an integer</a:t>
            </a:r>
          </a:p>
          <a:p>
            <a:pPr lvl="1"/>
            <a:r>
              <a:rPr lang="en-US" sz="3600" dirty="0"/>
              <a:t>Can be a sequence of digits separated by “</a:t>
            </a:r>
            <a:r>
              <a:rPr lang="en-US" sz="3600" b="1" spc="2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3600" dirty="0"/>
              <a:t>”</a:t>
            </a:r>
          </a:p>
          <a:p>
            <a:pPr lvl="1"/>
            <a:r>
              <a:rPr lang="en-US" sz="3600" dirty="0"/>
              <a:t>Can be exponential notation (e.g. </a:t>
            </a:r>
            <a:r>
              <a:rPr lang="en-US" sz="3600" b="1" spc="200" dirty="0">
                <a:solidFill>
                  <a:schemeClr val="bg1"/>
                </a:solidFill>
              </a:rPr>
              <a:t>0.42e+2</a:t>
            </a:r>
            <a:r>
              <a:rPr lang="en-US" sz="3600" dirty="0"/>
              <a:t> will be read as </a:t>
            </a:r>
            <a:r>
              <a:rPr lang="en-US" sz="3600" b="1" spc="200" dirty="0">
                <a:solidFill>
                  <a:schemeClr val="bg1"/>
                </a:solidFill>
              </a:rPr>
              <a:t>42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A58F54-9002-4B8E-AEF9-10082F01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750"/>
            <a:ext cx="9693927" cy="882654"/>
          </a:xfrm>
        </p:spPr>
        <p:txBody>
          <a:bodyPr>
            <a:normAutofit/>
          </a:bodyPr>
          <a:lstStyle/>
          <a:p>
            <a:r>
              <a:rPr lang="en-US" dirty="0"/>
              <a:t>Reading Numeric Values with </a:t>
            </a:r>
            <a:r>
              <a:rPr lang="en-US" sz="4400" spc="200" noProof="1">
                <a:latin typeface="Consolas" panose="020B0609020204030204" pitchFamily="49" charset="0"/>
                <a:ea typeface="+mn-ea"/>
                <a:cs typeface="+mn-cs"/>
              </a:rPr>
              <a:t>cin</a:t>
            </a:r>
            <a:r>
              <a:rPr lang="bg-BG" sz="4400" spc="200" noProof="1">
                <a:latin typeface="Consolas" panose="020B0609020204030204" pitchFamily="49" charset="0"/>
                <a:ea typeface="+mn-ea"/>
                <a:cs typeface="+mn-cs"/>
              </a:rPr>
              <a:t>(2)</a:t>
            </a:r>
            <a:endParaRPr lang="en-US" sz="3800" spc="200" noProof="1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6703B-E0E4-4FB7-A979-FDEFBF276F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E6DA9-0DAE-4875-A270-67EF85C93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Multiple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4FC2E-7216-449E-B214-AE0FB597C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88C61-4CAB-4F0E-88C7-E1BE5767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11D8-4EF4-4F45-82CE-C72187088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noProof="1"/>
              <a:t>C++: fast, statically-typed, imperative, multi-paradigm language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Integer types – </a:t>
            </a:r>
            <a:r>
              <a:rPr lang="en-US" sz="3000" b="1" spc="200" noProof="1">
                <a:solidFill>
                  <a:schemeClr val="bg1"/>
                </a:solidFill>
              </a:rPr>
              <a:t>int</a:t>
            </a:r>
            <a:r>
              <a:rPr lang="en-US" sz="3000" noProof="1"/>
              <a:t> with modifiers for size and sign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Size: </a:t>
            </a:r>
            <a:r>
              <a:rPr lang="en-US" sz="3000" b="1" spc="200" noProof="1">
                <a:solidFill>
                  <a:schemeClr val="bg1"/>
                </a:solidFill>
              </a:rPr>
              <a:t>long</a:t>
            </a:r>
            <a:r>
              <a:rPr lang="en-US" sz="3000" noProof="1"/>
              <a:t>, </a:t>
            </a:r>
            <a:r>
              <a:rPr lang="en-US" sz="3000" b="1" spc="200" noProof="1">
                <a:solidFill>
                  <a:schemeClr val="bg1"/>
                </a:solidFill>
              </a:rPr>
              <a:t>short</a:t>
            </a:r>
            <a:r>
              <a:rPr lang="en-US" sz="3000" noProof="1"/>
              <a:t>; Sign: </a:t>
            </a:r>
            <a:r>
              <a:rPr lang="en-US" sz="3000" b="1" spc="200" noProof="1">
                <a:solidFill>
                  <a:schemeClr val="bg1"/>
                </a:solidFill>
              </a:rPr>
              <a:t>signed</a:t>
            </a:r>
            <a:r>
              <a:rPr lang="en-US" sz="3000" noProof="1"/>
              <a:t>, </a:t>
            </a:r>
            <a:r>
              <a:rPr lang="en-US" sz="3000" b="1" spc="200" noProof="1">
                <a:solidFill>
                  <a:schemeClr val="bg1"/>
                </a:solidFill>
              </a:rPr>
              <a:t>unsigned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Size in bytes depends on system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Floating point types – float and double, following IEEE754</a:t>
            </a:r>
          </a:p>
          <a:p>
            <a:pPr>
              <a:buClr>
                <a:schemeClr val="tx1"/>
              </a:buClr>
            </a:pPr>
            <a:r>
              <a:rPr lang="en-US" sz="3000" b="1" spc="200" noProof="1">
                <a:solidFill>
                  <a:schemeClr val="bg1"/>
                </a:solidFill>
              </a:rPr>
              <a:t>if</a:t>
            </a:r>
            <a:r>
              <a:rPr lang="en-US" sz="3000" noProof="1">
                <a:solidFill>
                  <a:schemeClr val="bg1"/>
                </a:solidFill>
              </a:rPr>
              <a:t>-</a:t>
            </a:r>
            <a:r>
              <a:rPr lang="en-US" sz="3000" b="1" spc="200" noProof="1">
                <a:solidFill>
                  <a:schemeClr val="bg1"/>
                </a:solidFill>
              </a:rPr>
              <a:t>else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spc="200" noProof="1">
                <a:solidFill>
                  <a:schemeClr val="bg1"/>
                </a:solidFill>
              </a:rPr>
              <a:t>switch</a:t>
            </a:r>
            <a:r>
              <a:rPr lang="en-US" sz="3000" noProof="1">
                <a:solidFill>
                  <a:schemeClr val="bg1"/>
                </a:solidFill>
              </a:rPr>
              <a:t>-</a:t>
            </a:r>
            <a:r>
              <a:rPr lang="en-US" sz="3000" b="1" spc="200" noProof="1">
                <a:solidFill>
                  <a:schemeClr val="bg1"/>
                </a:solidFill>
              </a:rPr>
              <a:t>case</a:t>
            </a:r>
            <a:r>
              <a:rPr lang="en-US" sz="3000" noProof="1"/>
              <a:t> allow code branching</a:t>
            </a:r>
          </a:p>
          <a:p>
            <a:pPr>
              <a:buClr>
                <a:schemeClr val="tx1"/>
              </a:buClr>
            </a:pPr>
            <a:r>
              <a:rPr lang="en-US" sz="3000" b="1" spc="200" noProof="1">
                <a:solidFill>
                  <a:schemeClr val="bg1"/>
                </a:solidFill>
              </a:rPr>
              <a:t>for</a:t>
            </a:r>
            <a:r>
              <a:rPr lang="en-US" sz="3000" noProof="1"/>
              <a:t>, </a:t>
            </a:r>
            <a:r>
              <a:rPr lang="en-US" sz="3000" b="1" spc="200" noProof="1">
                <a:solidFill>
                  <a:schemeClr val="bg1"/>
                </a:solidFill>
              </a:rPr>
              <a:t>while</a:t>
            </a:r>
            <a:r>
              <a:rPr lang="en-US" sz="3000" noProof="1"/>
              <a:t>, </a:t>
            </a:r>
            <a:r>
              <a:rPr lang="en-US" sz="3000" b="1" spc="200" noProof="1">
                <a:solidFill>
                  <a:schemeClr val="bg1"/>
                </a:solidFill>
              </a:rPr>
              <a:t>do</a:t>
            </a:r>
            <a:r>
              <a:rPr lang="en-US" sz="3000" noProof="1">
                <a:solidFill>
                  <a:schemeClr val="bg1"/>
                </a:solidFill>
              </a:rPr>
              <a:t>-</a:t>
            </a:r>
            <a:r>
              <a:rPr lang="en-US" sz="3000" b="1" spc="200" noProof="1">
                <a:solidFill>
                  <a:schemeClr val="bg1"/>
                </a:solidFill>
              </a:rPr>
              <a:t>while</a:t>
            </a:r>
            <a:r>
              <a:rPr lang="en-US" sz="3000" noProof="1"/>
              <a:t> allow repeat-execution of code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Use </a:t>
            </a:r>
            <a:r>
              <a:rPr lang="en-US" sz="3000" b="1" spc="200" noProof="1">
                <a:solidFill>
                  <a:schemeClr val="bg1"/>
                </a:solidFill>
              </a:rPr>
              <a:t>cin &gt;&gt;</a:t>
            </a:r>
            <a:r>
              <a:rPr lang="en-US" sz="3000" noProof="1"/>
              <a:t> / </a:t>
            </a:r>
            <a:r>
              <a:rPr lang="en-US" sz="3000" b="1" spc="200" noProof="1">
                <a:solidFill>
                  <a:schemeClr val="bg1"/>
                </a:solidFill>
              </a:rPr>
              <a:t>cout</a:t>
            </a:r>
            <a:r>
              <a:rPr lang="en-US" sz="3000" b="1" spc="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spc="200" noProof="1">
                <a:solidFill>
                  <a:schemeClr val="bg1"/>
                </a:solidFill>
              </a:rPr>
              <a:t>&lt;&lt;</a:t>
            </a:r>
            <a:r>
              <a:rPr lang="en-US" sz="3000" noProof="1"/>
              <a:t> for reading from/writing to console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0AFA3-D201-47EA-9B80-9ADD330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198A0-47BB-4EE2-94DC-CD4DF6B37C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C++ History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upload.wikimedia.org/wikipedia/commons/d/da/BjarneStroustrup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r>
              <a:rPr lang="en-US" dirty="0"/>
              <a:t>… </a:t>
            </a:r>
            <a:r>
              <a:rPr lang="en-US" noProof="1"/>
              <a:t>Stroustrup</a:t>
            </a:r>
          </a:p>
          <a:p>
            <a:r>
              <a:rPr lang="en-US" dirty="0"/>
              <a:t>Originally “C with Classes”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</a:t>
            </a:fld>
            <a:endParaRPr lang="bg-BG" dirty="0"/>
          </a:p>
        </p:txBody>
      </p:sp>
      <p:sp>
        <p:nvSpPr>
          <p:cNvPr id="7" name="Speech Bubble: Oval 6"/>
          <p:cNvSpPr/>
          <p:nvPr/>
        </p:nvSpPr>
        <p:spPr>
          <a:xfrm>
            <a:off x="6932612" y="838200"/>
            <a:ext cx="5029199" cy="1219200"/>
          </a:xfrm>
          <a:prstGeom prst="wedgeEllipseCallout">
            <a:avLst>
              <a:gd name="adj1" fmla="val -43257"/>
              <a:gd name="adj2" fmla="val 5660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Psst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Hey, kids, want some </a:t>
            </a: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Classes?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C195F07-FDE6-4983-8739-E6D9ED70D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48" y="513216"/>
            <a:ext cx="4067176" cy="1055608"/>
          </a:xfrm>
          <a:prstGeom prst="wedgeRoundRectCallout">
            <a:avLst>
              <a:gd name="adj1" fmla="val 61092"/>
              <a:gd name="adj2" fmla="val 99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one! See, much better!</a:t>
            </a:r>
          </a:p>
        </p:txBody>
      </p:sp>
    </p:spTree>
    <p:extLst>
      <p:ext uri="{BB962C8B-B14F-4D97-AF65-F5344CB8AC3E}">
        <p14:creationId xmlns:p14="http://schemas.microsoft.com/office/powerpoint/2010/main" val="28326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E78A-7455-4056-A638-2FCE07FF1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C++ 98 – first standardized C++ version, C++ 03 – minor revision</a:t>
            </a:r>
          </a:p>
          <a:p>
            <a:r>
              <a:rPr lang="en-US" dirty="0"/>
              <a:t>C++ 11 – major revision, C++14 – revision with fixes</a:t>
            </a:r>
          </a:p>
          <a:p>
            <a:pPr lvl="1"/>
            <a:r>
              <a:rPr lang="en-US" dirty="0"/>
              <a:t>Many new features and improvements</a:t>
            </a:r>
          </a:p>
          <a:p>
            <a:pPr lvl="1"/>
            <a:r>
              <a:rPr lang="en-US" dirty="0"/>
              <a:t>Initializer lists, Rvalue references, lambdas, range-based loops, </a:t>
            </a:r>
            <a:br>
              <a:rPr lang="en-US" dirty="0"/>
            </a:br>
            <a:r>
              <a:rPr lang="en-US" dirty="0"/>
              <a:t>etc.</a:t>
            </a:r>
          </a:p>
          <a:p>
            <a:r>
              <a:rPr lang="en-US" dirty="0"/>
              <a:t>C++ 17 – latest official revision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1D84C-FAF1-40B0-9E4E-C04B9017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D8E9C-C29C-40A4-8FBA-AC687D6095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3883</Words>
  <Application>Microsoft Office PowerPoint</Application>
  <PresentationFormat>Custom</PresentationFormat>
  <Paragraphs>642</Paragraphs>
  <Slides>84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Consolas</vt:lpstr>
      <vt:lpstr>Courier New</vt:lpstr>
      <vt:lpstr>Wingdings</vt:lpstr>
      <vt:lpstr>Wingdings 2</vt:lpstr>
      <vt:lpstr>1_SoftUni3_1</vt:lpstr>
      <vt:lpstr>C++ Basic Syntax</vt:lpstr>
      <vt:lpstr>Table of Contents</vt:lpstr>
      <vt:lpstr>Questions</vt:lpstr>
      <vt:lpstr>PowerPoint Presentation</vt:lpstr>
      <vt:lpstr>What is C++</vt:lpstr>
      <vt:lpstr>C++ Philosophy</vt:lpstr>
      <vt:lpstr>C++ History</vt:lpstr>
      <vt:lpstr>C++ History</vt:lpstr>
      <vt:lpstr>C++ Standards</vt:lpstr>
      <vt:lpstr>C++ Compilers &amp; IDEs</vt:lpstr>
      <vt:lpstr>PowerPoint Presentation</vt:lpstr>
      <vt:lpstr>Hello World</vt:lpstr>
      <vt:lpstr>C++ Entry Point &amp; Termination</vt:lpstr>
      <vt:lpstr>Program Structure: Including Libraries</vt:lpstr>
      <vt:lpstr>Program Structure: Blocks</vt:lpstr>
      <vt:lpstr>Program Structure: Statements &amp; Comments</vt:lpstr>
      <vt:lpstr>PowerPoint Presentation</vt:lpstr>
      <vt:lpstr>PowerPoint Presentation</vt:lpstr>
      <vt:lpstr>Fast Intro: Declaring and Initializing Variables</vt:lpstr>
      <vt:lpstr>PowerPoint Presentation</vt:lpstr>
      <vt:lpstr>Quick Quiz</vt:lpstr>
      <vt:lpstr>C++ Pitfall: UnInitializED Locals</vt:lpstr>
      <vt:lpstr>PowerPoint Presentation</vt:lpstr>
      <vt:lpstr>Local &amp; Global Variables</vt:lpstr>
      <vt:lpstr>Local &amp; Global Variables</vt:lpstr>
      <vt:lpstr>PowerPoint Presentation</vt:lpstr>
      <vt:lpstr>const Variables</vt:lpstr>
      <vt:lpstr>PowerPoint Presentation</vt:lpstr>
      <vt:lpstr>Other variable modifiers</vt:lpstr>
      <vt:lpstr>PowerPoint Presentation</vt:lpstr>
      <vt:lpstr>Integer Types – int</vt:lpstr>
      <vt:lpstr>Integer Sizes and Ranges</vt:lpstr>
      <vt:lpstr>PowerPoint Presentation</vt:lpstr>
      <vt:lpstr>Floating-Point Types</vt:lpstr>
      <vt:lpstr>PowerPoint Presentation</vt:lpstr>
      <vt:lpstr>Guaranteeing Type Sizes</vt:lpstr>
      <vt:lpstr>PowerPoint Presentation</vt:lpstr>
      <vt:lpstr>Character Types – char</vt:lpstr>
      <vt:lpstr>Using char as a Number</vt:lpstr>
      <vt:lpstr>PowerPoint Presentation</vt:lpstr>
      <vt:lpstr>Boolean Type – bool</vt:lpstr>
      <vt:lpstr>PowerPoint Presentation</vt:lpstr>
      <vt:lpstr>Implicit &amp; Explicit Casting (1)</vt:lpstr>
      <vt:lpstr>Implicit &amp; Explicit Casting (2)</vt:lpstr>
      <vt:lpstr>PowerPoint Presentation</vt:lpstr>
      <vt:lpstr>C++ Numeric Literals</vt:lpstr>
      <vt:lpstr>Non-Numeric Literals</vt:lpstr>
      <vt:lpstr>C++ Literals – Things to Keep in Mind</vt:lpstr>
      <vt:lpstr>PowerPoint Presentation</vt:lpstr>
      <vt:lpstr>Expressions and Operators</vt:lpstr>
      <vt:lpstr>Commonly Used C++ Operators</vt:lpstr>
      <vt:lpstr>PowerPoint Presentation</vt:lpstr>
      <vt:lpstr>Conditionals (1)</vt:lpstr>
      <vt:lpstr>Conditionals (2)</vt:lpstr>
      <vt:lpstr>“Chaining” if-else</vt:lpstr>
      <vt:lpstr>Quick Quiz</vt:lpstr>
      <vt:lpstr>C++ Pitfall: Assignment instead of comparison in conditional</vt:lpstr>
      <vt:lpstr>PowerPoint Presentation</vt:lpstr>
      <vt:lpstr>switch-case</vt:lpstr>
      <vt:lpstr>switch-case structure (1)</vt:lpstr>
      <vt:lpstr>switch-case structure (2)</vt:lpstr>
      <vt:lpstr>switch-case execution (1)</vt:lpstr>
      <vt:lpstr>switch-case execution (2)</vt:lpstr>
      <vt:lpstr>PowerPoint Presentation</vt:lpstr>
      <vt:lpstr>for Loop (1)</vt:lpstr>
      <vt:lpstr>for Loop (2)</vt:lpstr>
      <vt:lpstr>Fibonacci with “Empty” for Loop</vt:lpstr>
      <vt:lpstr>PowerPoint Presentation</vt:lpstr>
      <vt:lpstr>while and do-while Loops</vt:lpstr>
      <vt:lpstr>while and do-while Loops (2)</vt:lpstr>
      <vt:lpstr>PowerPoint Presentation</vt:lpstr>
      <vt:lpstr>Loops</vt:lpstr>
      <vt:lpstr>PowerPoint Presentation</vt:lpstr>
      <vt:lpstr>C++ Streams 101 (1)</vt:lpstr>
      <vt:lpstr>C++ Streams 101 (2)</vt:lpstr>
      <vt:lpstr>Reading Numeric Values with cin(1)</vt:lpstr>
      <vt:lpstr>Reading Numeric Values with cin(2)</vt:lpstr>
      <vt:lpstr>PowerPoint Presentation</vt:lpstr>
      <vt:lpstr>Summary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User</cp:lastModifiedBy>
  <cp:revision>132</cp:revision>
  <dcterms:created xsi:type="dcterms:W3CDTF">2014-01-02T17:00:34Z</dcterms:created>
  <dcterms:modified xsi:type="dcterms:W3CDTF">2020-03-16T17:04:00Z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