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492" r:id="rId4"/>
    <p:sldId id="530" r:id="rId5"/>
    <p:sldId id="506" r:id="rId6"/>
    <p:sldId id="505" r:id="rId7"/>
    <p:sldId id="507" r:id="rId8"/>
    <p:sldId id="508" r:id="rId9"/>
    <p:sldId id="511" r:id="rId10"/>
    <p:sldId id="513" r:id="rId11"/>
    <p:sldId id="514" r:id="rId12"/>
    <p:sldId id="529" r:id="rId13"/>
    <p:sldId id="528" r:id="rId14"/>
    <p:sldId id="515" r:id="rId15"/>
    <p:sldId id="520" r:id="rId16"/>
    <p:sldId id="516" r:id="rId17"/>
    <p:sldId id="521" r:id="rId18"/>
    <p:sldId id="522" r:id="rId19"/>
    <p:sldId id="523" r:id="rId20"/>
    <p:sldId id="524" r:id="rId21"/>
    <p:sldId id="525" r:id="rId22"/>
    <p:sldId id="518" r:id="rId23"/>
    <p:sldId id="526" r:id="rId24"/>
    <p:sldId id="527" r:id="rId25"/>
    <p:sldId id="519" r:id="rId26"/>
    <p:sldId id="531" r:id="rId27"/>
    <p:sldId id="532" r:id="rId28"/>
    <p:sldId id="535" r:id="rId29"/>
    <p:sldId id="533" r:id="rId30"/>
    <p:sldId id="536" r:id="rId31"/>
    <p:sldId id="534" r:id="rId32"/>
    <p:sldId id="496" r:id="rId33"/>
    <p:sldId id="349" r:id="rId34"/>
    <p:sldId id="401" r:id="rId35"/>
    <p:sldId id="490" r:id="rId36"/>
    <p:sldId id="491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ontent" id="{66DCFE1F-60FD-44F2-BE82-706DDBC14898}">
          <p14:sldIdLst>
            <p14:sldId id="530"/>
            <p14:sldId id="506"/>
            <p14:sldId id="505"/>
            <p14:sldId id="507"/>
            <p14:sldId id="508"/>
            <p14:sldId id="511"/>
            <p14:sldId id="513"/>
            <p14:sldId id="514"/>
            <p14:sldId id="529"/>
            <p14:sldId id="528"/>
            <p14:sldId id="515"/>
            <p14:sldId id="520"/>
            <p14:sldId id="516"/>
            <p14:sldId id="521"/>
            <p14:sldId id="522"/>
            <p14:sldId id="523"/>
            <p14:sldId id="524"/>
            <p14:sldId id="525"/>
            <p14:sldId id="518"/>
            <p14:sldId id="526"/>
            <p14:sldId id="527"/>
            <p14:sldId id="519"/>
            <p14:sldId id="531"/>
            <p14:sldId id="532"/>
            <p14:sldId id="535"/>
            <p14:sldId id="533"/>
            <p14:sldId id="536"/>
            <p14:sldId id="534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34" d="100"/>
          <a:sy n="34" d="100"/>
        </p:scale>
        <p:origin x="-77" y="-28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3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Multidimensional </a:t>
            </a:r>
            <a:r>
              <a:rPr lang="en-US" sz="3600" dirty="0" smtClean="0"/>
              <a:t>Arrays,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dirty="0" smtClean="0"/>
              <a:t>Lists</a:t>
            </a:r>
            <a:r>
              <a:rPr lang="en-US" sz="3600" dirty="0"/>
              <a:t>, Queues, Stacks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Linear Containers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C2904AD3-1C1F-457A-83A6-47555EF84462}"/>
              </a:ext>
            </a:extLst>
          </p:cNvPr>
          <p:cNvGrpSpPr/>
          <p:nvPr/>
        </p:nvGrpSpPr>
        <p:grpSpPr>
          <a:xfrm>
            <a:off x="3329196" y="2508469"/>
            <a:ext cx="5533605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2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6000" y="987411"/>
            <a:ext cx="10309234" cy="3251589"/>
          </a:xfrm>
        </p:spPr>
        <p:txBody>
          <a:bodyPr>
            <a:normAutofit/>
          </a:bodyPr>
          <a:lstStyle/>
          <a:p>
            <a:r>
              <a:rPr lang="en-US" sz="3400" dirty="0"/>
              <a:t>Data Structures organize data for efficient access</a:t>
            </a:r>
          </a:p>
          <a:p>
            <a:pPr lvl="1"/>
            <a:r>
              <a:rPr lang="en-US" sz="3200" dirty="0"/>
              <a:t>Different data structures are efficient for </a:t>
            </a:r>
            <a:r>
              <a:rPr lang="en-US" sz="3200" dirty="0" smtClean="0"/>
              <a:t>different</a:t>
            </a:r>
            <a:br>
              <a:rPr lang="en-US" sz="3200" dirty="0" smtClean="0"/>
            </a:br>
            <a:r>
              <a:rPr lang="en-US" sz="3200" dirty="0" smtClean="0"/>
              <a:t>use-cases</a:t>
            </a:r>
            <a:endParaRPr lang="en-US" sz="3200" dirty="0"/>
          </a:p>
          <a:p>
            <a:pPr lvl="1"/>
            <a:r>
              <a:rPr lang="en-US" sz="3200" dirty="0"/>
              <a:t>Essentially – a data container + algorithms for access</a:t>
            </a:r>
          </a:p>
          <a:p>
            <a:r>
              <a:rPr lang="en-US" sz="3400" dirty="0" smtClean="0"/>
              <a:t>Common </a:t>
            </a:r>
            <a:r>
              <a:rPr lang="en-US" sz="3400" dirty="0"/>
              <a:t>data structures in computer science</a:t>
            </a:r>
            <a:r>
              <a:rPr lang="en-US" sz="3400" dirty="0" smtClean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Rectangle: Rounded Corners 13">
            <a:extLst>
              <a:ext uri="{FF2B5EF4-FFF2-40B4-BE49-F238E27FC236}">
                <a16:creationId xmlns="" xmlns:a16="http://schemas.microsoft.com/office/drawing/2014/main" id="{37C0921D-408D-456E-B985-258DCFAD3736}"/>
              </a:ext>
            </a:extLst>
          </p:cNvPr>
          <p:cNvSpPr/>
          <p:nvPr/>
        </p:nvSpPr>
        <p:spPr>
          <a:xfrm>
            <a:off x="8610787" y="4194000"/>
            <a:ext cx="3200213" cy="723481"/>
          </a:xfrm>
          <a:prstGeom prst="roundRect">
            <a:avLst>
              <a:gd name="adj" fmla="val 5319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Map/Dictionary</a:t>
            </a:r>
            <a:endParaRPr lang="en-US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="" xmlns:a16="http://schemas.microsoft.com/office/drawing/2014/main" id="{37C0921D-408D-456E-B985-258DCFAD3736}"/>
              </a:ext>
            </a:extLst>
          </p:cNvPr>
          <p:cNvSpPr/>
          <p:nvPr/>
        </p:nvSpPr>
        <p:spPr>
          <a:xfrm>
            <a:off x="5331000" y="4194000"/>
            <a:ext cx="2775082" cy="723481"/>
          </a:xfrm>
          <a:prstGeom prst="roundRect">
            <a:avLst>
              <a:gd name="adj" fmla="val 5319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Linked-list</a:t>
            </a:r>
            <a:endParaRPr lang="en-US" sz="3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: Rounded Corners 13">
            <a:extLst>
              <a:ext uri="{FF2B5EF4-FFF2-40B4-BE49-F238E27FC236}">
                <a16:creationId xmlns="" xmlns:a16="http://schemas.microsoft.com/office/drawing/2014/main" id="{37C0921D-408D-456E-B985-258DCFAD3736}"/>
              </a:ext>
            </a:extLst>
          </p:cNvPr>
          <p:cNvSpPr/>
          <p:nvPr/>
        </p:nvSpPr>
        <p:spPr>
          <a:xfrm>
            <a:off x="2046000" y="4194000"/>
            <a:ext cx="2775082" cy="723481"/>
          </a:xfrm>
          <a:prstGeom prst="roundRect">
            <a:avLst>
              <a:gd name="adj" fmla="val 5319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Arrays</a:t>
            </a:r>
            <a:endParaRPr lang="en-US" sz="3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81001" y="5535466"/>
            <a:ext cx="3104999" cy="919401"/>
          </a:xfrm>
          <a:prstGeom prst="wedgeRoundRectCallout">
            <a:avLst>
              <a:gd name="adj1" fmla="val -6677"/>
              <a:gd name="adj2" fmla="val -903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access by index, constant/dynamic size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11082" y="5535465"/>
            <a:ext cx="3614918" cy="919401"/>
          </a:xfrm>
          <a:prstGeom prst="wedgeRoundRectCallout">
            <a:avLst>
              <a:gd name="adj1" fmla="val 14964"/>
              <a:gd name="adj2" fmla="val -940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add/remove at any position, no index access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056296" y="5535464"/>
            <a:ext cx="2979704" cy="919401"/>
          </a:xfrm>
          <a:prstGeom prst="wedgeRoundRectCallout">
            <a:avLst>
              <a:gd name="adj1" fmla="val 5364"/>
              <a:gd name="adj2" fmla="val -95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 key/value, fast access by key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5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D161CB-2A34-44AD-9CA8-C246E45DC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Complexity in Computer Science describes performance </a:t>
            </a:r>
          </a:p>
          <a:p>
            <a:pPr lvl="1"/>
            <a:r>
              <a:rPr lang="en-US" sz="3400" dirty="0"/>
              <a:t>How fast an algorithm runs &amp; How much memory it consumes</a:t>
            </a:r>
          </a:p>
          <a:p>
            <a:pPr lvl="1"/>
            <a:r>
              <a:rPr lang="en-US" sz="3400" dirty="0"/>
              <a:t>Based on the size of the input data – usually denoted </a:t>
            </a:r>
            <a:r>
              <a:rPr lang="en-US" sz="3400" dirty="0" smtClean="0"/>
              <a:t>as </a:t>
            </a:r>
            <a:r>
              <a:rPr lang="en-US" sz="3400" b="1" dirty="0" smtClean="0">
                <a:solidFill>
                  <a:schemeClr val="bg1"/>
                </a:solidFill>
              </a:rPr>
              <a:t>N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600" dirty="0"/>
              <a:t>How do we measure complexity?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B9849A-1CDF-4FD0-AEAF-8E3B346F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101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6AE04DA-040A-4AC3-8127-8856D8723B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96000" y="4814893"/>
            <a:ext cx="3240000" cy="954107"/>
          </a:xfrm>
          <a:custGeom>
            <a:avLst/>
            <a:gdLst>
              <a:gd name="connsiteX0" fmla="*/ 0 w 2385000"/>
              <a:gd name="connsiteY0" fmla="*/ 175938 h 1055608"/>
              <a:gd name="connsiteX1" fmla="*/ 175938 w 2385000"/>
              <a:gd name="connsiteY1" fmla="*/ 0 h 1055608"/>
              <a:gd name="connsiteX2" fmla="*/ 1391250 w 2385000"/>
              <a:gd name="connsiteY2" fmla="*/ 0 h 1055608"/>
              <a:gd name="connsiteX3" fmla="*/ 1391250 w 2385000"/>
              <a:gd name="connsiteY3" fmla="*/ 0 h 1055608"/>
              <a:gd name="connsiteX4" fmla="*/ 1987500 w 2385000"/>
              <a:gd name="connsiteY4" fmla="*/ 0 h 1055608"/>
              <a:gd name="connsiteX5" fmla="*/ 2209062 w 2385000"/>
              <a:gd name="connsiteY5" fmla="*/ 0 h 1055608"/>
              <a:gd name="connsiteX6" fmla="*/ 2385000 w 2385000"/>
              <a:gd name="connsiteY6" fmla="*/ 175938 h 1055608"/>
              <a:gd name="connsiteX7" fmla="*/ 2385000 w 2385000"/>
              <a:gd name="connsiteY7" fmla="*/ 615771 h 1055608"/>
              <a:gd name="connsiteX8" fmla="*/ 2385000 w 2385000"/>
              <a:gd name="connsiteY8" fmla="*/ 615771 h 1055608"/>
              <a:gd name="connsiteX9" fmla="*/ 2385000 w 2385000"/>
              <a:gd name="connsiteY9" fmla="*/ 879673 h 1055608"/>
              <a:gd name="connsiteX10" fmla="*/ 2385000 w 2385000"/>
              <a:gd name="connsiteY10" fmla="*/ 879670 h 1055608"/>
              <a:gd name="connsiteX11" fmla="*/ 2209062 w 2385000"/>
              <a:gd name="connsiteY11" fmla="*/ 1055608 h 1055608"/>
              <a:gd name="connsiteX12" fmla="*/ 1987500 w 2385000"/>
              <a:gd name="connsiteY12" fmla="*/ 1055608 h 1055608"/>
              <a:gd name="connsiteX13" fmla="*/ 1828627 w 2385000"/>
              <a:gd name="connsiteY13" fmla="*/ 1441369 h 1055608"/>
              <a:gd name="connsiteX14" fmla="*/ 1391250 w 2385000"/>
              <a:gd name="connsiteY14" fmla="*/ 1055608 h 1055608"/>
              <a:gd name="connsiteX15" fmla="*/ 175938 w 2385000"/>
              <a:gd name="connsiteY15" fmla="*/ 1055608 h 1055608"/>
              <a:gd name="connsiteX16" fmla="*/ 0 w 2385000"/>
              <a:gd name="connsiteY16" fmla="*/ 879670 h 1055608"/>
              <a:gd name="connsiteX17" fmla="*/ 0 w 2385000"/>
              <a:gd name="connsiteY17" fmla="*/ 879673 h 1055608"/>
              <a:gd name="connsiteX18" fmla="*/ 0 w 2385000"/>
              <a:gd name="connsiteY18" fmla="*/ 615771 h 1055608"/>
              <a:gd name="connsiteX19" fmla="*/ 0 w 2385000"/>
              <a:gd name="connsiteY19" fmla="*/ 615771 h 1055608"/>
              <a:gd name="connsiteX20" fmla="*/ 0 w 2385000"/>
              <a:gd name="connsiteY20" fmla="*/ 175938 h 1055608"/>
              <a:gd name="connsiteX0" fmla="*/ 0 w 2385000"/>
              <a:gd name="connsiteY0" fmla="*/ 175938 h 1055608"/>
              <a:gd name="connsiteX1" fmla="*/ 175938 w 2385000"/>
              <a:gd name="connsiteY1" fmla="*/ 0 h 1055608"/>
              <a:gd name="connsiteX2" fmla="*/ 1391250 w 2385000"/>
              <a:gd name="connsiteY2" fmla="*/ 0 h 1055608"/>
              <a:gd name="connsiteX3" fmla="*/ 1391250 w 2385000"/>
              <a:gd name="connsiteY3" fmla="*/ 0 h 1055608"/>
              <a:gd name="connsiteX4" fmla="*/ 1987500 w 2385000"/>
              <a:gd name="connsiteY4" fmla="*/ 0 h 1055608"/>
              <a:gd name="connsiteX5" fmla="*/ 2209062 w 2385000"/>
              <a:gd name="connsiteY5" fmla="*/ 0 h 1055608"/>
              <a:gd name="connsiteX6" fmla="*/ 2385000 w 2385000"/>
              <a:gd name="connsiteY6" fmla="*/ 175938 h 1055608"/>
              <a:gd name="connsiteX7" fmla="*/ 2385000 w 2385000"/>
              <a:gd name="connsiteY7" fmla="*/ 615771 h 1055608"/>
              <a:gd name="connsiteX8" fmla="*/ 2385000 w 2385000"/>
              <a:gd name="connsiteY8" fmla="*/ 615771 h 1055608"/>
              <a:gd name="connsiteX9" fmla="*/ 2385000 w 2385000"/>
              <a:gd name="connsiteY9" fmla="*/ 879673 h 1055608"/>
              <a:gd name="connsiteX10" fmla="*/ 2385000 w 2385000"/>
              <a:gd name="connsiteY10" fmla="*/ 879670 h 1055608"/>
              <a:gd name="connsiteX11" fmla="*/ 2209062 w 2385000"/>
              <a:gd name="connsiteY11" fmla="*/ 1055608 h 1055608"/>
              <a:gd name="connsiteX12" fmla="*/ 1987500 w 2385000"/>
              <a:gd name="connsiteY12" fmla="*/ 1055608 h 1055608"/>
              <a:gd name="connsiteX13" fmla="*/ 1391250 w 2385000"/>
              <a:gd name="connsiteY13" fmla="*/ 1055608 h 1055608"/>
              <a:gd name="connsiteX14" fmla="*/ 175938 w 2385000"/>
              <a:gd name="connsiteY14" fmla="*/ 1055608 h 1055608"/>
              <a:gd name="connsiteX15" fmla="*/ 0 w 2385000"/>
              <a:gd name="connsiteY15" fmla="*/ 879670 h 1055608"/>
              <a:gd name="connsiteX16" fmla="*/ 0 w 2385000"/>
              <a:gd name="connsiteY16" fmla="*/ 879673 h 1055608"/>
              <a:gd name="connsiteX17" fmla="*/ 0 w 2385000"/>
              <a:gd name="connsiteY17" fmla="*/ 615771 h 1055608"/>
              <a:gd name="connsiteX18" fmla="*/ 0 w 2385000"/>
              <a:gd name="connsiteY18" fmla="*/ 615771 h 1055608"/>
              <a:gd name="connsiteX19" fmla="*/ 0 w 2385000"/>
              <a:gd name="connsiteY19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8500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1391250" y="0"/>
                </a:lnTo>
                <a:lnTo>
                  <a:pt x="1391250" y="0"/>
                </a:lnTo>
                <a:lnTo>
                  <a:pt x="1987500" y="0"/>
                </a:lnTo>
                <a:lnTo>
                  <a:pt x="2209062" y="0"/>
                </a:lnTo>
                <a:cubicBezTo>
                  <a:pt x="2306230" y="0"/>
                  <a:pt x="2385000" y="78770"/>
                  <a:pt x="2385000" y="175938"/>
                </a:cubicBezTo>
                <a:lnTo>
                  <a:pt x="2385000" y="615771"/>
                </a:lnTo>
                <a:lnTo>
                  <a:pt x="2385000" y="615771"/>
                </a:lnTo>
                <a:lnTo>
                  <a:pt x="2385000" y="879673"/>
                </a:lnTo>
                <a:lnTo>
                  <a:pt x="2385000" y="879670"/>
                </a:lnTo>
                <a:cubicBezTo>
                  <a:pt x="2385000" y="976838"/>
                  <a:pt x="2306230" y="1055608"/>
                  <a:pt x="2209062" y="1055608"/>
                </a:cubicBezTo>
                <a:lnTo>
                  <a:pt x="1987500" y="1055608"/>
                </a:lnTo>
                <a:lnTo>
                  <a:pt x="1391250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879673"/>
                </a:lnTo>
                <a:lnTo>
                  <a:pt x="0" y="615771"/>
                </a:lnTo>
                <a:lnTo>
                  <a:pt x="0" y="615771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= number of basic steps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296000" y="4814893"/>
            <a:ext cx="3240000" cy="954107"/>
          </a:xfrm>
          <a:custGeom>
            <a:avLst/>
            <a:gdLst>
              <a:gd name="connsiteX0" fmla="*/ 0 w 3105000"/>
              <a:gd name="connsiteY0" fmla="*/ 175938 h 1055608"/>
              <a:gd name="connsiteX1" fmla="*/ 175938 w 3105000"/>
              <a:gd name="connsiteY1" fmla="*/ 0 h 1055608"/>
              <a:gd name="connsiteX2" fmla="*/ 1811250 w 3105000"/>
              <a:gd name="connsiteY2" fmla="*/ 0 h 1055608"/>
              <a:gd name="connsiteX3" fmla="*/ 1811250 w 3105000"/>
              <a:gd name="connsiteY3" fmla="*/ 0 h 1055608"/>
              <a:gd name="connsiteX4" fmla="*/ 2587500 w 3105000"/>
              <a:gd name="connsiteY4" fmla="*/ 0 h 1055608"/>
              <a:gd name="connsiteX5" fmla="*/ 2929062 w 3105000"/>
              <a:gd name="connsiteY5" fmla="*/ 0 h 1055608"/>
              <a:gd name="connsiteX6" fmla="*/ 3105000 w 3105000"/>
              <a:gd name="connsiteY6" fmla="*/ 175938 h 1055608"/>
              <a:gd name="connsiteX7" fmla="*/ 3105000 w 3105000"/>
              <a:gd name="connsiteY7" fmla="*/ 615771 h 1055608"/>
              <a:gd name="connsiteX8" fmla="*/ 3105000 w 3105000"/>
              <a:gd name="connsiteY8" fmla="*/ 615771 h 1055608"/>
              <a:gd name="connsiteX9" fmla="*/ 3105000 w 3105000"/>
              <a:gd name="connsiteY9" fmla="*/ 879673 h 1055608"/>
              <a:gd name="connsiteX10" fmla="*/ 3105000 w 3105000"/>
              <a:gd name="connsiteY10" fmla="*/ 879670 h 1055608"/>
              <a:gd name="connsiteX11" fmla="*/ 2929062 w 3105000"/>
              <a:gd name="connsiteY11" fmla="*/ 1055608 h 1055608"/>
              <a:gd name="connsiteX12" fmla="*/ 2587500 w 3105000"/>
              <a:gd name="connsiteY12" fmla="*/ 1055608 h 1055608"/>
              <a:gd name="connsiteX13" fmla="*/ 2380666 w 3105000"/>
              <a:gd name="connsiteY13" fmla="*/ 1441369 h 1055608"/>
              <a:gd name="connsiteX14" fmla="*/ 1811250 w 3105000"/>
              <a:gd name="connsiteY14" fmla="*/ 1055608 h 1055608"/>
              <a:gd name="connsiteX15" fmla="*/ 175938 w 3105000"/>
              <a:gd name="connsiteY15" fmla="*/ 1055608 h 1055608"/>
              <a:gd name="connsiteX16" fmla="*/ 0 w 3105000"/>
              <a:gd name="connsiteY16" fmla="*/ 879670 h 1055608"/>
              <a:gd name="connsiteX17" fmla="*/ 0 w 3105000"/>
              <a:gd name="connsiteY17" fmla="*/ 879673 h 1055608"/>
              <a:gd name="connsiteX18" fmla="*/ 0 w 3105000"/>
              <a:gd name="connsiteY18" fmla="*/ 615771 h 1055608"/>
              <a:gd name="connsiteX19" fmla="*/ 0 w 3105000"/>
              <a:gd name="connsiteY19" fmla="*/ 615771 h 1055608"/>
              <a:gd name="connsiteX20" fmla="*/ 0 w 3105000"/>
              <a:gd name="connsiteY20" fmla="*/ 175938 h 1055608"/>
              <a:gd name="connsiteX0" fmla="*/ 0 w 3105000"/>
              <a:gd name="connsiteY0" fmla="*/ 175938 h 1055608"/>
              <a:gd name="connsiteX1" fmla="*/ 175938 w 3105000"/>
              <a:gd name="connsiteY1" fmla="*/ 0 h 1055608"/>
              <a:gd name="connsiteX2" fmla="*/ 1811250 w 3105000"/>
              <a:gd name="connsiteY2" fmla="*/ 0 h 1055608"/>
              <a:gd name="connsiteX3" fmla="*/ 1811250 w 3105000"/>
              <a:gd name="connsiteY3" fmla="*/ 0 h 1055608"/>
              <a:gd name="connsiteX4" fmla="*/ 2587500 w 3105000"/>
              <a:gd name="connsiteY4" fmla="*/ 0 h 1055608"/>
              <a:gd name="connsiteX5" fmla="*/ 2929062 w 3105000"/>
              <a:gd name="connsiteY5" fmla="*/ 0 h 1055608"/>
              <a:gd name="connsiteX6" fmla="*/ 3105000 w 3105000"/>
              <a:gd name="connsiteY6" fmla="*/ 175938 h 1055608"/>
              <a:gd name="connsiteX7" fmla="*/ 3105000 w 3105000"/>
              <a:gd name="connsiteY7" fmla="*/ 615771 h 1055608"/>
              <a:gd name="connsiteX8" fmla="*/ 3105000 w 3105000"/>
              <a:gd name="connsiteY8" fmla="*/ 615771 h 1055608"/>
              <a:gd name="connsiteX9" fmla="*/ 3105000 w 3105000"/>
              <a:gd name="connsiteY9" fmla="*/ 879673 h 1055608"/>
              <a:gd name="connsiteX10" fmla="*/ 3105000 w 3105000"/>
              <a:gd name="connsiteY10" fmla="*/ 879670 h 1055608"/>
              <a:gd name="connsiteX11" fmla="*/ 2929062 w 3105000"/>
              <a:gd name="connsiteY11" fmla="*/ 1055608 h 1055608"/>
              <a:gd name="connsiteX12" fmla="*/ 2587500 w 3105000"/>
              <a:gd name="connsiteY12" fmla="*/ 1055608 h 1055608"/>
              <a:gd name="connsiteX13" fmla="*/ 1811250 w 3105000"/>
              <a:gd name="connsiteY13" fmla="*/ 1055608 h 1055608"/>
              <a:gd name="connsiteX14" fmla="*/ 175938 w 3105000"/>
              <a:gd name="connsiteY14" fmla="*/ 1055608 h 1055608"/>
              <a:gd name="connsiteX15" fmla="*/ 0 w 3105000"/>
              <a:gd name="connsiteY15" fmla="*/ 879670 h 1055608"/>
              <a:gd name="connsiteX16" fmla="*/ 0 w 3105000"/>
              <a:gd name="connsiteY16" fmla="*/ 879673 h 1055608"/>
              <a:gd name="connsiteX17" fmla="*/ 0 w 3105000"/>
              <a:gd name="connsiteY17" fmla="*/ 615771 h 1055608"/>
              <a:gd name="connsiteX18" fmla="*/ 0 w 3105000"/>
              <a:gd name="connsiteY18" fmla="*/ 615771 h 1055608"/>
              <a:gd name="connsiteX19" fmla="*/ 0 w 3105000"/>
              <a:gd name="connsiteY19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0500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1811250" y="0"/>
                </a:lnTo>
                <a:lnTo>
                  <a:pt x="1811250" y="0"/>
                </a:lnTo>
                <a:lnTo>
                  <a:pt x="2587500" y="0"/>
                </a:lnTo>
                <a:lnTo>
                  <a:pt x="2929062" y="0"/>
                </a:lnTo>
                <a:cubicBezTo>
                  <a:pt x="3026230" y="0"/>
                  <a:pt x="3105000" y="78770"/>
                  <a:pt x="3105000" y="175938"/>
                </a:cubicBezTo>
                <a:lnTo>
                  <a:pt x="3105000" y="615771"/>
                </a:lnTo>
                <a:lnTo>
                  <a:pt x="3105000" y="615771"/>
                </a:lnTo>
                <a:lnTo>
                  <a:pt x="3105000" y="879673"/>
                </a:lnTo>
                <a:lnTo>
                  <a:pt x="3105000" y="879670"/>
                </a:lnTo>
                <a:cubicBezTo>
                  <a:pt x="3105000" y="976838"/>
                  <a:pt x="3026230" y="1055608"/>
                  <a:pt x="2929062" y="1055608"/>
                </a:cubicBezTo>
                <a:lnTo>
                  <a:pt x="2587500" y="1055608"/>
                </a:lnTo>
                <a:lnTo>
                  <a:pt x="1811250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879673"/>
                </a:lnTo>
                <a:lnTo>
                  <a:pt x="0" y="615771"/>
                </a:lnTo>
                <a:lnTo>
                  <a:pt x="0" y="615771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= number of elements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941000" y="3948392"/>
            <a:ext cx="3555000" cy="1055608"/>
          </a:xfrm>
          <a:prstGeom prst="wedgeRoundRectCallout">
            <a:avLst>
              <a:gd name="adj1" fmla="val -67570"/>
              <a:gd name="adj2" fmla="val -20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denoted by the big-O notation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3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"constant" </a:t>
            </a:r>
            <a:r>
              <a:rPr lang="en-US" sz="3600" dirty="0" smtClean="0"/>
              <a:t>time/memory - input </a:t>
            </a:r>
            <a:r>
              <a:rPr lang="en-US" sz="3600" dirty="0"/>
              <a:t>size has no effect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en-US" sz="3600" dirty="0" smtClean="0"/>
              <a:t>logarithmic - complexity </a:t>
            </a:r>
            <a:r>
              <a:rPr lang="en-US" sz="3600" dirty="0"/>
              <a:t>grows as log(input) grows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  <a:r>
              <a:rPr lang="en-US" sz="3600" dirty="0"/>
              <a:t> – </a:t>
            </a:r>
            <a:r>
              <a:rPr lang="en-US" sz="3600" dirty="0" smtClean="0"/>
              <a:t>linear - complexity </a:t>
            </a:r>
            <a:r>
              <a:rPr lang="en-US" sz="3600" dirty="0"/>
              <a:t>grows as input grows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O(N</a:t>
            </a:r>
            <a:r>
              <a:rPr lang="en-US" sz="3600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O(N</a:t>
            </a:r>
            <a:r>
              <a:rPr lang="en-US" sz="3600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3600" dirty="0"/>
              <a:t> – quadratic, cubic, </a:t>
            </a:r>
            <a:r>
              <a:rPr lang="en-US" sz="3600" dirty="0" smtClean="0"/>
              <a:t>etc. - complexity </a:t>
            </a:r>
            <a:r>
              <a:rPr lang="en-US" sz="3600" dirty="0"/>
              <a:t>grows </a:t>
            </a:r>
            <a:r>
              <a:rPr lang="en-US" sz="3600" dirty="0" smtClean="0"/>
              <a:t>with square/cube/etc</a:t>
            </a:r>
            <a:r>
              <a:rPr lang="en-US" sz="3600" dirty="0"/>
              <a:t>. of input size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O(2</a:t>
            </a:r>
            <a:r>
              <a:rPr lang="en-US" sz="3600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O(3</a:t>
            </a:r>
            <a:r>
              <a:rPr lang="en-US" sz="3600" b="1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sz="3600" dirty="0"/>
              <a:t> – </a:t>
            </a:r>
            <a:r>
              <a:rPr lang="en-US" sz="3600" dirty="0" smtClean="0"/>
              <a:t>exponential - this </a:t>
            </a:r>
            <a:r>
              <a:rPr lang="en-US" sz="3600" dirty="0"/>
              <a:t>is a </a:t>
            </a:r>
            <a:r>
              <a:rPr lang="en-US" sz="3600" dirty="0" smtClean="0"/>
              <a:t>monster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1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000" y="116346"/>
            <a:ext cx="11410061" cy="882654"/>
          </a:xfrm>
        </p:spPr>
        <p:txBody>
          <a:bodyPr/>
          <a:lstStyle/>
          <a:p>
            <a:r>
              <a:rPr lang="en-US" dirty="0"/>
              <a:t>Data Structure Performance 101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05889"/>
              </p:ext>
            </p:extLst>
          </p:nvPr>
        </p:nvGraphicFramePr>
        <p:xfrm>
          <a:off x="1011000" y="1449000"/>
          <a:ext cx="10665000" cy="5175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05000"/>
                <a:gridCol w="2160000"/>
                <a:gridCol w="2160000"/>
                <a:gridCol w="1800000"/>
                <a:gridCol w="2340000"/>
              </a:tblGrid>
              <a:tr h="862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map,set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unordered_map, unordered_set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862500"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access i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bg-BG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O(i)</a:t>
                      </a:r>
                      <a:endParaRPr lang="bg-BG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O(i)</a:t>
                      </a:r>
                      <a:endParaRPr lang="bg-BG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bg-BG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862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find(V)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bg-BG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bg-BG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bg-BG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endParaRPr lang="bg-BG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862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insert(V)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O(1)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end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(usually)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O(N) otherwise</a:t>
                      </a:r>
                      <a:endParaRPr lang="bg-BG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O(1) 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endParaRPr lang="bg-BG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862500"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erase(V)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O(1) at end 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O(N) otherwise</a:t>
                      </a:r>
                      <a:endParaRPr kumimoji="0" lang="bg-B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bg-BG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bg-BG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O(1) 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(usually)</a:t>
                      </a:r>
                      <a:endParaRPr lang="bg-BG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862500"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Getting a sorted sequence</a:t>
                      </a:r>
                      <a:endParaRPr lang="bg-B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O(N*log(N))</a:t>
                      </a: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(using std::sort algorithm)</a:t>
                      </a:r>
                      <a:endParaRPr kumimoji="0" lang="bg-BG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O(N + N*log(N))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(using .sort() method)</a:t>
                      </a:r>
                      <a:endParaRPr kumimoji="0" lang="bg-BG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O(N)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(by just iterating)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bg-BG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11000" y="864000"/>
            <a:ext cx="1089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the number of elements in the container (the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.size()</a:t>
            </a:r>
            <a:r>
              <a:rPr lang="en-US" sz="32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05392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242F769-FD62-4D32-8558-953F604B4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STL Linear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3543EF-CBA8-4DDA-9731-025616E27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84181"/>
            <a:ext cx="10961783" cy="499819"/>
          </a:xfrm>
        </p:spPr>
        <p:txBody>
          <a:bodyPr/>
          <a:lstStyle/>
          <a:p>
            <a:r>
              <a:rPr lang="en-US" b="0" dirty="0"/>
              <a:t>Vectors, Lists, Iterators, Container Adapters</a:t>
            </a:r>
            <a:endParaRPr lang="bg-BG" b="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3C71489-D54D-44BA-8F90-27EB0168B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03" y="752448"/>
            <a:ext cx="3810992" cy="38195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67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Represents an array, has all array operations (i.e.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Changes size automatically when elements added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push_back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complexity is </a:t>
            </a:r>
            <a:r>
              <a:rPr lang="en-US" i="1" dirty="0"/>
              <a:t>amortized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smtClean="0"/>
              <a:t>Fast </a:t>
            </a:r>
            <a:r>
              <a:rPr lang="en-US" dirty="0"/>
              <a:t>access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to any element (random index access) 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std::vector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1000" y="4104000"/>
            <a:ext cx="5445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800" b="1" dirty="0">
                <a:latin typeface="Consolas" panose="020B0609020204030204" pitchFamily="49" charset="0"/>
              </a:rPr>
              <a:t>arr[0] = 69; arr[15] = 42;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3426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LIVE DEMO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</a:rPr>
              <a:t>td::vector</a:t>
            </a:r>
            <a:endParaRPr lang="en-US" dirty="0">
              <a:latin typeface="Consolas" pitchFamily="49" charset="0"/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=""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96000" y="833370"/>
            <a:ext cx="3657601" cy="3657600"/>
            <a:chOff x="4265613" y="807603"/>
            <a:chExt cx="3657600" cy="3657600"/>
          </a:xfrm>
        </p:grpSpPr>
        <p:sp>
          <p:nvSpPr>
            <p:cNvPr id="5" name="Oval">
              <a:extLst>
                <a:ext uri="{FF2B5EF4-FFF2-40B4-BE49-F238E27FC236}">
                  <a16:creationId xmlns=""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" name="Picture SoftUni Mascot" descr="SoftUni mascot">
              <a:extLst>
                <a:ext uri="{FF2B5EF4-FFF2-40B4-BE49-F238E27FC236}">
                  <a16:creationId xmlns=""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5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80000" cy="5528766"/>
          </a:xfrm>
        </p:spPr>
        <p:txBody>
          <a:bodyPr/>
          <a:lstStyle/>
          <a:p>
            <a:pPr marL="360363" lvl="1">
              <a:spcBef>
                <a:spcPts val="2400"/>
              </a:spcBef>
              <a:spcAft>
                <a:spcPts val="0"/>
              </a:spcAft>
            </a:pPr>
            <a:r>
              <a:rPr lang="en-US" sz="3200" dirty="0"/>
              <a:t>Alias of one of the integer </a:t>
            </a:r>
            <a:r>
              <a:rPr lang="en-US" sz="3200" dirty="0" smtClean="0"/>
              <a:t>types</a:t>
            </a:r>
          </a:p>
          <a:p>
            <a:pPr marL="360363" lvl="1">
              <a:spcBef>
                <a:spcPts val="2400"/>
              </a:spcBef>
              <a:spcAft>
                <a:spcPts val="0"/>
              </a:spcAft>
            </a:pPr>
            <a:r>
              <a:rPr lang="en-US" sz="3200" dirty="0" smtClean="0"/>
              <a:t>Able </a:t>
            </a:r>
            <a:r>
              <a:rPr lang="en-US" sz="3200" dirty="0"/>
              <a:t>to represent the size </a:t>
            </a:r>
            <a:r>
              <a:rPr lang="en-US" sz="3200" dirty="0" smtClean="0"/>
              <a:t>of</a:t>
            </a:r>
            <a:br>
              <a:rPr lang="en-US" sz="3200" dirty="0" smtClean="0"/>
            </a:br>
            <a:r>
              <a:rPr lang="en-US" sz="3200" dirty="0" smtClean="0"/>
              <a:t>any </a:t>
            </a:r>
            <a:r>
              <a:rPr lang="en-US" sz="3200" dirty="0"/>
              <a:t>object in bytes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3200" dirty="0" smtClean="0"/>
              <a:t>Each </a:t>
            </a:r>
            <a:r>
              <a:rPr lang="en-US" sz="3200" dirty="0"/>
              <a:t>STL container </a:t>
            </a:r>
            <a:r>
              <a:rPr lang="en-US" sz="3200" dirty="0" smtClean="0"/>
              <a:t>offers</a:t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dirty="0"/>
              <a:t>similar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::size_type</a:t>
            </a:r>
          </a:p>
          <a:p>
            <a:pPr lvl="1">
              <a:spcAft>
                <a:spcPts val="0"/>
              </a:spcAft>
            </a:pPr>
            <a:r>
              <a:rPr lang="en-US" sz="3000" dirty="0" smtClean="0"/>
              <a:t>A good practice is to use it instead of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 smtClean="0"/>
              <a:t> for sizes, positions,  etc.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1">
                <a:latin typeface="Consolas" panose="020B0609020204030204" pitchFamily="49" charset="0"/>
              </a:rPr>
              <a:t>size_t</a:t>
            </a:r>
            <a:r>
              <a:rPr lang="en-US" noProof="1"/>
              <a:t> and </a:t>
            </a:r>
            <a:r>
              <a:rPr lang="en-US" sz="4000" noProof="1">
                <a:latin typeface="Consolas" panose="020B0609020204030204" pitchFamily="49" charset="0"/>
              </a:rPr>
              <a:t>size_type</a:t>
            </a:r>
            <a:endParaRPr lang="en-US" dirty="0"/>
          </a:p>
        </p:txBody>
      </p:sp>
      <p:sp>
        <p:nvSpPr>
          <p:cNvPr id="5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96000" y="5184000"/>
            <a:ext cx="10845000" cy="1381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nsolas" pitchFamily="49" charset="0"/>
              </a:rPr>
              <a:t>for (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vector&lt;</a:t>
            </a:r>
            <a:r>
              <a:rPr lang="en-US" sz="2400" b="1" dirty="0" smtClean="0">
                <a:latin typeface="Consolas" pitchFamily="49" charset="0"/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400" b="1" dirty="0" smtClean="0">
                <a:latin typeface="Consolas" pitchFamily="49" charset="0"/>
              </a:rPr>
              <a:t>::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size_type</a:t>
            </a:r>
            <a:r>
              <a:rPr lang="en-US" sz="2400" b="1" dirty="0" smtClean="0">
                <a:latin typeface="Consolas" pitchFamily="49" charset="0"/>
              </a:rPr>
              <a:t> i = 0; i &lt; elements.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size()</a:t>
            </a:r>
            <a:r>
              <a:rPr lang="en-US" sz="2400" b="1" dirty="0" smtClean="0">
                <a:latin typeface="Consolas" pitchFamily="49" charset="0"/>
              </a:rPr>
              <a:t>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cout &lt;&lt; elements[i] &lt;&lt;endl;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681000" y="1314000"/>
            <a:ext cx="4504571" cy="919401"/>
          </a:xfrm>
          <a:prstGeom prst="wedgeRoundRectCallout">
            <a:avLst>
              <a:gd name="adj1" fmla="val -57016"/>
              <a:gd name="adj2" fmla="val -24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unsigned long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unsigned long long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681000" y="2461458"/>
            <a:ext cx="2519999" cy="919401"/>
          </a:xfrm>
          <a:prstGeom prst="wedgeRoundRectCallout">
            <a:avLst>
              <a:gd name="adj1" fmla="val -64860"/>
              <a:gd name="adj2" fmla="val -183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sizeof() </a:t>
            </a:r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size_t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STL </a:t>
            </a:r>
            <a:r>
              <a:rPr lang="en-US" dirty="0" smtClean="0"/>
              <a:t>Iterators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operator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moves iterator to the next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operator*</a:t>
            </a:r>
            <a:r>
              <a:rPr lang="en-US" dirty="0"/>
              <a:t> - accesses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operator-&gt;</a:t>
            </a:r>
            <a:r>
              <a:rPr lang="en-US" dirty="0"/>
              <a:t> - same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operator.</a:t>
            </a:r>
            <a:r>
              <a:rPr lang="en-US" dirty="0"/>
              <a:t> on the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Each container has an </a:t>
            </a:r>
            <a:r>
              <a:rPr lang="en-US" dirty="0" smtClean="0"/>
              <a:t>iterator</a:t>
            </a:r>
            <a:endParaRPr lang="en-US" sz="3200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Each </a:t>
            </a:r>
            <a:r>
              <a:rPr lang="en-US" dirty="0"/>
              <a:t>container has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 </a:t>
            </a: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Iterators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271001" y="5454000"/>
            <a:ext cx="3869999" cy="1055608"/>
          </a:xfrm>
          <a:prstGeom prst="wedgeRoundRectCallout">
            <a:avLst>
              <a:gd name="adj1" fmla="val -47917"/>
              <a:gd name="adj2" fmla="val -2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 eaLnBrk="0" hangingPunct="0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egin()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first element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66001" y="5454000"/>
            <a:ext cx="3869999" cy="1055608"/>
          </a:xfrm>
          <a:prstGeom prst="wedgeRoundRectCallout">
            <a:avLst>
              <a:gd name="adj1" fmla="val -48266"/>
              <a:gd name="adj2" fmla="val -276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 eaLnBrk="0" hangingPunct="0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nd()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AFTER the last element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089000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Almost the </a:t>
            </a:r>
            <a:r>
              <a:rPr lang="en-US" sz="3600" dirty="0"/>
              <a:t>same as using indexes</a:t>
            </a:r>
          </a:p>
          <a:p>
            <a:r>
              <a:rPr lang="en-US" sz="3600" dirty="0"/>
              <a:t>To walk over a vector:</a:t>
            </a:r>
          </a:p>
          <a:p>
            <a:pPr lvl="1"/>
            <a:r>
              <a:rPr lang="en-US" sz="3400" dirty="0"/>
              <a:t>Start 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sz="3400" dirty="0"/>
              <a:t>, move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sz="3400" dirty="0"/>
              <a:t> until you reach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</a:p>
          <a:p>
            <a:pPr lvl="1"/>
            <a:r>
              <a:rPr lang="en-US" sz="3400" dirty="0"/>
              <a:t>Access the current element with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Iterators with </a:t>
            </a:r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5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30000" y="3834000"/>
            <a:ext cx="11001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itchFamily="49" charset="0"/>
              </a:rPr>
              <a:t>v</a:t>
            </a:r>
            <a:r>
              <a:rPr lang="en-US" sz="2000" b="1" dirty="0" smtClean="0">
                <a:latin typeface="Consolas" pitchFamily="49" charset="0"/>
              </a:rPr>
              <a:t>ector&lt;int&gt; elements { 42, 13, 69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nsolas" pitchFamily="49" charset="0"/>
              </a:rPr>
              <a:t>for (vector&lt;int&gt;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::iterator </a:t>
            </a:r>
            <a:r>
              <a:rPr lang="en-US" sz="2000" b="1" dirty="0" smtClean="0">
                <a:latin typeface="Consolas" pitchFamily="49" charset="0"/>
              </a:rPr>
              <a:t>i = </a:t>
            </a:r>
            <a:r>
              <a:rPr lang="en-US" sz="2000" b="1" dirty="0">
                <a:latin typeface="Consolas" pitchFamily="49" charset="0"/>
              </a:rPr>
              <a:t>elements</a:t>
            </a:r>
            <a:r>
              <a:rPr lang="en-US" sz="2000" b="1" dirty="0" smtClean="0">
                <a:latin typeface="Consolas" pitchFamily="49" charset="0"/>
              </a:rPr>
              <a:t>.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begin()</a:t>
            </a:r>
            <a:r>
              <a:rPr lang="en-US" sz="2000" b="1" dirty="0" smtClean="0">
                <a:latin typeface="Consolas" pitchFamily="49" charset="0"/>
              </a:rPr>
              <a:t>; i != </a:t>
            </a:r>
            <a:r>
              <a:rPr lang="en-US" sz="2000" b="1" dirty="0">
                <a:latin typeface="Consolas" pitchFamily="49" charset="0"/>
              </a:rPr>
              <a:t>elements</a:t>
            </a:r>
            <a:r>
              <a:rPr lang="en-US" sz="2000" b="1" dirty="0" smtClean="0">
                <a:latin typeface="Consolas" pitchFamily="49" charset="0"/>
              </a:rPr>
              <a:t>.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end()</a:t>
            </a:r>
            <a:r>
              <a:rPr lang="en-US" sz="2000" b="1" dirty="0" smtClean="0">
                <a:latin typeface="Consolas" pitchFamily="49" charset="0"/>
              </a:rPr>
              <a:t>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</a:rPr>
              <a:t> cout &lt;&lt; 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*i</a:t>
            </a:r>
            <a:r>
              <a:rPr lang="en-US" sz="2000" b="1" dirty="0" smtClean="0">
                <a:latin typeface="Consolas" pitchFamily="49" charset="0"/>
              </a:rPr>
              <a:t> &lt;&lt; endl;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nsolas" pitchFamily="49" charset="0"/>
              </a:rPr>
              <a:t>// Equivalent code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nsolas" pitchFamily="49" charset="0"/>
              </a:rPr>
              <a:t>for </a:t>
            </a:r>
            <a:r>
              <a:rPr lang="en-US" sz="2000" b="1" dirty="0">
                <a:latin typeface="Consolas" pitchFamily="49" charset="0"/>
              </a:rPr>
              <a:t>(vector&lt;int</a:t>
            </a:r>
            <a:r>
              <a:rPr lang="en-US" sz="2000" b="1" dirty="0" smtClean="0">
                <a:latin typeface="Consolas" pitchFamily="49" charset="0"/>
              </a:rPr>
              <a:t>&gt;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::size_type </a:t>
            </a:r>
            <a:r>
              <a:rPr lang="en-US" sz="2000" b="1" dirty="0" smtClean="0">
                <a:latin typeface="Consolas" pitchFamily="49" charset="0"/>
              </a:rPr>
              <a:t>i = 0; </a:t>
            </a:r>
            <a:r>
              <a:rPr lang="en-US" sz="2000" b="1" dirty="0">
                <a:latin typeface="Consolas" pitchFamily="49" charset="0"/>
              </a:rPr>
              <a:t>i </a:t>
            </a:r>
            <a:r>
              <a:rPr lang="en-US" sz="2000" b="1" dirty="0" smtClean="0">
                <a:latin typeface="Consolas" pitchFamily="49" charset="0"/>
              </a:rPr>
              <a:t>&lt; </a:t>
            </a:r>
            <a:r>
              <a:rPr lang="en-US" sz="2000" b="1" dirty="0">
                <a:latin typeface="Consolas" pitchFamily="49" charset="0"/>
              </a:rPr>
              <a:t>elements</a:t>
            </a:r>
            <a:r>
              <a:rPr lang="en-US" sz="2000" b="1" dirty="0" smtClean="0">
                <a:latin typeface="Consolas" pitchFamily="49" charset="0"/>
              </a:rPr>
              <a:t>.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size()</a:t>
            </a:r>
            <a:r>
              <a:rPr lang="en-US" sz="2000" b="1" dirty="0" smtClean="0">
                <a:latin typeface="Consolas" pitchFamily="49" charset="0"/>
              </a:rPr>
              <a:t>; </a:t>
            </a:r>
            <a:r>
              <a:rPr lang="en-US" sz="2000" b="1" dirty="0">
                <a:latin typeface="Consolas" pitchFamily="49" charset="0"/>
              </a:rPr>
              <a:t>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itchFamily="49" charset="0"/>
              </a:rPr>
              <a:t>  cout &lt;&lt; elements</a:t>
            </a:r>
            <a:r>
              <a:rPr lang="en-US" sz="2000" b="1" dirty="0" smtClean="0">
                <a:solidFill>
                  <a:schemeClr val="bg1"/>
                </a:solidFill>
                <a:latin typeface="Consolas" pitchFamily="49" charset="0"/>
              </a:rPr>
              <a:t>[i]</a:t>
            </a:r>
            <a:r>
              <a:rPr lang="en-US" sz="2000" b="1" dirty="0" smtClean="0">
                <a:latin typeface="Consolas" pitchFamily="49" charset="0"/>
              </a:rPr>
              <a:t> &lt;&lt; </a:t>
            </a:r>
            <a:r>
              <a:rPr lang="en-US" sz="2000" b="1" dirty="0">
                <a:latin typeface="Consolas" pitchFamily="49" charset="0"/>
              </a:rPr>
              <a:t>endl;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3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859234" cy="5431500"/>
          </a:xfrm>
        </p:spPr>
        <p:txBody>
          <a:bodyPr>
            <a:normAutofit/>
          </a:bodyPr>
          <a:lstStyle/>
          <a:p>
            <a:pPr marL="742950" indent="-742950">
              <a:lnSpc>
                <a:spcPts val="4000"/>
              </a:lnSpc>
              <a:buClr>
                <a:schemeClr val="tx1"/>
              </a:buClr>
            </a:pPr>
            <a:r>
              <a:rPr lang="en-US" sz="3400" dirty="0"/>
              <a:t>Multidimensional Arrays</a:t>
            </a:r>
            <a:endParaRPr lang="bg-BG" sz="3400" dirty="0"/>
          </a:p>
          <a:p>
            <a:pPr marL="742950" indent="-742950">
              <a:lnSpc>
                <a:spcPts val="4000"/>
              </a:lnSpc>
              <a:buClr>
                <a:schemeClr val="tx1"/>
              </a:buClr>
            </a:pPr>
            <a:r>
              <a:rPr lang="en-US" sz="3400" dirty="0"/>
              <a:t>Data </a:t>
            </a:r>
            <a:r>
              <a:rPr lang="en-US" sz="3400" dirty="0" smtClean="0"/>
              <a:t>Structures</a:t>
            </a:r>
          </a:p>
          <a:p>
            <a:pPr marL="1032183" lvl="1" indent="-742950">
              <a:lnSpc>
                <a:spcPts val="4000"/>
              </a:lnSpc>
              <a:buClr>
                <a:schemeClr val="tx1"/>
              </a:buClr>
            </a:pPr>
            <a:r>
              <a:rPr lang="en-US" sz="3200" dirty="0" smtClean="0"/>
              <a:t>Complexity</a:t>
            </a:r>
            <a:endParaRPr lang="en-US" sz="3200" dirty="0"/>
          </a:p>
          <a:p>
            <a:pPr marL="742950" indent="-742950">
              <a:lnSpc>
                <a:spcPts val="4000"/>
              </a:lnSpc>
              <a:buClr>
                <a:schemeClr val="tx1"/>
              </a:buClr>
            </a:pPr>
            <a:r>
              <a:rPr lang="en-US" sz="3400" dirty="0"/>
              <a:t>STL Linear Containers</a:t>
            </a:r>
          </a:p>
          <a:p>
            <a:pPr marL="761946" lvl="1" indent="-457200">
              <a:lnSpc>
                <a:spcPts val="4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std::vector</a:t>
            </a:r>
          </a:p>
          <a:p>
            <a:pPr marL="761946" lvl="1" indent="-457200">
              <a:lnSpc>
                <a:spcPts val="4000"/>
              </a:lnSpc>
              <a:buClr>
                <a:schemeClr val="tx1"/>
              </a:buClr>
            </a:pPr>
            <a:r>
              <a:rPr lang="en-US" sz="3200" dirty="0"/>
              <a:t>Iterators</a:t>
            </a:r>
          </a:p>
          <a:p>
            <a:pPr marL="761946" lvl="1" indent="-457200">
              <a:lnSpc>
                <a:spcPts val="4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std::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  <a:p>
            <a:pPr marL="761946" lvl="1" indent="-457200">
              <a:lnSpc>
                <a:spcPts val="4000"/>
              </a:lnSpc>
              <a:buClr>
                <a:schemeClr val="tx1"/>
              </a:buClr>
            </a:pPr>
            <a:r>
              <a:rPr lang="en-US" sz="3200" dirty="0" smtClean="0"/>
              <a:t>Container adaptors</a:t>
            </a: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Change each element in the vector by dividing it by </a:t>
            </a:r>
            <a:r>
              <a:rPr lang="en-US" dirty="0" smtClean="0"/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Iterators</a:t>
            </a:r>
            <a:endParaRPr lang="en-US" dirty="0"/>
          </a:p>
        </p:txBody>
      </p:sp>
      <p:sp>
        <p:nvSpPr>
          <p:cNvPr id="5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46000" y="2349000"/>
            <a:ext cx="11700000" cy="3636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int&gt; numbers {42, 13, 69};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vector&lt;int&gt;::iterator i = numbers.begin(); i </a:t>
            </a:r>
            <a:r>
              <a:rPr lang="en-US" sz="2200" b="1" noProof="1" smtClean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numbers.end(); i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 smtClean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/= 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  <a:cs typeface="Times New Roman" panose="02020603050405020304" pitchFamily="18" charset="0"/>
              </a:rPr>
              <a:t>// Equivalent code</a:t>
            </a:r>
            <a:endParaRPr lang="en-US" sz="2200" b="1" i="1" dirty="0">
              <a:solidFill>
                <a:schemeClr val="accent2"/>
              </a:solidFill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0; i &lt; numbers.size(); i++) 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 smtClean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numbers</a:t>
            </a:r>
            <a:r>
              <a:rPr lang="en-US" sz="2200" b="1" noProof="1" smtClean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/= 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 smtClean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Print each string element and its </a:t>
            </a:r>
            <a:r>
              <a:rPr lang="en-US" dirty="0" smtClean="0"/>
              <a:t>length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Iterators</a:t>
            </a:r>
            <a:endParaRPr lang="en-US" dirty="0"/>
          </a:p>
        </p:txBody>
      </p:sp>
      <p:sp>
        <p:nvSpPr>
          <p:cNvPr id="5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46000" y="2349000"/>
            <a:ext cx="11700000" cy="3713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vector&lt;string&gt; words {"the", "quick", "purple", "fox"};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(vector&lt;string&gt;::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 i = words.begin(); i </a:t>
            </a:r>
            <a:r>
              <a:rPr lang="en-US" sz="2200" b="1" noProof="1" smtClean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words.end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i++) 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&lt;&lt; *i &lt;&lt; ": " &lt;&lt; i-&gt;size() &lt;&lt; endl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  <a:cs typeface="Times New Roman" panose="02020603050405020304" pitchFamily="18" charset="0"/>
              </a:rPr>
              <a:t>// Equivalent code</a:t>
            </a:r>
            <a:endParaRPr lang="en-US" sz="2200" b="1" i="1" dirty="0">
              <a:solidFill>
                <a:schemeClr val="accent2"/>
              </a:solidFill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 = 0; i &lt; words.size(); i++) 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noProof="1" smtClean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2200" b="1" noProof="1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words[i] &lt;&lt; ": " &lt;&lt; words[i].size() &lt;&lt; endl</a:t>
            </a: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200" b="1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LIVE DEMO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Using Iterators with Vectors</a:t>
            </a:r>
          </a:p>
        </p:txBody>
      </p:sp>
      <p:grpSp>
        <p:nvGrpSpPr>
          <p:cNvPr id="4" name="Group">
            <a:extLst>
              <a:ext uri="{FF2B5EF4-FFF2-40B4-BE49-F238E27FC236}">
                <a16:creationId xmlns=""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96000" y="833370"/>
            <a:ext cx="3657601" cy="3657600"/>
            <a:chOff x="4265613" y="807603"/>
            <a:chExt cx="3657600" cy="3657600"/>
          </a:xfrm>
        </p:grpSpPr>
        <p:sp>
          <p:nvSpPr>
            <p:cNvPr id="5" name="Oval">
              <a:extLst>
                <a:ext uri="{FF2B5EF4-FFF2-40B4-BE49-F238E27FC236}">
                  <a16:creationId xmlns=""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" name="Picture SoftUni Mascot" descr="SoftUni mascot">
              <a:extLst>
                <a:ext uri="{FF2B5EF4-FFF2-40B4-BE49-F238E27FC236}">
                  <a16:creationId xmlns=""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5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Vectors may not need iterators, because they have indexes</a:t>
            </a:r>
          </a:p>
          <a:p>
            <a:pPr lvl="1"/>
            <a:r>
              <a:rPr lang="en-US" dirty="0"/>
              <a:t>i.e. they have sequential elements accessible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</a:p>
          <a:p>
            <a:r>
              <a:rPr lang="en-US" dirty="0"/>
              <a:t>Not all containers have indexes</a:t>
            </a:r>
          </a:p>
          <a:p>
            <a:pPr lvl="1"/>
            <a:r>
              <a:rPr lang="en-US" dirty="0"/>
              <a:t>Only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::array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std::vector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&amp;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std::deque</a:t>
            </a:r>
            <a:r>
              <a:rPr lang="en-US" noProof="1"/>
              <a:t> have </a:t>
            </a:r>
            <a:r>
              <a:rPr lang="en-US" noProof="1" smtClean="0"/>
              <a:t>indexes</a:t>
            </a:r>
            <a:endParaRPr lang="en-US" noProof="1"/>
          </a:p>
          <a:p>
            <a:pPr lvl="1"/>
            <a:r>
              <a:rPr lang="en-US" dirty="0"/>
              <a:t>The other containers don't offer access by index</a:t>
            </a:r>
          </a:p>
          <a:p>
            <a:r>
              <a:rPr lang="en-US" dirty="0"/>
              <a:t>Iterators work on all containers, abstract-away container details</a:t>
            </a:r>
          </a:p>
          <a:p>
            <a:pPr lvl="1"/>
            <a:r>
              <a:rPr lang="en-US" dirty="0"/>
              <a:t>Doesn't matter what container you iterate, code is the </a:t>
            </a:r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Iterators?</a:t>
            </a:r>
          </a:p>
        </p:txBody>
      </p:sp>
    </p:spTree>
    <p:extLst>
      <p:ext uri="{BB962C8B-B14F-4D97-AF65-F5344CB8AC3E}">
        <p14:creationId xmlns:p14="http://schemas.microsoft.com/office/powerpoint/2010/main" val="26379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Represents elements connected to each other in a </a:t>
            </a:r>
            <a:r>
              <a:rPr lang="en-US" sz="3400" dirty="0" smtClean="0"/>
              <a:t>sequence</a:t>
            </a:r>
          </a:p>
          <a:p>
            <a:pPr marL="0" indent="0">
              <a:spcBef>
                <a:spcPts val="4800"/>
              </a:spcBef>
              <a:spcAft>
                <a:spcPts val="4800"/>
              </a:spcAft>
              <a:buClr>
                <a:schemeClr val="tx1"/>
              </a:buClr>
              <a:buNone/>
            </a:pPr>
            <a:endParaRPr lang="en-US" sz="3400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400" dirty="0" smtClean="0"/>
              <a:t>All </a:t>
            </a:r>
            <a:r>
              <a:rPr lang="en-US" sz="3400" dirty="0"/>
              <a:t>element access is done with iterators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dirty="0"/>
              <a:t> elements anywhere 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sz="3400" dirty="0"/>
              <a:t> time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Requires iterator to where an element should be added/removed</a:t>
            </a:r>
          </a:p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push_back()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push_front()</a:t>
            </a:r>
            <a:r>
              <a:rPr lang="en-US" sz="3400" noProof="1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 smtClean="0"/>
              <a:t>, etc.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</a:rPr>
              <a:t>td::list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471000" y="1936210"/>
            <a:ext cx="5445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std::list&lt;</a:t>
            </a:r>
            <a:r>
              <a:rPr lang="en-US" sz="2800" b="1" noProof="1">
                <a:latin typeface="Consolas" panose="020B0609020204030204" pitchFamily="49" charset="0"/>
              </a:rPr>
              <a:t>int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800" b="1" noProof="1" smtClean="0">
                <a:latin typeface="Consolas" panose="020B0609020204030204" pitchFamily="49" charset="0"/>
              </a:rPr>
              <a:t>values;</a:t>
            </a:r>
            <a:r>
              <a:rPr lang="en-US" sz="2800" b="1" dirty="0" smtClean="0">
                <a:latin typeface="Consolas" panose="020B0609020204030204" pitchFamily="49" charset="0"/>
              </a:rPr>
              <a:t> </a:t>
            </a:r>
            <a:endParaRPr lang="bg-BG" sz="2800" dirty="0"/>
          </a:p>
        </p:txBody>
      </p:sp>
      <p:sp>
        <p:nvSpPr>
          <p:cNvPr id="7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321000" y="1936210"/>
            <a:ext cx="5445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std::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list&lt;</a:t>
            </a:r>
            <a:r>
              <a:rPr lang="en-US" sz="2800" b="1" noProof="1" smtClean="0">
                <a:latin typeface="Consolas" panose="020B0609020204030204" pitchFamily="49" charset="0"/>
              </a:rPr>
              <a:t>string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800" b="1" noProof="1" smtClean="0">
                <a:latin typeface="Consolas" panose="020B0609020204030204" pitchFamily="49" charset="0"/>
              </a:rPr>
              <a:t>names;</a:t>
            </a:r>
            <a:r>
              <a:rPr lang="en-US" sz="2800" b="1" dirty="0" smtClean="0">
                <a:latin typeface="Consolas" panose="020B0609020204030204" pitchFamily="49" charset="0"/>
              </a:rPr>
              <a:t> </a:t>
            </a:r>
            <a:endParaRPr lang="bg-BG" sz="280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1001" y="2964389"/>
            <a:ext cx="11295000" cy="544830"/>
          </a:xfrm>
          <a:custGeom>
            <a:avLst/>
            <a:gdLst>
              <a:gd name="connsiteX0" fmla="*/ 0 w 11295000"/>
              <a:gd name="connsiteY0" fmla="*/ 90807 h 544830"/>
              <a:gd name="connsiteX1" fmla="*/ 90807 w 11295000"/>
              <a:gd name="connsiteY1" fmla="*/ 0 h 544830"/>
              <a:gd name="connsiteX2" fmla="*/ 1882500 w 11295000"/>
              <a:gd name="connsiteY2" fmla="*/ 0 h 544830"/>
              <a:gd name="connsiteX3" fmla="*/ 3539740 w 11295000"/>
              <a:gd name="connsiteY3" fmla="*/ -1499492 h 544830"/>
              <a:gd name="connsiteX4" fmla="*/ 4706250 w 11295000"/>
              <a:gd name="connsiteY4" fmla="*/ 0 h 544830"/>
              <a:gd name="connsiteX5" fmla="*/ 11204193 w 11295000"/>
              <a:gd name="connsiteY5" fmla="*/ 0 h 544830"/>
              <a:gd name="connsiteX6" fmla="*/ 11295000 w 11295000"/>
              <a:gd name="connsiteY6" fmla="*/ 90807 h 544830"/>
              <a:gd name="connsiteX7" fmla="*/ 11295000 w 11295000"/>
              <a:gd name="connsiteY7" fmla="*/ 90805 h 544830"/>
              <a:gd name="connsiteX8" fmla="*/ 11295000 w 11295000"/>
              <a:gd name="connsiteY8" fmla="*/ 90805 h 544830"/>
              <a:gd name="connsiteX9" fmla="*/ 11295000 w 11295000"/>
              <a:gd name="connsiteY9" fmla="*/ 227013 h 544830"/>
              <a:gd name="connsiteX10" fmla="*/ 11295000 w 11295000"/>
              <a:gd name="connsiteY10" fmla="*/ 454023 h 544830"/>
              <a:gd name="connsiteX11" fmla="*/ 11204193 w 11295000"/>
              <a:gd name="connsiteY11" fmla="*/ 544830 h 544830"/>
              <a:gd name="connsiteX12" fmla="*/ 4706250 w 11295000"/>
              <a:gd name="connsiteY12" fmla="*/ 544830 h 544830"/>
              <a:gd name="connsiteX13" fmla="*/ 1882500 w 11295000"/>
              <a:gd name="connsiteY13" fmla="*/ 544830 h 544830"/>
              <a:gd name="connsiteX14" fmla="*/ 1882500 w 11295000"/>
              <a:gd name="connsiteY14" fmla="*/ 544830 h 544830"/>
              <a:gd name="connsiteX15" fmla="*/ 90807 w 11295000"/>
              <a:gd name="connsiteY15" fmla="*/ 544830 h 544830"/>
              <a:gd name="connsiteX16" fmla="*/ 0 w 11295000"/>
              <a:gd name="connsiteY16" fmla="*/ 454023 h 544830"/>
              <a:gd name="connsiteX17" fmla="*/ 0 w 11295000"/>
              <a:gd name="connsiteY17" fmla="*/ 227013 h 544830"/>
              <a:gd name="connsiteX18" fmla="*/ 0 w 11295000"/>
              <a:gd name="connsiteY18" fmla="*/ 90805 h 544830"/>
              <a:gd name="connsiteX19" fmla="*/ 0 w 11295000"/>
              <a:gd name="connsiteY19" fmla="*/ 90805 h 544830"/>
              <a:gd name="connsiteX20" fmla="*/ 0 w 11295000"/>
              <a:gd name="connsiteY20" fmla="*/ 90807 h 544830"/>
              <a:gd name="connsiteX0" fmla="*/ 0 w 11295000"/>
              <a:gd name="connsiteY0" fmla="*/ 90807 h 544830"/>
              <a:gd name="connsiteX1" fmla="*/ 90807 w 11295000"/>
              <a:gd name="connsiteY1" fmla="*/ 0 h 544830"/>
              <a:gd name="connsiteX2" fmla="*/ 1882500 w 11295000"/>
              <a:gd name="connsiteY2" fmla="*/ 0 h 544830"/>
              <a:gd name="connsiteX3" fmla="*/ 4706250 w 11295000"/>
              <a:gd name="connsiteY3" fmla="*/ 0 h 544830"/>
              <a:gd name="connsiteX4" fmla="*/ 11204193 w 11295000"/>
              <a:gd name="connsiteY4" fmla="*/ 0 h 544830"/>
              <a:gd name="connsiteX5" fmla="*/ 11295000 w 11295000"/>
              <a:gd name="connsiteY5" fmla="*/ 90807 h 544830"/>
              <a:gd name="connsiteX6" fmla="*/ 11295000 w 11295000"/>
              <a:gd name="connsiteY6" fmla="*/ 90805 h 544830"/>
              <a:gd name="connsiteX7" fmla="*/ 11295000 w 11295000"/>
              <a:gd name="connsiteY7" fmla="*/ 90805 h 544830"/>
              <a:gd name="connsiteX8" fmla="*/ 11295000 w 11295000"/>
              <a:gd name="connsiteY8" fmla="*/ 227013 h 544830"/>
              <a:gd name="connsiteX9" fmla="*/ 11295000 w 11295000"/>
              <a:gd name="connsiteY9" fmla="*/ 454023 h 544830"/>
              <a:gd name="connsiteX10" fmla="*/ 11204193 w 11295000"/>
              <a:gd name="connsiteY10" fmla="*/ 544830 h 544830"/>
              <a:gd name="connsiteX11" fmla="*/ 4706250 w 11295000"/>
              <a:gd name="connsiteY11" fmla="*/ 544830 h 544830"/>
              <a:gd name="connsiteX12" fmla="*/ 1882500 w 11295000"/>
              <a:gd name="connsiteY12" fmla="*/ 544830 h 544830"/>
              <a:gd name="connsiteX13" fmla="*/ 1882500 w 11295000"/>
              <a:gd name="connsiteY13" fmla="*/ 544830 h 544830"/>
              <a:gd name="connsiteX14" fmla="*/ 90807 w 11295000"/>
              <a:gd name="connsiteY14" fmla="*/ 544830 h 544830"/>
              <a:gd name="connsiteX15" fmla="*/ 0 w 11295000"/>
              <a:gd name="connsiteY15" fmla="*/ 454023 h 544830"/>
              <a:gd name="connsiteX16" fmla="*/ 0 w 11295000"/>
              <a:gd name="connsiteY16" fmla="*/ 227013 h 544830"/>
              <a:gd name="connsiteX17" fmla="*/ 0 w 11295000"/>
              <a:gd name="connsiteY17" fmla="*/ 90805 h 544830"/>
              <a:gd name="connsiteX18" fmla="*/ 0 w 11295000"/>
              <a:gd name="connsiteY18" fmla="*/ 90805 h 544830"/>
              <a:gd name="connsiteX19" fmla="*/ 0 w 11295000"/>
              <a:gd name="connsiteY19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295000" h="544830">
                <a:moveTo>
                  <a:pt x="0" y="90807"/>
                </a:moveTo>
                <a:cubicBezTo>
                  <a:pt x="0" y="40656"/>
                  <a:pt x="40656" y="0"/>
                  <a:pt x="90807" y="0"/>
                </a:cubicBezTo>
                <a:lnTo>
                  <a:pt x="1882500" y="0"/>
                </a:lnTo>
                <a:lnTo>
                  <a:pt x="4706250" y="0"/>
                </a:lnTo>
                <a:lnTo>
                  <a:pt x="11204193" y="0"/>
                </a:lnTo>
                <a:cubicBezTo>
                  <a:pt x="11254344" y="0"/>
                  <a:pt x="11295000" y="40656"/>
                  <a:pt x="11295000" y="90807"/>
                </a:cubicBezTo>
                <a:lnTo>
                  <a:pt x="11295000" y="90805"/>
                </a:lnTo>
                <a:lnTo>
                  <a:pt x="11295000" y="90805"/>
                </a:lnTo>
                <a:lnTo>
                  <a:pt x="11295000" y="227013"/>
                </a:lnTo>
                <a:lnTo>
                  <a:pt x="11295000" y="454023"/>
                </a:lnTo>
                <a:cubicBezTo>
                  <a:pt x="11295000" y="504174"/>
                  <a:pt x="11254344" y="544830"/>
                  <a:pt x="11204193" y="544830"/>
                </a:cubicBezTo>
                <a:lnTo>
                  <a:pt x="4706250" y="544830"/>
                </a:lnTo>
                <a:lnTo>
                  <a:pt x="1882500" y="544830"/>
                </a:lnTo>
                <a:lnTo>
                  <a:pt x="1882500" y="544830"/>
                </a:lnTo>
                <a:lnTo>
                  <a:pt x="90807" y="544830"/>
                </a:lnTo>
                <a:cubicBezTo>
                  <a:pt x="40656" y="544830"/>
                  <a:pt x="0" y="504174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 eaLnBrk="0" hangingPunct="0"/>
            <a:r>
              <a:rPr lang="en-US" sz="2600" b="1" dirty="0" smtClean="0">
                <a:solidFill>
                  <a:schemeClr val="bg2"/>
                </a:solidFill>
              </a:rPr>
              <a:t>Each element connets to the previous and next element.  </a:t>
            </a:r>
            <a:r>
              <a:rPr lang="en-US" sz="2600" b="1" i="1" dirty="0" smtClean="0">
                <a:solidFill>
                  <a:schemeClr val="bg2"/>
                </a:solidFill>
              </a:rPr>
              <a:t>Like Christmas lights.</a:t>
            </a:r>
            <a:endParaRPr lang="en-US" sz="2600" b="1" i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0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LIVE DEMO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</a:rPr>
              <a:t>td::list</a:t>
            </a:r>
            <a:endParaRPr lang="en-US" dirty="0">
              <a:latin typeface="Consolas" pitchFamily="49" charset="0"/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=""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96000" y="833370"/>
            <a:ext cx="3657601" cy="3657600"/>
            <a:chOff x="4265613" y="807603"/>
            <a:chExt cx="3657600" cy="3657600"/>
          </a:xfrm>
        </p:grpSpPr>
        <p:sp>
          <p:nvSpPr>
            <p:cNvPr id="5" name="Oval">
              <a:extLst>
                <a:ext uri="{FF2B5EF4-FFF2-40B4-BE49-F238E27FC236}">
                  <a16:creationId xmlns=""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6" name="Picture SoftUni Mascot" descr="SoftUni mascot">
              <a:extLst>
                <a:ext uri="{FF2B5EF4-FFF2-40B4-BE49-F238E27FC236}">
                  <a16:creationId xmlns=""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5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097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Wrap a container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) with a different interface</a:t>
            </a:r>
          </a:p>
          <a:p>
            <a:pPr>
              <a:buClr>
                <a:schemeClr val="tx1"/>
              </a:buClr>
            </a:pPr>
            <a:r>
              <a:rPr lang="en-US" dirty="0"/>
              <a:t>Allow you to express intentions better</a:t>
            </a:r>
          </a:p>
          <a:p>
            <a:pPr>
              <a:buClr>
                <a:schemeClr val="tx1"/>
              </a:buClr>
            </a:pPr>
            <a:r>
              <a:rPr lang="en-US" dirty="0"/>
              <a:t>Make code more abstract and focused on the task, not the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Adaptors</a:t>
            </a:r>
            <a:endParaRPr lang="en-US" dirty="0"/>
          </a:p>
        </p:txBody>
      </p:sp>
      <p:sp>
        <p:nvSpPr>
          <p:cNvPr id="9" name="Rectangle: Rounded Corners 49">
            <a:extLst>
              <a:ext uri="{FF2B5EF4-FFF2-40B4-BE49-F238E27FC236}">
                <a16:creationId xmlns=""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561000" y="4536000"/>
            <a:ext cx="2590621" cy="2009061"/>
          </a:xfrm>
          <a:prstGeom prst="roundRect">
            <a:avLst>
              <a:gd name="adj" fmla="val 538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eaLnBrk="0" hangingPunct="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std::stack</a:t>
            </a:r>
            <a:r>
              <a:rPr lang="en-US" sz="2800" noProof="1">
                <a:solidFill>
                  <a:schemeClr val="bg1"/>
                </a:solidFill>
              </a:rPr>
              <a:t/>
            </a:r>
            <a:br>
              <a:rPr lang="en-US" sz="2800" noProof="1">
                <a:solidFill>
                  <a:schemeClr val="bg1"/>
                </a:solidFill>
              </a:rPr>
            </a:br>
            <a:r>
              <a:rPr lang="en-US" sz="2800" b="1" noProof="1">
                <a:solidFill>
                  <a:schemeClr val="tx1"/>
                </a:solidFill>
              </a:rPr>
              <a:t>last-in, first-out (LIFO) data structure</a:t>
            </a:r>
          </a:p>
        </p:txBody>
      </p:sp>
      <p:sp>
        <p:nvSpPr>
          <p:cNvPr id="18" name="Rectangle: Rounded Corners 49">
            <a:extLst>
              <a:ext uri="{FF2B5EF4-FFF2-40B4-BE49-F238E27FC236}">
                <a16:creationId xmlns=""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3666000" y="4536000"/>
            <a:ext cx="2655000" cy="2009060"/>
          </a:xfrm>
          <a:prstGeom prst="roundRect">
            <a:avLst>
              <a:gd name="adj" fmla="val 538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eaLnBrk="0" hangingPunct="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std::queue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1"/>
                </a:solidFill>
              </a:rPr>
              <a:t>first-in, first-out (FIFO) data stucture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49">
            <a:extLst>
              <a:ext uri="{FF2B5EF4-FFF2-40B4-BE49-F238E27FC236}">
                <a16:creationId xmlns=""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6816000" y="4536001"/>
            <a:ext cx="4770000" cy="2009061"/>
          </a:xfrm>
          <a:prstGeom prst="roundRect">
            <a:avLst>
              <a:gd name="adj" fmla="val 538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eaLnBrk="0" hangingPunct="0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std::priority_queue</a:t>
            </a:r>
            <a:r>
              <a:rPr lang="en-US" sz="2800" noProof="1"/>
              <a:t/>
            </a:r>
            <a:br>
              <a:rPr lang="en-US" sz="2800" noProof="1"/>
            </a:br>
            <a:r>
              <a:rPr lang="en-US" sz="2800" b="1" dirty="0">
                <a:solidFill>
                  <a:schemeClr val="tx1"/>
                </a:solidFill>
              </a:rPr>
              <a:t>data structure that gives quick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access to the "highest priority item"</a:t>
            </a:r>
            <a:endParaRPr lang="en-US" sz="2800" b="1" noProof="1">
              <a:solidFill>
                <a:schemeClr val="tx1"/>
              </a:solidFill>
            </a:endParaRPr>
          </a:p>
        </p:txBody>
      </p:sp>
      <p:sp>
        <p:nvSpPr>
          <p:cNvPr id="20" name="Rectangle: Rounded Corners 47">
            <a:extLst>
              <a:ext uri="{FF2B5EF4-FFF2-40B4-BE49-F238E27FC236}">
                <a16:creationId xmlns="" xmlns:a16="http://schemas.microsoft.com/office/drawing/2014/main" id="{5CFFEA68-589C-41FF-9DA4-446249A8E3EC}"/>
              </a:ext>
            </a:extLst>
          </p:cNvPr>
          <p:cNvSpPr/>
          <p:nvPr/>
        </p:nvSpPr>
        <p:spPr>
          <a:xfrm>
            <a:off x="1390368" y="3451544"/>
            <a:ext cx="9205632" cy="517456"/>
          </a:xfrm>
          <a:prstGeom prst="roundRect">
            <a:avLst>
              <a:gd name="adj" fmla="val 5319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STL Adapters for common Computer Science data structures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Represents a container (a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deque</a:t>
            </a:r>
            <a:r>
              <a:rPr lang="en-US" sz="3400" dirty="0"/>
              <a:t> by default) working </a:t>
            </a:r>
            <a:r>
              <a:rPr lang="en-US" sz="3400" dirty="0" smtClean="0"/>
              <a:t>like a stack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A stack is a </a:t>
            </a:r>
            <a:r>
              <a:rPr lang="en-US" sz="3400" dirty="0" smtClean="0"/>
              <a:t>“last-in, first-out structure</a:t>
            </a:r>
            <a:r>
              <a:rPr lang="en-US" sz="3400" dirty="0"/>
              <a:t>" </a:t>
            </a:r>
            <a:r>
              <a:rPr lang="en-US" sz="3400" dirty="0" smtClean="0"/>
              <a:t>(LIFO)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200" i="1" dirty="0"/>
              <a:t>Imagine a pile of </a:t>
            </a:r>
            <a:r>
              <a:rPr lang="en-US" sz="3200" i="1" dirty="0" smtClean="0"/>
              <a:t>dishes</a:t>
            </a:r>
            <a:br>
              <a:rPr lang="en-US" sz="3200" i="1" dirty="0" smtClean="0"/>
            </a:br>
            <a:r>
              <a:rPr lang="en-US" sz="3200" i="1" dirty="0" smtClean="0"/>
              <a:t>– </a:t>
            </a:r>
            <a:r>
              <a:rPr lang="en-US" sz="3200" i="1" dirty="0"/>
              <a:t>the last dish you </a:t>
            </a:r>
            <a:r>
              <a:rPr lang="en-US" sz="3200" i="1" dirty="0" smtClean="0"/>
              <a:t>put is </a:t>
            </a:r>
            <a:r>
              <a:rPr lang="en-US" sz="3200" i="1" dirty="0"/>
              <a:t>the first you can remove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 to elements other than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top()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is not </a:t>
            </a:r>
            <a:r>
              <a:rPr lang="en-US" sz="3400" dirty="0" smtClean="0"/>
              <a:t>provided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</a:rPr>
              <a:t>td::stack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119704" y="4509000"/>
            <a:ext cx="3869999" cy="578882"/>
          </a:xfrm>
          <a:prstGeom prst="wedgeRoundRectCallout">
            <a:avLst>
              <a:gd name="adj1" fmla="val -47917"/>
              <a:gd name="adj2" fmla="val -2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 eaLnBrk="0" hangingPunct="0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top()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top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6000" y="5273226"/>
            <a:ext cx="3869999" cy="578882"/>
          </a:xfrm>
          <a:prstGeom prst="wedgeRoundRectCallout">
            <a:avLst>
              <a:gd name="adj1" fmla="val -47917"/>
              <a:gd name="adj2" fmla="val -2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 eaLnBrk="0" hangingPunct="0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op()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top 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30959" y="6047967"/>
            <a:ext cx="3869999" cy="578882"/>
          </a:xfrm>
          <a:prstGeom prst="wedgeRoundRectCallout">
            <a:avLst>
              <a:gd name="adj1" fmla="val -47917"/>
              <a:gd name="adj2" fmla="val -2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 eaLnBrk="0" hangingPunct="0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push(T)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to top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41000" y="1121143"/>
            <a:ext cx="11254237" cy="5546589"/>
          </a:xfrm>
        </p:spPr>
        <p:txBody>
          <a:bodyPr>
            <a:noAutofit/>
          </a:bodyPr>
          <a:lstStyle/>
          <a:p>
            <a:r>
              <a:rPr lang="en-US" sz="3400" dirty="0"/>
              <a:t>Write a program which takes 2 types of browser instructions:</a:t>
            </a:r>
          </a:p>
          <a:p>
            <a:pPr lvl="1"/>
            <a:r>
              <a:rPr lang="en-US" sz="3200" dirty="0"/>
              <a:t>Normal navigation: a URL is set, given by a string</a:t>
            </a:r>
          </a:p>
          <a:p>
            <a:pPr lvl="1"/>
            <a:r>
              <a:rPr lang="en-US" sz="3200" dirty="0"/>
              <a:t>The string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/back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that sets the current URL to the last set URL</a:t>
            </a:r>
          </a:p>
          <a:p>
            <a:r>
              <a:rPr lang="en-US" sz="3400" dirty="0" smtClean="0"/>
              <a:t>After each instruction the program should print the current URL</a:t>
            </a:r>
          </a:p>
          <a:p>
            <a:r>
              <a:rPr lang="en-US" sz="3400" dirty="0" smtClean="0"/>
              <a:t>If the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/back</a:t>
            </a:r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instruction can’t be executed, print</a:t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"no previous URLs"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Example: </a:t>
            </a:r>
            <a:r>
              <a:rPr lang="bg-BG" dirty="0"/>
              <a:t>"</a:t>
            </a:r>
            <a:r>
              <a:rPr lang="en-US" dirty="0" smtClean="0"/>
              <a:t>Browser History</a:t>
            </a:r>
            <a:r>
              <a:rPr lang="bg-BG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2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Represents a container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deque</a:t>
            </a:r>
            <a:r>
              <a:rPr lang="en-US" dirty="0"/>
              <a:t> by default) working like a queue</a:t>
            </a:r>
          </a:p>
          <a:p>
            <a:pPr>
              <a:buClr>
                <a:schemeClr val="tx1"/>
              </a:buClr>
            </a:pPr>
            <a:r>
              <a:rPr lang="en-US" dirty="0"/>
              <a:t>A queue is a "first-in, first-out" structure (FIFO)</a:t>
            </a:r>
          </a:p>
          <a:p>
            <a:pPr lvl="1">
              <a:buClr>
                <a:schemeClr val="tx1"/>
              </a:buClr>
            </a:pPr>
            <a:r>
              <a:rPr lang="en-US" i="1" dirty="0"/>
              <a:t>Imagine a line at a store </a:t>
            </a:r>
            <a:br>
              <a:rPr lang="en-US" i="1" dirty="0"/>
            </a:br>
            <a:r>
              <a:rPr lang="en-US" i="1" dirty="0"/>
              <a:t>– first person in the line is the first to get out</a:t>
            </a:r>
          </a:p>
          <a:p>
            <a:pPr>
              <a:buClr>
                <a:schemeClr val="tx1"/>
              </a:buClr>
            </a:pPr>
            <a:r>
              <a:rPr lang="en-US" dirty="0"/>
              <a:t>Access to elements other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front()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not </a:t>
            </a:r>
            <a:r>
              <a:rPr lang="en-US" dirty="0" smtClean="0"/>
              <a:t>provided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</a:rPr>
              <a:t>td::queue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119704" y="4509000"/>
            <a:ext cx="3869999" cy="578882"/>
          </a:xfrm>
          <a:prstGeom prst="wedgeRoundRectCallout">
            <a:avLst>
              <a:gd name="adj1" fmla="val -47917"/>
              <a:gd name="adj2" fmla="val -2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 eaLnBrk="0" hangingPunct="0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front()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first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16000" y="5273226"/>
            <a:ext cx="3869999" cy="578882"/>
          </a:xfrm>
          <a:prstGeom prst="wedgeRoundRectCallout">
            <a:avLst>
              <a:gd name="adj1" fmla="val -47917"/>
              <a:gd name="adj2" fmla="val -2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 eaLnBrk="0" hangingPunct="0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op()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first 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30959" y="6047967"/>
            <a:ext cx="3869999" cy="578882"/>
          </a:xfrm>
          <a:prstGeom prst="wedgeRoundRectCallout">
            <a:avLst>
              <a:gd name="adj1" fmla="val -47917"/>
              <a:gd name="adj2" fmla="val -2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lvl="1" algn="ctr" eaLnBrk="0" hangingPunct="0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push(T) 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to back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=""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=""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  <a:hlinkClick r:id="rId3"/>
              </a:rPr>
              <a:t>sli.do</a:t>
            </a:r>
            <a:endParaRPr lang="en-US" sz="115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#cpp-fundamentals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=""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41000" y="1121143"/>
            <a:ext cx="11254237" cy="5546589"/>
          </a:xfrm>
        </p:spPr>
        <p:txBody>
          <a:bodyPr>
            <a:noAutofit/>
          </a:bodyPr>
          <a:lstStyle/>
          <a:p>
            <a:r>
              <a:rPr lang="en-US" sz="3400" dirty="0"/>
              <a:t>Extend “Browser History” with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/forward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instruction</a:t>
            </a:r>
          </a:p>
          <a:p>
            <a:pPr lvl="1"/>
            <a:r>
              <a:rPr lang="en-US" sz="3200" dirty="0"/>
              <a:t>Visits URLs that were navigated away from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/back</a:t>
            </a:r>
          </a:p>
          <a:p>
            <a:pPr lvl="1"/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/forward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instruction visits the next </a:t>
            </a:r>
            <a:r>
              <a:rPr lang="en-US" sz="3200" dirty="0" smtClean="0"/>
              <a:t>most-recent such </a:t>
            </a:r>
            <a:r>
              <a:rPr lang="en-US" sz="3200" dirty="0"/>
              <a:t>URL</a:t>
            </a:r>
          </a:p>
          <a:p>
            <a:pPr lvl="1"/>
            <a:r>
              <a:rPr lang="en-US" sz="3200" dirty="0"/>
              <a:t>If a normal navigation happens, all </a:t>
            </a:r>
            <a:r>
              <a:rPr lang="en-US" sz="3200" dirty="0" smtClean="0"/>
              <a:t>potential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/forward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URLs are </a:t>
            </a:r>
            <a:r>
              <a:rPr lang="en-US" sz="3200" dirty="0"/>
              <a:t>removed until a new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/back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instruction is given</a:t>
            </a:r>
          </a:p>
          <a:p>
            <a:r>
              <a:rPr lang="en-US" sz="3400" dirty="0"/>
              <a:t>If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/forward </a:t>
            </a:r>
            <a:r>
              <a:rPr lang="en-US" sz="3400" dirty="0"/>
              <a:t>instruction can’t be executed, print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"no next URLs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Example: </a:t>
            </a:r>
            <a:r>
              <a:rPr lang="bg-BG" dirty="0"/>
              <a:t>"</a:t>
            </a:r>
            <a:r>
              <a:rPr lang="en-US" dirty="0" smtClean="0"/>
              <a:t>Browser History</a:t>
            </a:r>
            <a:r>
              <a:rPr lang="bg-BG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7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Represents a queue, but elements are ordered by priority</a:t>
            </a:r>
          </a:p>
          <a:p>
            <a:pPr lvl="1"/>
            <a:r>
              <a:rPr lang="en-US" sz="3200" dirty="0"/>
              <a:t>By default, "larger" elements have higher priority</a:t>
            </a:r>
          </a:p>
          <a:p>
            <a:pPr lvl="1"/>
            <a:r>
              <a:rPr lang="en-US" sz="3200" i="1" dirty="0"/>
              <a:t>Imagine a queue at a hospital's emergency room </a:t>
            </a:r>
            <a:br>
              <a:rPr lang="en-US" sz="3200" i="1" dirty="0"/>
            </a:br>
            <a:r>
              <a:rPr lang="en-US" sz="3200" i="1" dirty="0"/>
              <a:t>– Patients with more serious cases treated BEFORE those with </a:t>
            </a:r>
            <a:br>
              <a:rPr lang="en-US" sz="3200" i="1" dirty="0"/>
            </a:br>
            <a:r>
              <a:rPr lang="en-US" sz="3200" i="1" dirty="0"/>
              <a:t>less serious ones</a:t>
            </a:r>
            <a:endParaRPr lang="en-US" sz="3200" dirty="0"/>
          </a:p>
          <a:p>
            <a:r>
              <a:rPr lang="en-US" sz="3400" dirty="0"/>
              <a:t>Higher priority elements move in front of lower priority ones</a:t>
            </a:r>
          </a:p>
          <a:p>
            <a:pPr lvl="1"/>
            <a:r>
              <a:rPr lang="en-US" sz="3400" dirty="0"/>
              <a:t>Getting top-priority element 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sz="3400" dirty="0"/>
              <a:t>, insertion 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log(N)</a:t>
            </a:r>
          </a:p>
          <a:p>
            <a:pPr lvl="1"/>
            <a:r>
              <a:rPr lang="en-US" sz="3400" dirty="0"/>
              <a:t>To get top-priority element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top()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(instead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front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 smtClean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</a:rPr>
              <a:t>td::priority_queue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Subtitle">
            <a:extLst>
              <a:ext uri="{FF2B5EF4-FFF2-40B4-BE49-F238E27FC236}">
                <a16:creationId xmlns=""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LIVE DEMO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=""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Container Adaptors</a:t>
            </a:r>
          </a:p>
        </p:txBody>
      </p:sp>
      <p:pic>
        <p:nvPicPr>
          <p:cNvPr id="7" name="Picture 6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15" y="128843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752" y="1449000"/>
            <a:ext cx="8534603" cy="5181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400" dirty="0"/>
              <a:t>Multidimensional </a:t>
            </a:r>
            <a:r>
              <a:rPr lang="en-US" sz="3400" dirty="0" smtClean="0"/>
              <a:t>arrays – normal arrays with indexing for each dimention</a:t>
            </a:r>
          </a:p>
          <a:p>
            <a:r>
              <a:rPr lang="en-US" sz="3400" dirty="0" smtClean="0"/>
              <a:t>We </a:t>
            </a:r>
            <a:r>
              <a:rPr lang="en-US" sz="3400" dirty="0"/>
              <a:t>measure performance based on </a:t>
            </a:r>
            <a:r>
              <a:rPr lang="en-US" sz="3400" dirty="0" smtClean="0"/>
              <a:t>input</a:t>
            </a:r>
          </a:p>
          <a:p>
            <a:pPr lvl="1"/>
            <a:r>
              <a:rPr lang="en-US" sz="3200" dirty="0" smtClean="0">
                <a:solidFill>
                  <a:schemeClr val="bg2"/>
                </a:solidFill>
              </a:rPr>
              <a:t>Complexity</a:t>
            </a:r>
          </a:p>
          <a:p>
            <a:r>
              <a:rPr lang="en-US" sz="3400" dirty="0" smtClean="0"/>
              <a:t>Linear </a:t>
            </a:r>
            <a:r>
              <a:rPr lang="en-US" sz="3400" dirty="0"/>
              <a:t>data structures and </a:t>
            </a:r>
            <a:r>
              <a:rPr lang="en-US" sz="3400" dirty="0" smtClean="0"/>
              <a:t>adaptors</a:t>
            </a:r>
          </a:p>
          <a:p>
            <a:pPr marL="1066785" lvl="2" indent="-457200"/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sz="3200" dirty="0" smtClean="0">
                <a:solidFill>
                  <a:schemeClr val="bg2"/>
                </a:solidFill>
              </a:rPr>
              <a:t>,</a:t>
            </a:r>
            <a:r>
              <a:rPr lang="en-US" sz="3200" dirty="0" smtClean="0"/>
              <a:t>,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stack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queue</a:t>
            </a:r>
            <a:r>
              <a:rPr lang="en-US" sz="3200" dirty="0" smtClean="0">
                <a:solidFill>
                  <a:schemeClr val="bg2"/>
                </a:solidFill>
              </a:rPr>
              <a:t>,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priority_queue</a:t>
            </a:r>
          </a:p>
          <a:p>
            <a:pPr marL="1123935" lvl="2"/>
            <a:r>
              <a:rPr lang="en-US" sz="3200" noProof="1" smtClean="0">
                <a:solidFill>
                  <a:schemeClr val="bg2"/>
                </a:solidFill>
              </a:rPr>
              <a:t>Each is efficient for certain use-cases</a:t>
            </a:r>
            <a:endParaRPr lang="en-US" sz="3200" noProof="1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=""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=""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=""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=""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=""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=""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=""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=""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=""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=""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=""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=""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=""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=""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657A14-9773-4B43-BBB8-F045A556E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Multidimensional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7CCCBD-5E82-40AC-AED9-70B51D98E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Matrices and Higher Dimensions</a:t>
            </a:r>
            <a:endParaRPr lang="bg-BG" b="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8C4DCDE-23DA-4E41-8B93-D78177EA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48" y="2362200"/>
            <a:ext cx="2761727" cy="1633870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165100" prst="coolSlant"/>
          </a:sp3d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590391-BEF1-4D76-83D9-24EA42C9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51" y="1293186"/>
            <a:ext cx="2773920" cy="1627773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21767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55000" y="1112143"/>
            <a:ext cx="10191000" cy="5376857"/>
          </a:xfrm>
        </p:spPr>
        <p:txBody>
          <a:bodyPr>
            <a:normAutofit/>
          </a:bodyPr>
          <a:lstStyle/>
          <a:p>
            <a:r>
              <a:rPr lang="en-US" sz="3600" dirty="0"/>
              <a:t>C++ can make arrays act "as if" they have many dimensions</a:t>
            </a:r>
          </a:p>
          <a:p>
            <a:pPr lvl="1"/>
            <a:r>
              <a:rPr lang="en-US" sz="3400" dirty="0"/>
              <a:t>"as if" – they are just normal arrays which are </a:t>
            </a:r>
            <a:r>
              <a:rPr lang="en-US" sz="3400" dirty="0" smtClean="0"/>
              <a:t>indexed differently (compiler enforces dimention syntax in code)</a:t>
            </a:r>
            <a:endParaRPr lang="en-US" sz="3400" dirty="0"/>
          </a:p>
          <a:p>
            <a:r>
              <a:rPr lang="en-US" sz="3600" dirty="0" smtClean="0"/>
              <a:t>Most-common </a:t>
            </a:r>
            <a:r>
              <a:rPr lang="en-US" sz="3600" dirty="0"/>
              <a:t>usage: making a </a:t>
            </a:r>
            <a:r>
              <a:rPr lang="en-US" sz="3600" dirty="0" smtClean="0"/>
              <a:t>matrix/table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Multidimensional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/>
              <a:t>Accessing:</a:t>
            </a:r>
          </a:p>
          <a:p>
            <a:pPr marL="0" indent="0">
              <a:spcBef>
                <a:spcPts val="4800"/>
              </a:spcBef>
              <a:spcAft>
                <a:spcPts val="4800"/>
              </a:spcAft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 smtClean="0"/>
              <a:t>Declaring</a:t>
            </a:r>
            <a:r>
              <a:rPr lang="en-US" sz="3600" dirty="0"/>
              <a:t>: add a </a:t>
            </a: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/>
              <a:t>for each additional </a:t>
            </a:r>
            <a:r>
              <a:rPr lang="en-US" sz="3600" dirty="0" smtClean="0"/>
              <a:t>dimension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Multidimensional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96000" y="2713459"/>
            <a:ext cx="5580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</a:rPr>
              <a:t>i</a:t>
            </a:r>
            <a:r>
              <a:rPr lang="en-US" sz="2800" b="1" dirty="0" smtClean="0">
                <a:latin typeface="Consolas" pitchFamily="49" charset="0"/>
              </a:rPr>
              <a:t>nt element = matrix[1][0];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1000" y="1809000"/>
            <a:ext cx="3015000" cy="578882"/>
          </a:xfrm>
          <a:prstGeom prst="wedgeRoundRectCallout">
            <a:avLst>
              <a:gd name="adj1" fmla="val -36620"/>
              <a:gd name="adj2" fmla="val 91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of column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766000" y="1809000"/>
            <a:ext cx="2385000" cy="578882"/>
          </a:xfrm>
          <a:prstGeom prst="wedgeRoundRectCallout">
            <a:avLst>
              <a:gd name="adj1" fmla="val 37248"/>
              <a:gd name="adj2" fmla="val 91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of row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920154" y="2520925"/>
            <a:ext cx="3035846" cy="1055608"/>
          </a:xfrm>
          <a:prstGeom prst="wedgeRoundRectCallout">
            <a:avLst>
              <a:gd name="adj1" fmla="val -39778"/>
              <a:gd name="adj2" fmla="val 23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1</a:t>
            </a:r>
            <a:r>
              <a:rPr lang="en-US" sz="2800" b="1" baseline="30000" dirty="0">
                <a:solidFill>
                  <a:schemeClr val="bg2"/>
                </a:solidFill>
              </a:rPr>
              <a:t>st</a:t>
            </a:r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the </a:t>
            </a:r>
            <a:r>
              <a:rPr lang="en-US" sz="2800" b="1" dirty="0">
                <a:solidFill>
                  <a:schemeClr val="bg2"/>
                </a:solidFill>
              </a:rPr>
              <a:t>2</a:t>
            </a:r>
            <a:r>
              <a:rPr lang="en-US" sz="2800" b="1" baseline="30000" dirty="0">
                <a:solidFill>
                  <a:schemeClr val="bg2"/>
                </a:solidFill>
              </a:rPr>
              <a:t>nd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row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Right"/>
          <p:cNvSpPr/>
          <p:nvPr/>
        </p:nvSpPr>
        <p:spPr>
          <a:xfrm>
            <a:off x="6830279" y="2858229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86772" y="4648459"/>
            <a:ext cx="5580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</a:rPr>
              <a:t>i</a:t>
            </a:r>
            <a:r>
              <a:rPr lang="en-US" sz="2800" b="1" dirty="0" smtClean="0">
                <a:latin typeface="Consolas" pitchFamily="49" charset="0"/>
              </a:rPr>
              <a:t>nt matrix[2][3];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12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96000" y="5814000"/>
            <a:ext cx="5580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</a:rPr>
              <a:t>i</a:t>
            </a:r>
            <a:r>
              <a:rPr lang="en-US" sz="2800" b="1" dirty="0" smtClean="0">
                <a:latin typeface="Consolas" pitchFamily="49" charset="0"/>
              </a:rPr>
              <a:t>nt matrix[][3];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861000" y="5499000"/>
            <a:ext cx="4796597" cy="1055608"/>
          </a:xfrm>
          <a:prstGeom prst="wedgeRoundRectCallout">
            <a:avLst>
              <a:gd name="adj1" fmla="val -59491"/>
              <a:gd name="adj2" fmla="val 22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dimension can omit size if it is a function parameter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0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/>
              <a:t>In this example, each </a:t>
            </a:r>
            <a:r>
              <a:rPr lang="en-US" sz="3600" b="1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/>
              <a:t>-dimention is an array with </a:t>
            </a:r>
            <a:r>
              <a:rPr lang="en-US" sz="3600" b="1" dirty="0" smtClean="0">
                <a:solidFill>
                  <a:schemeClr val="bg1"/>
                </a:solidFill>
              </a:rPr>
              <a:t>(n - 1) </a:t>
            </a:r>
            <a:r>
              <a:rPr lang="en-US" sz="3600" dirty="0" smtClean="0"/>
              <a:t>dimensions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Multidimensional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1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381000" y="2439000"/>
            <a:ext cx="4005000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nsolas" pitchFamily="49" charset="0"/>
              </a:rPr>
              <a:t>int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matrix[][</a:t>
            </a:r>
            <a:r>
              <a:rPr lang="en-US" sz="2400" b="1" dirty="0" smtClean="0">
                <a:latin typeface="Consolas" pitchFamily="49" charset="0"/>
              </a:rPr>
              <a:t>3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400" b="1" dirty="0" smtClean="0">
                <a:latin typeface="Consolas" pitchFamily="49" charset="0"/>
              </a:rPr>
              <a:t> = {</a:t>
            </a:r>
            <a:br>
              <a:rPr lang="en-US" sz="2400" b="1" dirty="0" smtClean="0">
                <a:latin typeface="Consolas" pitchFamily="49" charset="0"/>
              </a:rPr>
            </a:br>
            <a:r>
              <a:rPr lang="en-US" sz="2400" b="1" dirty="0" smtClean="0">
                <a:latin typeface="Consolas" pitchFamily="49" charset="0"/>
              </a:rPr>
              <a:t>  { 11, 12, 13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{ 21, 22, 23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nsolas" pitchFamily="49" charset="0"/>
              </a:rPr>
              <a:t>};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12" name="Code Box 1">
            <a:extLst>
              <a:ext uri="{FF2B5EF4-FFF2-40B4-BE49-F238E27FC236}">
                <a16:creationId xmlns=""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380999" y="4888229"/>
            <a:ext cx="1138447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</a:rPr>
              <a:t>int </a:t>
            </a:r>
            <a:r>
              <a:rPr lang="en-US" sz="2200" b="1" dirty="0" smtClean="0">
                <a:solidFill>
                  <a:schemeClr val="bg1"/>
                </a:solidFill>
                <a:latin typeface="Consolas" pitchFamily="49" charset="0"/>
              </a:rPr>
              <a:t>cube[</a:t>
            </a:r>
            <a:r>
              <a:rPr lang="en-US" sz="2200" b="1" dirty="0" smtClean="0">
                <a:latin typeface="Consolas" pitchFamily="49" charset="0"/>
              </a:rPr>
              <a:t>2</a:t>
            </a:r>
            <a:r>
              <a:rPr lang="en-US" sz="2200" b="1" dirty="0" smtClean="0">
                <a:solidFill>
                  <a:schemeClr val="bg1"/>
                </a:solidFill>
                <a:latin typeface="Consolas" pitchFamily="49" charset="0"/>
              </a:rPr>
              <a:t>][</a:t>
            </a:r>
            <a:r>
              <a:rPr lang="en-US" sz="2200" b="1" dirty="0">
                <a:latin typeface="Consolas" pitchFamily="49" charset="0"/>
              </a:rPr>
              <a:t>3</a:t>
            </a:r>
            <a:r>
              <a:rPr lang="en-US" sz="2200" b="1" dirty="0" smtClean="0">
                <a:solidFill>
                  <a:schemeClr val="bg1"/>
                </a:solidFill>
                <a:latin typeface="Consolas" pitchFamily="49" charset="0"/>
              </a:rPr>
              <a:t>][</a:t>
            </a:r>
            <a:r>
              <a:rPr lang="en-US" sz="2200" b="1" dirty="0" smtClean="0">
                <a:latin typeface="Consolas" pitchFamily="49" charset="0"/>
              </a:rPr>
              <a:t>4</a:t>
            </a:r>
            <a:r>
              <a:rPr lang="en-US" sz="2200" b="1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dirty="0" smtClean="0">
                <a:latin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</a:rPr>
              <a:t>= {</a:t>
            </a:r>
            <a:br>
              <a:rPr lang="en-US" sz="2200" b="1" dirty="0">
                <a:latin typeface="Consolas" pitchFamily="49" charset="0"/>
              </a:rPr>
            </a:br>
            <a:r>
              <a:rPr lang="en-US" sz="2200" b="1" dirty="0" smtClean="0">
                <a:latin typeface="Consolas" pitchFamily="49" charset="0"/>
              </a:rPr>
              <a:t>  { {</a:t>
            </a:r>
            <a:r>
              <a:rPr lang="en-US" sz="2200" b="1" dirty="0">
                <a:latin typeface="Consolas" pitchFamily="49" charset="0"/>
              </a:rPr>
              <a:t>111, 112, 113, 114}, {121, 122, 123, 124}, {131, 132, 133, 134</a:t>
            </a:r>
            <a:r>
              <a:rPr lang="en-US" sz="2200" b="1" dirty="0" smtClean="0">
                <a:latin typeface="Consolas" pitchFamily="49" charset="0"/>
              </a:rPr>
              <a:t>} },</a:t>
            </a:r>
            <a:r>
              <a:rPr lang="en-US" sz="2200" b="1" dirty="0">
                <a:latin typeface="Consolas" pitchFamily="49" charset="0"/>
              </a:rPr>
              <a:t/>
            </a:r>
            <a:br>
              <a:rPr lang="en-US" sz="2200" b="1" dirty="0">
                <a:latin typeface="Consolas" pitchFamily="49" charset="0"/>
              </a:rPr>
            </a:br>
            <a:r>
              <a:rPr lang="en-US" sz="2200" b="1" dirty="0" smtClean="0">
                <a:latin typeface="Consolas" pitchFamily="49" charset="0"/>
              </a:rPr>
              <a:t>  { {</a:t>
            </a:r>
            <a:r>
              <a:rPr lang="en-US" sz="2200" b="1" dirty="0">
                <a:latin typeface="Consolas" pitchFamily="49" charset="0"/>
              </a:rPr>
              <a:t>211, 212, 213, 214}, {221, 222, 223, 224}, {231, 232, 233, 234</a:t>
            </a:r>
            <a:r>
              <a:rPr lang="en-US" sz="2200" b="1" dirty="0" smtClean="0">
                <a:latin typeface="Consolas" pitchFamily="49" charset="0"/>
              </a:rPr>
              <a:t>}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Consolas" pitchFamily="49" charset="0"/>
              </a:rPr>
              <a:t>};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968876" y="1911196"/>
            <a:ext cx="4796597" cy="1055608"/>
          </a:xfrm>
          <a:prstGeom prst="wedgeRoundRectCallout">
            <a:avLst>
              <a:gd name="adj1" fmla="val -43714"/>
              <a:gd name="adj2" fmla="val 25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no initializer </a:t>
            </a: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{}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brackets, values are undefined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968876" y="3152695"/>
            <a:ext cx="4796597" cy="1055608"/>
          </a:xfrm>
          <a:prstGeom prst="wedgeRoundRectCallout">
            <a:avLst>
              <a:gd name="adj1" fmla="val -45358"/>
              <a:gd name="adj2" fmla="val 119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more elements than initialized, others are defaults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0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LIVE DEMO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C4DCDE-23DA-4E41-8B93-D78177EA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48" y="2362200"/>
            <a:ext cx="2761727" cy="1633870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165100" prst="coolSlant"/>
          </a:sp3d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590391-BEF1-4D76-83D9-24EA42C9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51" y="1293186"/>
            <a:ext cx="2773920" cy="1627773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27901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ED67D99-E889-4ABA-A96B-0CF725400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FA69897-876B-4687-BDD4-7C4809F13D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Classifying Data Containers by Operation</a:t>
            </a:r>
            <a:endParaRPr lang="bg-BG" b="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D911E62-4A5E-44E2-B28C-D31CBD95B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72" y="773527"/>
            <a:ext cx="3804055" cy="3962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5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1752</Words>
  <Application>Microsoft Office PowerPoint</Application>
  <PresentationFormat>Custom</PresentationFormat>
  <Paragraphs>318</Paragraphs>
  <Slides>38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SoftUni</vt:lpstr>
      <vt:lpstr>Linear Containers</vt:lpstr>
      <vt:lpstr>Table of Content</vt:lpstr>
      <vt:lpstr>Have a Question?</vt:lpstr>
      <vt:lpstr>PowerPoint Presentation</vt:lpstr>
      <vt:lpstr>What is a Multidimensional Array?</vt:lpstr>
      <vt:lpstr>Using Multidimensional Arrays</vt:lpstr>
      <vt:lpstr>Using Multidimensional Arrays</vt:lpstr>
      <vt:lpstr>Multidimensional Arrays</vt:lpstr>
      <vt:lpstr>PowerPoint Presentation</vt:lpstr>
      <vt:lpstr>Data Structures</vt:lpstr>
      <vt:lpstr>Complexity 101</vt:lpstr>
      <vt:lpstr>Complexity 101</vt:lpstr>
      <vt:lpstr>Data Structure Performance 101</vt:lpstr>
      <vt:lpstr>PowerPoint Presentation</vt:lpstr>
      <vt:lpstr>std::vector</vt:lpstr>
      <vt:lpstr>std::vector</vt:lpstr>
      <vt:lpstr>size_t and size_type</vt:lpstr>
      <vt:lpstr>Container Iterators</vt:lpstr>
      <vt:lpstr>Using Iterators with Vectors</vt:lpstr>
      <vt:lpstr>Using Iterators</vt:lpstr>
      <vt:lpstr>Using Iterators</vt:lpstr>
      <vt:lpstr>Using Iterators with Vectors</vt:lpstr>
      <vt:lpstr>Why Use Iterators?</vt:lpstr>
      <vt:lpstr>std::list</vt:lpstr>
      <vt:lpstr>std::list</vt:lpstr>
      <vt:lpstr>Container Adaptors</vt:lpstr>
      <vt:lpstr>std::stack</vt:lpstr>
      <vt:lpstr>Stack Example: "Browser History"</vt:lpstr>
      <vt:lpstr>std::queue</vt:lpstr>
      <vt:lpstr>Queue Example: "Browser History"</vt:lpstr>
      <vt:lpstr>std::priority_queue</vt:lpstr>
      <vt:lpstr>Container Adaptors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Containers</dc:title>
  <dc:subject>CPP Fundamentals – Practical Training Course @ SoftUni</dc:subject>
  <dc:creator>Software University</dc:creator>
  <cp:keywords>Sofware University, SoftUni, programming, coding, software development, education, cpp, fundamentals, open courses, training, course, курс, програмиране, кодене, кодиране, СофтУни</cp:keywords>
  <dc:description>© SoftUni – https://softuni.org_x000d_
© Software University – https://softuni.bg_x000d_
_x000d_
Copyrighted document. Unauthorized copy, reproduction or use is not permitted.</dc:description>
  <cp:lastModifiedBy>Лази</cp:lastModifiedBy>
  <cp:revision>74</cp:revision>
  <dcterms:created xsi:type="dcterms:W3CDTF">2018-05-23T13:08:44Z</dcterms:created>
  <dcterms:modified xsi:type="dcterms:W3CDTF">2020-04-15T15:59:22Z</dcterms:modified>
  <cp:category>CPP fundamentals;computer programming;software development;web development</cp:category>
</cp:coreProperties>
</file>