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9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96"/>
            <p14:sldId id="258"/>
          </p14:sldIdLst>
        </p14:section>
        <p14:section name="Functions" id="{38F3AE0C-1C11-4E51-9FB9-EE15B54F4F4D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Arrays" id="{66639525-5268-4C0E-9C13-C846298A94B9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STL Vectors" id="{E2219B0F-6951-43CF-AD89-4D26B42E8071}">
          <p14:sldIdLst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Conclusion" id="{46C9F0A1-E3EF-4751-A66E-155492B1D3A0}">
          <p14:sldIdLst>
            <p14:sldId id="290"/>
            <p14:sldId id="291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5214" autoAdjust="0"/>
  </p:normalViewPr>
  <p:slideViewPr>
    <p:cSldViewPr showGuides="1">
      <p:cViewPr>
        <p:scale>
          <a:sx n="66" d="100"/>
          <a:sy n="66" d="100"/>
        </p:scale>
        <p:origin x="-1397" y="-4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38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11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22.png"/><Relationship Id="rId5" Type="http://schemas.openxmlformats.org/officeDocument/2006/relationships/image" Target="../media/image13.png"/><Relationship Id="rId15" Type="http://schemas.openxmlformats.org/officeDocument/2006/relationships/image" Target="../media/image26.png"/><Relationship Id="rId10" Type="http://schemas.openxmlformats.org/officeDocument/2006/relationships/image" Target="../media/image14.png"/><Relationship Id="rId4" Type="http://schemas.openxmlformats.org/officeDocument/2006/relationships/image" Target="../media/image15.png"/><Relationship Id="rId9" Type="http://schemas.openxmlformats.org/officeDocument/2006/relationships/image" Target="../media/image9.png"/><Relationship Id="rId14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65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" descr="Picture 5"/>
          <p:cNvPicPr>
            <a:picLocks noChangeAspect="1"/>
          </p:cNvPicPr>
          <p:nvPr/>
        </p:nvPicPr>
        <p:blipFill>
          <a:blip r:embed="rId2"/>
          <a:srcRect b="1672"/>
          <a:stretch>
            <a:fillRect/>
          </a:stretch>
        </p:blipFill>
        <p:spPr>
          <a:xfrm>
            <a:off x="-3178" y="1"/>
            <a:ext cx="12204713" cy="6852212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615588" y="4704824"/>
            <a:ext cx="10970359" cy="768088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None/>
              <a:defRPr sz="5300" b="1"/>
            </a:lvl1pPr>
            <a:lvl2pPr marL="1259820" indent="-650784" algn="ctr">
              <a:defRPr sz="5300" b="1"/>
            </a:lvl2pPr>
            <a:lvl3pPr marL="1774606" indent="-556534" algn="ctr">
              <a:defRPr sz="5300" b="1"/>
            </a:lvl3pPr>
            <a:lvl4pPr marL="2424864" indent="-597759" algn="ctr">
              <a:defRPr sz="5300" b="1"/>
            </a:lvl4pPr>
            <a:lvl5pPr marL="3081721" indent="-645579" algn="ctr">
              <a:defRPr sz="5300" b="1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5590" y="5490438"/>
            <a:ext cx="10970355" cy="499820"/>
          </a:xfrm>
          <a:prstGeom prst="rect">
            <a:avLst/>
          </a:prstGeom>
        </p:spPr>
        <p:txBody>
          <a:bodyPr anchor="ctr"/>
          <a:lstStyle/>
          <a:p>
            <a:pPr marL="401963" indent="-401963" defTabSz="1071901">
              <a:spcBef>
                <a:spcPts val="500"/>
              </a:spcBef>
              <a:defRPr sz="2904"/>
            </a:pPr>
            <a:endParaRPr/>
          </a:p>
        </p:txBody>
      </p:sp>
      <p:sp>
        <p:nvSpPr>
          <p:cNvPr id="58" name="Oval 3"/>
          <p:cNvSpPr/>
          <p:nvPr/>
        </p:nvSpPr>
        <p:spPr>
          <a:xfrm>
            <a:off x="4323112" y="867751"/>
            <a:ext cx="3555314" cy="3552534"/>
          </a:xfrm>
          <a:prstGeom prst="ellipse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576">
              <a:defRPr sz="2300">
                <a:solidFill>
                  <a:schemeClr val="accent1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9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8519472" y="6250501"/>
            <a:ext cx="218129" cy="211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764355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5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4.jpeg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7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9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1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0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defTabSz="816108">
              <a:spcBef>
                <a:spcPts val="400"/>
              </a:spcBef>
              <a:defRPr sz="2600"/>
            </a:pPr>
            <a:r>
              <a:rPr lang="en-US" dirty="0"/>
              <a:t>Creating and Using Functions, Arrays in C++, </a:t>
            </a:r>
            <a:br>
              <a:rPr lang="en-US" dirty="0"/>
            </a:br>
            <a:r>
              <a:rPr lang="en-US" dirty="0"/>
              <a:t>STL Vectors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Functions, Arrays, Vectors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54" y="1327208"/>
            <a:ext cx="3779505" cy="359987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3117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65031" y="1121144"/>
            <a:ext cx="10430203" cy="5276048"/>
          </a:xfrm>
        </p:spPr>
        <p:txBody>
          <a:bodyPr/>
          <a:lstStyle/>
          <a:p>
            <a:pPr>
              <a:lnSpc>
                <a:spcPct val="94500"/>
              </a:lnSpc>
            </a:pPr>
            <a:r>
              <a:rPr lang="en-US" dirty="0"/>
              <a:t>Declaration – tells the compiler </a:t>
            </a:r>
            <a:br>
              <a:rPr lang="en-US" dirty="0"/>
            </a:br>
            <a:r>
              <a:rPr lang="en-US" dirty="0"/>
              <a:t>there is such a function</a:t>
            </a:r>
          </a:p>
          <a:p>
            <a:pPr marL="989683" lvl="1" indent="-380647">
              <a:lnSpc>
                <a:spcPct val="94500"/>
              </a:lnSpc>
              <a:defRPr sz="3100"/>
            </a:pPr>
            <a:r>
              <a:rPr lang="en-US" dirty="0"/>
              <a:t>Can be anywhere</a:t>
            </a:r>
          </a:p>
          <a:p>
            <a:pPr marL="989683" lvl="1" indent="-380647">
              <a:lnSpc>
                <a:spcPct val="94500"/>
              </a:lnSpc>
              <a:defRPr sz="3100"/>
            </a:pPr>
            <a:r>
              <a:rPr lang="en-US" dirty="0"/>
              <a:t>Can appear multiple times</a:t>
            </a:r>
          </a:p>
          <a:p>
            <a:pPr marL="989683" lvl="1" indent="-380647">
              <a:lnSpc>
                <a:spcPct val="94500"/>
              </a:lnSpc>
              <a:defRPr sz="3100"/>
            </a:pPr>
            <a:r>
              <a:rPr lang="en-US" dirty="0"/>
              <a:t>Same visibility rules as for variables</a:t>
            </a:r>
          </a:p>
          <a:p>
            <a:pPr>
              <a:lnSpc>
                <a:spcPct val="94500"/>
              </a:lnSpc>
            </a:pPr>
            <a:r>
              <a:rPr lang="en-US" dirty="0"/>
              <a:t>Definition – tells the compiler </a:t>
            </a:r>
            <a:br>
              <a:rPr lang="en-US" dirty="0"/>
            </a:br>
            <a:r>
              <a:rPr lang="en-US" dirty="0"/>
              <a:t>what the function does</a:t>
            </a:r>
          </a:p>
          <a:p>
            <a:pPr>
              <a:lnSpc>
                <a:spcPct val="94500"/>
              </a:lnSpc>
            </a:pPr>
            <a:r>
              <a:rPr lang="en-US" dirty="0"/>
              <a:t>Can be declared but not defined – </a:t>
            </a:r>
            <a:br>
              <a:rPr lang="en-US" dirty="0"/>
            </a:br>
            <a:r>
              <a:rPr lang="en-US" dirty="0"/>
              <a:t>compilation error if called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 vs.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AutoShape 24">
            <a:extLst>
              <a:ext uri="{FF2B5EF4-FFF2-40B4-BE49-F238E27FC236}">
                <a16:creationId xmlns="" xmlns:a16="http://schemas.microsoft.com/office/drawing/2014/main" id="{A9A094AE-DC74-4BA3-98A0-E0ADF2F3A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2792" y="1188720"/>
            <a:ext cx="3099816" cy="2596896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 – function’s name, return type and</a:t>
            </a:r>
          </a:p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410179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 Placeholder 3"/>
          <p:cNvSpPr txBox="1">
            <a:spLocks noGrp="1"/>
          </p:cNvSpPr>
          <p:nvPr>
            <p:ph type="body" sz="quarter" idx="1"/>
          </p:nvPr>
        </p:nvSpPr>
        <p:spPr>
          <a:xfrm>
            <a:off x="615590" y="4704824"/>
            <a:ext cx="10970355" cy="76808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1084084">
              <a:spcBef>
                <a:spcPts val="500"/>
              </a:spcBef>
              <a:defRPr sz="4700"/>
            </a:lvl1pPr>
          </a:lstStyle>
          <a:p>
            <a:r>
              <a:t>Declaring vs. Defining Functions</a:t>
            </a:r>
          </a:p>
        </p:txBody>
      </p:sp>
      <p:sp>
        <p:nvSpPr>
          <p:cNvPr id="360" name="Text Placeholder 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>
            <a:lvl1pPr marL="0" indent="0" algn="ctr" defTabSz="913551">
              <a:spcBef>
                <a:spcPts val="400"/>
              </a:spcBef>
              <a:buSzTx/>
              <a:buNone/>
              <a:defRPr sz="2900" b="1">
                <a:solidFill>
                  <a:srgbClr val="FFA000"/>
                </a:solidFill>
              </a:defRPr>
            </a:lvl1pPr>
          </a:lstStyle>
          <a:p>
            <a:r>
              <a:t>LIVE DEMO</a:t>
            </a:r>
          </a:p>
        </p:txBody>
      </p:sp>
      <p:grpSp>
        <p:nvGrpSpPr>
          <p:cNvPr id="363" name="Picture 6"/>
          <p:cNvGrpSpPr/>
          <p:nvPr/>
        </p:nvGrpSpPr>
        <p:grpSpPr>
          <a:xfrm>
            <a:off x="4804016" y="1523998"/>
            <a:ext cx="2593508" cy="2284083"/>
            <a:chOff x="0" y="-1"/>
            <a:chExt cx="2590805" cy="2284081"/>
          </a:xfrm>
        </p:grpSpPr>
        <p:sp>
          <p:nvSpPr>
            <p:cNvPr id="361" name="Rettangolo"/>
            <p:cNvSpPr/>
            <p:nvPr/>
          </p:nvSpPr>
          <p:spPr>
            <a:xfrm>
              <a:off x="-1" y="-2"/>
              <a:ext cx="2590807" cy="2284083"/>
            </a:xfrm>
            <a:prstGeom prst="rect">
              <a:avLst/>
            </a:prstGeom>
            <a:solidFill>
              <a:srgbClr val="2344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pic>
          <p:nvPicPr>
            <p:cNvPr id="362" name="image43.tif" descr="image43.t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2590806" cy="2284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81941982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rgbClr val="234465"/>
              </a:buClr>
              <a:buFont typeface="Wingdings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rgbClr val="FFA000"/>
                </a:solidFill>
                <a:latin typeface="+mj-lt"/>
                <a:ea typeface="Consolas"/>
                <a:cs typeface="Consolas"/>
                <a:sym typeface="Consolas"/>
              </a:rPr>
              <a:t>return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keyword determines the function's return value</a:t>
            </a:r>
          </a:p>
          <a:p>
            <a:pPr marL="457200" indent="-457200">
              <a:buClr>
                <a:srgbClr val="234465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+mj-lt"/>
                <a:sym typeface="Calibri"/>
              </a:rPr>
              <a:t>return</a:t>
            </a:r>
            <a:r>
              <a:rPr lang="en-US" dirty="0">
                <a:solidFill>
                  <a:srgbClr val="234465"/>
                </a:solidFill>
                <a:latin typeface="+mj-lt"/>
                <a:sym typeface="Calibri"/>
              </a:rPr>
              <a:t> immediately exits the function</a:t>
            </a:r>
          </a:p>
          <a:p>
            <a:pPr marL="1066236" lvl="1" indent="-457200">
              <a:buClr>
                <a:srgbClr val="234465"/>
              </a:buClr>
              <a:buFont typeface="Wingdings" pitchFamily="2" charset="2"/>
              <a:buChar char="§"/>
              <a:defRPr sz="3100"/>
            </a:pPr>
            <a:r>
              <a:rPr lang="en-US" dirty="0"/>
              <a:t>Non-</a:t>
            </a:r>
            <a:r>
              <a:rPr lang="en-US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functions must have a </a:t>
            </a:r>
            <a:r>
              <a:rPr lang="en-US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dirty="0"/>
              <a:t> followed by a value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73988" y="3902399"/>
            <a:ext cx="10949531" cy="2542977"/>
          </a:xfrm>
        </p:spPr>
        <p:txBody>
          <a:bodyPr/>
          <a:lstStyle/>
          <a:p>
            <a:r>
              <a:rPr lang="en-US" dirty="0"/>
              <a:t>int getMax(int a, int b) {</a:t>
            </a:r>
          </a:p>
          <a:p>
            <a:r>
              <a:rPr lang="en-US" dirty="0"/>
              <a:t>  if (a &gt; b)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en-US" dirty="0"/>
              <a:t> a;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en-US" dirty="0"/>
              <a:t> b;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Values from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3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static</a:t>
            </a:r>
            <a:r>
              <a:rPr lang="en-US" sz="4000" dirty="0">
                <a:sym typeface="Calibri"/>
              </a:rPr>
              <a:t> Variables Inside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962882"/>
            <a:ext cx="10036163" cy="527604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static</a:t>
            </a:r>
            <a:r>
              <a:rPr lang="en-US" sz="3200" dirty="0"/>
              <a:t> variables live through the entire program, initialized once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static </a:t>
            </a:r>
            <a:r>
              <a:rPr lang="en-US" sz="3200" dirty="0"/>
              <a:t>variables can be used inside functions to track state (e.g. How many times a function was called)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110153" y="3627540"/>
            <a:ext cx="9566031" cy="28649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void countNumbers(int a = 1, int b = 10)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>
                <a:solidFill>
                  <a:schemeClr val="bg1"/>
                </a:solidFill>
              </a:rPr>
              <a:t>static int </a:t>
            </a:r>
            <a:r>
              <a:rPr lang="en-US" sz="1600" dirty="0">
                <a:solidFill>
                  <a:schemeClr val="tx1"/>
                </a:solidFill>
              </a:rPr>
              <a:t>num = 0;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for (int i = a; i &lt;= b; i++)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cout &lt;&lt; i &lt;&lt; endl; num++;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}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cout &lt;&lt; “Static int -&gt; ” &lt;&lt; num &lt;&lt; endl;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2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 Placeholder 3"/>
          <p:cNvSpPr txBox="1">
            <a:spLocks noGrp="1"/>
          </p:cNvSpPr>
          <p:nvPr>
            <p:ph type="body" sz="quarter" idx="1"/>
          </p:nvPr>
        </p:nvSpPr>
        <p:spPr>
          <a:xfrm>
            <a:off x="615590" y="4704824"/>
            <a:ext cx="10970355" cy="768088"/>
          </a:xfrm>
          <a:prstGeom prst="rect">
            <a:avLst/>
          </a:prstGeom>
        </p:spPr>
        <p:txBody>
          <a:bodyPr>
            <a:noAutofit/>
          </a:bodyPr>
          <a:lstStyle>
            <a:lvl1pPr defTabSz="1084084">
              <a:spcBef>
                <a:spcPts val="500"/>
              </a:spcBef>
              <a:defRPr sz="4700"/>
            </a:lvl1pPr>
          </a:lstStyle>
          <a:p>
            <a:r>
              <a:rPr sz="5400" dirty="0"/>
              <a:t>Static Variables Inside Functions</a:t>
            </a:r>
          </a:p>
        </p:txBody>
      </p:sp>
      <p:sp>
        <p:nvSpPr>
          <p:cNvPr id="387" name="Text Placeholder 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Autofit/>
          </a:bodyPr>
          <a:lstStyle>
            <a:lvl1pPr marL="0" indent="0" algn="ctr" defTabSz="913551">
              <a:spcBef>
                <a:spcPts val="400"/>
              </a:spcBef>
              <a:buSzTx/>
              <a:buNone/>
              <a:defRPr sz="2900" b="1">
                <a:solidFill>
                  <a:srgbClr val="FFA000"/>
                </a:solidFill>
              </a:defRPr>
            </a:lvl1pPr>
          </a:lstStyle>
          <a:p>
            <a:r>
              <a:rPr sz="4000" dirty="0"/>
              <a:t>LIVE DEMO</a:t>
            </a:r>
          </a:p>
        </p:txBody>
      </p:sp>
      <p:grpSp>
        <p:nvGrpSpPr>
          <p:cNvPr id="390" name="Picture 6"/>
          <p:cNvGrpSpPr/>
          <p:nvPr/>
        </p:nvGrpSpPr>
        <p:grpSpPr>
          <a:xfrm>
            <a:off x="4804016" y="1523998"/>
            <a:ext cx="2593508" cy="2284083"/>
            <a:chOff x="0" y="-1"/>
            <a:chExt cx="2590805" cy="2284081"/>
          </a:xfrm>
        </p:grpSpPr>
        <p:sp>
          <p:nvSpPr>
            <p:cNvPr id="388" name="Rettangolo"/>
            <p:cNvSpPr/>
            <p:nvPr/>
          </p:nvSpPr>
          <p:spPr>
            <a:xfrm>
              <a:off x="-1" y="-2"/>
              <a:ext cx="2590807" cy="2284083"/>
            </a:xfrm>
            <a:prstGeom prst="rect">
              <a:avLst/>
            </a:prstGeom>
            <a:solidFill>
              <a:srgbClr val="2344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pic>
          <p:nvPicPr>
            <p:cNvPr id="389" name="image43.tif" descr="image43.t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2590806" cy="2284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43444129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 Placeholder 3"/>
          <p:cNvSpPr txBox="1">
            <a:spLocks noGrp="1"/>
          </p:cNvSpPr>
          <p:nvPr>
            <p:ph type="body" sz="quarter" idx="1"/>
          </p:nvPr>
        </p:nvSpPr>
        <p:spPr>
          <a:xfrm>
            <a:off x="615590" y="4704824"/>
            <a:ext cx="10970355" cy="76808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defTabSz="1084084">
              <a:spcBef>
                <a:spcPts val="500"/>
              </a:spcBef>
              <a:defRPr sz="4700"/>
            </a:lvl1pPr>
          </a:lstStyle>
          <a:p>
            <a:r>
              <a:rPr sz="5400" dirty="0"/>
              <a:t>Arrays</a:t>
            </a:r>
          </a:p>
        </p:txBody>
      </p:sp>
      <p:sp>
        <p:nvSpPr>
          <p:cNvPr id="393" name="Text Placeholder 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Autofit/>
          </a:bodyPr>
          <a:lstStyle>
            <a:lvl1pPr marL="0" indent="0" algn="ctr" defTabSz="913551">
              <a:spcBef>
                <a:spcPts val="400"/>
              </a:spcBef>
              <a:buSzTx/>
              <a:buNone/>
              <a:defRPr sz="2900" b="1">
                <a:solidFill>
                  <a:srgbClr val="FFA000"/>
                </a:solidFill>
              </a:defRPr>
            </a:lvl1pPr>
          </a:lstStyle>
          <a:p>
            <a:r>
              <a:rPr sz="4000" dirty="0"/>
              <a:t>Multiple Values Inside One Variable</a:t>
            </a:r>
          </a:p>
        </p:txBody>
      </p:sp>
      <p:sp>
        <p:nvSpPr>
          <p:cNvPr id="394" name="Text Box 18"/>
          <p:cNvSpPr txBox="1"/>
          <p:nvPr/>
        </p:nvSpPr>
        <p:spPr>
          <a:xfrm>
            <a:off x="4772998" y="2153174"/>
            <a:ext cx="2655530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0</a:t>
            </a:r>
            <a:r>
              <a:rPr>
                <a:solidFill>
                  <a:srgbClr val="234465"/>
                </a:solidFill>
              </a:rPr>
              <a:t>  </a:t>
            </a:r>
            <a:r>
              <a:t>1</a:t>
            </a:r>
            <a:r>
              <a:rPr>
                <a:solidFill>
                  <a:srgbClr val="234465"/>
                </a:solidFill>
              </a:rPr>
              <a:t>  </a:t>
            </a:r>
            <a:r>
              <a:t>2</a:t>
            </a:r>
            <a:r>
              <a:rPr>
                <a:solidFill>
                  <a:srgbClr val="234465"/>
                </a:solidFill>
              </a:rPr>
              <a:t>  </a:t>
            </a:r>
            <a:r>
              <a:t>3</a:t>
            </a:r>
            <a:r>
              <a:rPr>
                <a:solidFill>
                  <a:srgbClr val="234465"/>
                </a:solidFill>
              </a:rPr>
              <a:t>  </a:t>
            </a:r>
            <a:r>
              <a:t>4</a:t>
            </a:r>
          </a:p>
        </p:txBody>
      </p:sp>
      <p:graphicFrame>
        <p:nvGraphicFramePr>
          <p:cNvPr id="395" name="Group 134"/>
          <p:cNvGraphicFramePr/>
          <p:nvPr/>
        </p:nvGraphicFramePr>
        <p:xfrm>
          <a:off x="4638389" y="2688159"/>
          <a:ext cx="2944385" cy="512477"/>
        </p:xfrm>
        <a:graphic>
          <a:graphicData uri="http://schemas.openxmlformats.org/drawingml/2006/table">
            <a:tbl>
              <a:tblPr/>
              <a:tblGrid>
                <a:gridCol w="5888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88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88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88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8887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50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FFFFFF"/>
                          </a:solidFill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</a:p>
                  </a:txBody>
                  <a:tcPr marL="45768" marR="45768" anchor="ctr" horzOverflow="overflow">
                    <a:lnL w="28575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50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FFFFFF"/>
                          </a:solidFill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</a:p>
                  </a:txBody>
                  <a:tcPr marL="45768" marR="45768" anchor="ctr" horzOverflow="overflow">
                    <a:lnL w="28575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50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FFFFFF"/>
                          </a:solidFill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</a:p>
                  </a:txBody>
                  <a:tcPr marL="45768" marR="45768" anchor="ctr" horzOverflow="overflow">
                    <a:lnL w="28575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50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FFFFFF"/>
                          </a:solidFill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</a:p>
                  </a:txBody>
                  <a:tcPr marL="45768" marR="45768" anchor="ctr" horzOverflow="overflow">
                    <a:lnL w="28575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50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FFFFFF"/>
                          </a:solidFill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</a:p>
                  </a:txBody>
                  <a:tcPr marL="45768" marR="45768" anchor="ctr" horzOverflow="overflow">
                    <a:lnL w="28575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46616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11215" y="1121144"/>
            <a:ext cx="10184019" cy="29584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programming,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rgbClr val="1A334C"/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</a:p>
          <a:p>
            <a:pPr marL="989683" lvl="1" indent="-380647">
              <a:lnSpc>
                <a:spcPct val="100000"/>
              </a:lnSpc>
              <a:defRPr sz="3100"/>
            </a:pPr>
            <a:r>
              <a:rPr lang="en-US" dirty="0"/>
              <a:t>Elements are numbered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Consolas"/>
              <a:ea typeface="Consolas"/>
              <a:cs typeface="Consolas"/>
              <a:sym typeface="Consolas"/>
            </a:endParaRPr>
          </a:p>
          <a:p>
            <a:pPr marL="989683" lvl="1" indent="-380647">
              <a:lnSpc>
                <a:spcPct val="100000"/>
              </a:lnSpc>
              <a:defRPr sz="3100"/>
            </a:pPr>
            <a:r>
              <a:rPr lang="en-US" dirty="0"/>
              <a:t>Elements are of the </a:t>
            </a:r>
            <a:r>
              <a:rPr lang="en-US" b="1" dirty="0">
                <a:solidFill>
                  <a:schemeClr val="bg1"/>
                </a:solidFill>
              </a:rPr>
              <a:t>same type </a:t>
            </a:r>
            <a:r>
              <a:rPr lang="en-US" dirty="0"/>
              <a:t>(e.g. integers)</a:t>
            </a:r>
          </a:p>
          <a:p>
            <a:pPr marL="989683" lvl="1" indent="-380647">
              <a:lnSpc>
                <a:spcPct val="100000"/>
              </a:lnSpc>
              <a:defRPr sz="3100"/>
            </a:pPr>
            <a:r>
              <a:rPr lang="en-US" dirty="0"/>
              <a:t>Arrays have </a:t>
            </a:r>
            <a:r>
              <a:rPr lang="en-US" b="1" dirty="0">
                <a:solidFill>
                  <a:schemeClr val="bg1"/>
                </a:solidFill>
              </a:rPr>
              <a:t>fixed size </a:t>
            </a:r>
            <a:r>
              <a:rPr lang="en-US" dirty="0"/>
              <a:t>– cannot be resized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ounded Rectangle 12"/>
          <p:cNvSpPr/>
          <p:nvPr/>
        </p:nvSpPr>
        <p:spPr>
          <a:xfrm>
            <a:off x="5062512" y="4026875"/>
            <a:ext cx="3699006" cy="1667671"/>
          </a:xfrm>
          <a:prstGeom prst="roundRect">
            <a:avLst>
              <a:gd name="adj" fmla="val 6659"/>
            </a:avLst>
          </a:prstGeom>
          <a:solidFill>
            <a:srgbClr val="C2C7D2">
              <a:alpha val="20000"/>
            </a:srgbClr>
          </a:solidFill>
          <a:ln w="12700" cap="flat">
            <a:solidFill>
              <a:srgbClr val="A3ABBC">
                <a:alpha val="50000"/>
              </a:srgbClr>
            </a:solidFill>
            <a:prstDash val="sysDash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pPr>
              <a:defRPr b="1">
                <a:solidFill>
                  <a:srgbClr val="FBEEDC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</p:txBody>
      </p:sp>
      <p:sp>
        <p:nvSpPr>
          <p:cNvPr id="6" name="Text Box 18"/>
          <p:cNvSpPr txBox="1"/>
          <p:nvPr/>
        </p:nvSpPr>
        <p:spPr>
          <a:xfrm>
            <a:off x="5492560" y="4228100"/>
            <a:ext cx="2878269" cy="5232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 numCol="1" anchor="t">
            <a:spAutoFit/>
          </a:bodyPr>
          <a:lstStyle>
            <a:lvl1pPr algn="ctr">
              <a:defRPr sz="28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rPr dirty="0"/>
              <a:t>0  1  2  3  4</a:t>
            </a:r>
          </a:p>
        </p:txBody>
      </p:sp>
      <p:graphicFrame>
        <p:nvGraphicFramePr>
          <p:cNvPr id="7" name="Group 134"/>
          <p:cNvGraphicFramePr/>
          <p:nvPr>
            <p:extLst>
              <p:ext uri="{D42A27DB-BD31-4B8C-83A1-F6EECF244321}">
                <p14:modId xmlns:p14="http://schemas.microsoft.com/office/powerpoint/2010/main" val="1711501416"/>
              </p:ext>
            </p:extLst>
          </p:nvPr>
        </p:nvGraphicFramePr>
        <p:xfrm>
          <a:off x="5470842" y="4763086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50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>
                          <a:solidFill>
                            <a:srgbClr val="234465"/>
                          </a:solidFill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50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>
                          <a:solidFill>
                            <a:srgbClr val="234465"/>
                          </a:solidFill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50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>
                          <a:solidFill>
                            <a:srgbClr val="234465"/>
                          </a:solidFill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50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>
                          <a:solidFill>
                            <a:srgbClr val="234465"/>
                          </a:solidFill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50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>
                          <a:solidFill>
                            <a:srgbClr val="234465"/>
                          </a:solidFill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AutoShape 23"/>
          <p:cNvSpPr>
            <a:spLocks noChangeArrowheads="1"/>
          </p:cNvSpPr>
          <p:nvPr/>
        </p:nvSpPr>
        <p:spPr bwMode="auto">
          <a:xfrm>
            <a:off x="2620109" y="4166598"/>
            <a:ext cx="2237952" cy="1169479"/>
          </a:xfrm>
          <a:prstGeom prst="wedgeRoundRectCallout">
            <a:avLst>
              <a:gd name="adj1" fmla="val 66595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Array of 5 elements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9" name="AutoShape 24"/>
          <p:cNvSpPr>
            <a:spLocks noChangeArrowheads="1"/>
          </p:cNvSpPr>
          <p:nvPr/>
        </p:nvSpPr>
        <p:spPr bwMode="auto">
          <a:xfrm>
            <a:off x="8563708" y="5368161"/>
            <a:ext cx="3439931" cy="821624"/>
          </a:xfrm>
          <a:prstGeom prst="wedgeRoundRectCallout">
            <a:avLst>
              <a:gd name="adj1" fmla="val -69461"/>
              <a:gd name="adj2" fmla="val -672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Element of an array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20" name="AutoShape 25"/>
          <p:cNvSpPr>
            <a:spLocks noChangeArrowheads="1"/>
          </p:cNvSpPr>
          <p:nvPr/>
        </p:nvSpPr>
        <p:spPr bwMode="auto">
          <a:xfrm>
            <a:off x="8761517" y="3657600"/>
            <a:ext cx="2756405" cy="896885"/>
          </a:xfrm>
          <a:prstGeom prst="wedgeRoundRectCallout">
            <a:avLst>
              <a:gd name="adj1" fmla="val -64289"/>
              <a:gd name="adj2" fmla="val 356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Element index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27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76045" y="1103559"/>
            <a:ext cx="10415955" cy="3784964"/>
          </a:xfrm>
        </p:spPr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sz="3200" dirty="0"/>
              <a:t>Declaring:</a:t>
            </a:r>
            <a:r>
              <a:rPr lang="en-US" sz="3200" b="1" dirty="0">
                <a:solidFill>
                  <a:srgbClr val="8CF4F2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DataType</a:t>
            </a:r>
            <a:r>
              <a:rPr lang="en-US" sz="3200" b="1" dirty="0">
                <a:solidFill>
                  <a:srgbClr val="FFA000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identifier [arraySize];</a:t>
            </a:r>
          </a:p>
          <a:p>
            <a:pPr>
              <a:buClr>
                <a:srgbClr val="234465"/>
              </a:buClr>
            </a:pPr>
            <a:r>
              <a:rPr lang="en-US" sz="3200" dirty="0"/>
              <a:t>C++ arrays have some special initialization syntax</a:t>
            </a:r>
          </a:p>
          <a:p>
            <a:pPr marL="989683" lvl="1" indent="-380647">
              <a:buClr>
                <a:srgbClr val="234465"/>
              </a:buClr>
              <a:defRPr sz="2800" b="1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3200" dirty="0"/>
              <a:t>DataType identifier[N] = {elem0, elem1, ..., elemN-1}</a:t>
            </a:r>
          </a:p>
          <a:p>
            <a:pPr marL="989683" lvl="1" indent="-380647">
              <a:buClr>
                <a:srgbClr val="234465"/>
              </a:buClr>
              <a:defRPr sz="3100"/>
            </a:pPr>
            <a:r>
              <a:rPr lang="en-US" sz="3200" dirty="0"/>
              <a:t>There can be less than </a:t>
            </a:r>
            <a:r>
              <a:rPr lang="en-US" sz="32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3200" dirty="0"/>
              <a:t> elements, but not more</a:t>
            </a:r>
          </a:p>
          <a:p>
            <a:pPr>
              <a:buClr>
                <a:srgbClr val="234465"/>
              </a:buClr>
            </a:pPr>
            <a:r>
              <a:rPr lang="en-US" sz="3200" dirty="0"/>
              <a:t>Example: </a:t>
            </a:r>
            <a:r>
              <a:rPr lang="en-US" sz="32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int numbers[5] = {10,9,12,31,15};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C++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Table 5"/>
          <p:cNvGraphicFramePr/>
          <p:nvPr>
            <p:extLst>
              <p:ext uri="{D42A27DB-BD31-4B8C-83A1-F6EECF244321}">
                <p14:modId xmlns:p14="http://schemas.microsoft.com/office/powerpoint/2010/main" val="3091821595"/>
              </p:ext>
            </p:extLst>
          </p:nvPr>
        </p:nvGraphicFramePr>
        <p:xfrm>
          <a:off x="1416904" y="5340762"/>
          <a:ext cx="9982200" cy="898259"/>
        </p:xfrm>
        <a:graphic>
          <a:graphicData uri="http://schemas.openxmlformats.org/drawingml/2006/table">
            <a:tbl>
              <a:tblPr firstRow="1" firstCol="1" bandRow="1"/>
              <a:tblGrid>
                <a:gridCol w="1663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63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637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637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3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637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56299">
                <a:tc>
                  <a:txBody>
                    <a:bodyPr/>
                    <a:lstStyle/>
                    <a:p>
                      <a:pPr algn="ctr" defTabSz="121807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>
                          <a:solidFill>
                            <a:srgbClr val="234465"/>
                          </a:solidFill>
                        </a:rPr>
                        <a:t>Index</a:t>
                      </a:r>
                    </a:p>
                  </a:txBody>
                  <a:tcPr marL="45720" marR="45720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1807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 i="1" dirty="0">
                          <a:solidFill>
                            <a:srgbClr val="234465"/>
                          </a:solidFill>
                        </a:rPr>
                        <a:t>0</a:t>
                      </a:r>
                    </a:p>
                  </a:txBody>
                  <a:tcPr marL="45720" marR="45720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1807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 i="1" dirty="0">
                          <a:solidFill>
                            <a:srgbClr val="234465"/>
                          </a:solidFill>
                        </a:rPr>
                        <a:t>1</a:t>
                      </a:r>
                    </a:p>
                  </a:txBody>
                  <a:tcPr marL="45720" marR="45720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1807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 i="1" dirty="0">
                          <a:solidFill>
                            <a:srgbClr val="234465"/>
                          </a:solidFill>
                        </a:rPr>
                        <a:t>2</a:t>
                      </a:r>
                    </a:p>
                  </a:txBody>
                  <a:tcPr marL="45720" marR="45720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1807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 i="1" dirty="0">
                          <a:solidFill>
                            <a:srgbClr val="234465"/>
                          </a:solidFill>
                        </a:rPr>
                        <a:t>3</a:t>
                      </a:r>
                    </a:p>
                  </a:txBody>
                  <a:tcPr marL="45720" marR="45720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1807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 i="1" dirty="0">
                          <a:solidFill>
                            <a:srgbClr val="234465"/>
                          </a:solidFill>
                        </a:rPr>
                        <a:t>4</a:t>
                      </a:r>
                    </a:p>
                  </a:txBody>
                  <a:tcPr marL="45720" marR="45720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121807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>
                          <a:solidFill>
                            <a:srgbClr val="234465"/>
                          </a:solidFill>
                        </a:rPr>
                        <a:t>Value</a:t>
                      </a:r>
                    </a:p>
                  </a:txBody>
                  <a:tcPr marL="45720" marR="45720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1807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 dirty="0">
                          <a:solidFill>
                            <a:srgbClr val="234465"/>
                          </a:solidFill>
                        </a:rPr>
                        <a:t>10</a:t>
                      </a:r>
                    </a:p>
                  </a:txBody>
                  <a:tcPr marL="45720" marR="4572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1807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 dirty="0">
                          <a:solidFill>
                            <a:srgbClr val="234465"/>
                          </a:solidFill>
                        </a:rPr>
                        <a:t>9</a:t>
                      </a:r>
                    </a:p>
                  </a:txBody>
                  <a:tcPr marL="45720" marR="4572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1807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 dirty="0">
                          <a:solidFill>
                            <a:srgbClr val="234465"/>
                          </a:solidFill>
                        </a:rPr>
                        <a:t>12</a:t>
                      </a:r>
                    </a:p>
                  </a:txBody>
                  <a:tcPr marL="45720" marR="4572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1807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 dirty="0">
                          <a:solidFill>
                            <a:srgbClr val="234465"/>
                          </a:solidFill>
                        </a:rPr>
                        <a:t>31</a:t>
                      </a:r>
                    </a:p>
                  </a:txBody>
                  <a:tcPr marL="45720" marR="4572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21807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 dirty="0">
                          <a:solidFill>
                            <a:srgbClr val="234465"/>
                          </a:solidFill>
                        </a:rPr>
                        <a:t>15</a:t>
                      </a:r>
                    </a:p>
                  </a:txBody>
                  <a:tcPr marL="45720" marR="45720" horzOverflow="overflow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31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C++ Array size must be an integer, known compile-time</a:t>
            </a:r>
          </a:p>
          <a:p>
            <a:pPr marL="989683" lvl="1" indent="-380647">
              <a:defRPr sz="3100"/>
            </a:pPr>
            <a:r>
              <a:rPr lang="en-US" dirty="0"/>
              <a:t>i.e. size can be a </a:t>
            </a:r>
            <a:r>
              <a:rPr lang="en-US" dirty="0">
                <a:solidFill>
                  <a:srgbClr val="1A334C"/>
                </a:solidFill>
              </a:rPr>
              <a:t>literal</a:t>
            </a:r>
            <a:r>
              <a:rPr lang="en-US" dirty="0"/>
              <a:t> </a:t>
            </a:r>
          </a:p>
          <a:p>
            <a:pPr marL="989683" lvl="1" indent="-380647">
              <a:defRPr sz="3100"/>
            </a:pPr>
            <a:r>
              <a:rPr lang="en-US" dirty="0"/>
              <a:t>or a </a:t>
            </a:r>
            <a:r>
              <a:rPr lang="en-US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dirty="0"/>
              <a:t> value/expression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Array Declaration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36258" y="3491772"/>
            <a:ext cx="73914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double numbers[7];</a:t>
            </a:r>
          </a:p>
          <a:p>
            <a:r>
              <a:rPr lang="en-US" dirty="0">
                <a:solidFill>
                  <a:schemeClr val="bg1"/>
                </a:solidFill>
              </a:rPr>
              <a:t>const int NumLetters</a:t>
            </a:r>
            <a:r>
              <a:rPr lang="en-US" dirty="0">
                <a:solidFill>
                  <a:schemeClr val="tx1"/>
                </a:solidFill>
              </a:rPr>
              <a:t> = 26;</a:t>
            </a:r>
          </a:p>
          <a:p>
            <a:r>
              <a:rPr lang="en-US" dirty="0">
                <a:solidFill>
                  <a:schemeClr val="tx1"/>
                </a:solidFill>
              </a:rPr>
              <a:t>char alphabet[</a:t>
            </a:r>
            <a:r>
              <a:rPr lang="en-US" dirty="0">
                <a:solidFill>
                  <a:schemeClr val="bg1"/>
                </a:solidFill>
              </a:rPr>
              <a:t>NumLetters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65274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Array Initialization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Content Placeholder 2"/>
          <p:cNvSpPr txBox="1">
            <a:spLocks noGrp="1"/>
          </p:cNvSpPr>
          <p:nvPr>
            <p:ph type="body" sz="quarter" idx="10"/>
          </p:nvPr>
        </p:nvSpPr>
        <p:spPr>
          <a:xfrm>
            <a:off x="233228" y="1393164"/>
            <a:ext cx="11818096" cy="520106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4000"/>
              </a:lnSpc>
              <a:buClr>
                <a:srgbClr val="234465"/>
              </a:buClr>
              <a:defRPr sz="3000" b="1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3200" dirty="0">
                <a:latin typeface="+mj-lt"/>
              </a:rPr>
              <a:t>{}</a:t>
            </a:r>
            <a:r>
              <a:rPr sz="3200" b="0" dirty="0">
                <a:solidFill>
                  <a:srgbClr val="234465"/>
                </a:solidFill>
                <a:latin typeface="+mj-lt"/>
                <a:sym typeface="Calibri"/>
              </a:rPr>
              <a:t> initializes elements (comma-separated values)</a:t>
            </a:r>
          </a:p>
          <a:p>
            <a:pPr marL="989683" lvl="1" indent="-380647">
              <a:lnSpc>
                <a:spcPct val="84000"/>
              </a:lnSpc>
              <a:buClr>
                <a:srgbClr val="234465"/>
              </a:buClr>
              <a:defRPr sz="2800"/>
            </a:pPr>
            <a:r>
              <a:rPr sz="3200" dirty="0">
                <a:latin typeface="+mj-lt"/>
              </a:rPr>
              <a:t>if less values than array size -&gt; remaining get default values</a:t>
            </a:r>
          </a:p>
          <a:p>
            <a:pPr marL="989683" lvl="1" indent="-380647">
              <a:lnSpc>
                <a:spcPct val="84000"/>
              </a:lnSpc>
              <a:buClr>
                <a:srgbClr val="234465"/>
              </a:buClr>
              <a:defRPr sz="2800"/>
            </a:pPr>
            <a:endParaRPr sz="3200" dirty="0">
              <a:latin typeface="+mj-lt"/>
            </a:endParaRPr>
          </a:p>
          <a:p>
            <a:pPr marL="989683" lvl="1" indent="-380647">
              <a:lnSpc>
                <a:spcPct val="84000"/>
              </a:lnSpc>
              <a:buClr>
                <a:srgbClr val="234465"/>
              </a:buClr>
              <a:defRPr sz="2800"/>
            </a:pPr>
            <a:endParaRPr sz="3200" dirty="0"/>
          </a:p>
          <a:p>
            <a:pPr marL="989683" lvl="1" indent="-380647">
              <a:lnSpc>
                <a:spcPct val="84000"/>
              </a:lnSpc>
              <a:buClr>
                <a:srgbClr val="234465"/>
              </a:buClr>
              <a:defRPr sz="2800"/>
            </a:pPr>
            <a:endParaRPr lang="bg-BG" sz="3200" dirty="0">
              <a:latin typeface="+mj-lt"/>
            </a:endParaRPr>
          </a:p>
          <a:p>
            <a:pPr marL="989683" lvl="1" indent="-380647">
              <a:lnSpc>
                <a:spcPct val="84000"/>
              </a:lnSpc>
              <a:buClr>
                <a:srgbClr val="234465"/>
              </a:buClr>
              <a:defRPr sz="2800"/>
            </a:pPr>
            <a:r>
              <a:rPr sz="3200" dirty="0">
                <a:latin typeface="+mj-lt"/>
              </a:rPr>
              <a:t>if more values than array size -&gt; compilation error</a:t>
            </a:r>
          </a:p>
          <a:p>
            <a:pPr>
              <a:lnSpc>
                <a:spcPct val="84000"/>
              </a:lnSpc>
              <a:buClr>
                <a:srgbClr val="234465"/>
              </a:buClr>
              <a:defRPr sz="3000"/>
            </a:pPr>
            <a:r>
              <a:rPr lang="en-US" sz="3200" dirty="0">
                <a:latin typeface="+mj-lt"/>
              </a:rPr>
              <a:t>O</a:t>
            </a:r>
            <a:r>
              <a:rPr sz="3200" dirty="0">
                <a:latin typeface="+mj-lt"/>
              </a:rPr>
              <a:t>ther rules are the same as for primitives</a:t>
            </a:r>
          </a:p>
          <a:p>
            <a:pPr marL="989683" lvl="1" indent="-380647">
              <a:lnSpc>
                <a:spcPct val="84000"/>
              </a:lnSpc>
              <a:buClr>
                <a:srgbClr val="234465"/>
              </a:buClr>
              <a:defRPr sz="2800"/>
            </a:pPr>
            <a:r>
              <a:rPr sz="3200" dirty="0">
                <a:latin typeface="+mj-lt"/>
              </a:rPr>
              <a:t>Can only be initialized once</a:t>
            </a:r>
          </a:p>
          <a:p>
            <a:pPr marL="989683" lvl="1" indent="-380647">
              <a:lnSpc>
                <a:spcPct val="84000"/>
              </a:lnSpc>
              <a:buClr>
                <a:srgbClr val="234465"/>
              </a:buClr>
              <a:defRPr sz="2800"/>
            </a:pPr>
            <a:r>
              <a:rPr sz="3200" dirty="0">
                <a:latin typeface="+mj-lt"/>
              </a:rPr>
              <a:t>Can be made </a:t>
            </a:r>
            <a:r>
              <a:rPr sz="3200" b="1" dirty="0">
                <a:solidFill>
                  <a:srgbClr val="FFA000"/>
                </a:solidFill>
                <a:latin typeface="+mj-lt"/>
                <a:ea typeface="Consolas"/>
                <a:cs typeface="Consolas"/>
                <a:sym typeface="Consolas"/>
              </a:rPr>
              <a:t>const</a:t>
            </a:r>
            <a:r>
              <a:rPr sz="3200" dirty="0">
                <a:latin typeface="+mj-lt"/>
              </a:rPr>
              <a:t> 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936605" y="2780818"/>
            <a:ext cx="7391400" cy="9875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double values[3] = { 3.14 };</a:t>
            </a:r>
          </a:p>
          <a:p>
            <a:r>
              <a:rPr lang="en-US" sz="2000" dirty="0">
                <a:solidFill>
                  <a:schemeClr val="tx1"/>
                </a:solidFill>
              </a:rPr>
              <a:t>double sameValues[3] = { 3.14, </a:t>
            </a:r>
            <a:r>
              <a:rPr lang="en-US" sz="2000" dirty="0">
                <a:solidFill>
                  <a:schemeClr val="bg1"/>
                </a:solidFill>
              </a:rPr>
              <a:t>0</a:t>
            </a:r>
            <a:r>
              <a:rPr lang="en-US" sz="2000" dirty="0">
                <a:solidFill>
                  <a:schemeClr val="tx1"/>
                </a:solidFill>
              </a:rPr>
              <a:t>,</a:t>
            </a:r>
            <a:r>
              <a:rPr lang="en-US" sz="2000" dirty="0">
                <a:solidFill>
                  <a:schemeClr val="bg1"/>
                </a:solidFill>
              </a:rPr>
              <a:t> 0</a:t>
            </a:r>
            <a:r>
              <a:rPr lang="en-US" sz="2000" dirty="0">
                <a:solidFill>
                  <a:schemeClr val="tx1"/>
                </a:solidFill>
              </a:rPr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128634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Functions – Calling, Declaring, Defining</a:t>
            </a:r>
          </a:p>
          <a:p>
            <a:r>
              <a:rPr lang="en-US" dirty="0"/>
              <a:t>C++ Arrays</a:t>
            </a:r>
          </a:p>
          <a:p>
            <a:pPr lvl="1"/>
            <a:r>
              <a:rPr lang="en-US" dirty="0"/>
              <a:t>Arrays in Programming</a:t>
            </a:r>
          </a:p>
          <a:p>
            <a:pPr lvl="1"/>
            <a:r>
              <a:rPr lang="en-US" dirty="0"/>
              <a:t>Declaring &amp; Initializing</a:t>
            </a:r>
          </a:p>
          <a:p>
            <a:pPr lvl="1"/>
            <a:r>
              <a:rPr lang="en-US" dirty="0"/>
              <a:t>Usage with Functions</a:t>
            </a:r>
          </a:p>
          <a:p>
            <a:r>
              <a:rPr lang="en-US" dirty="0" smtClean="0"/>
              <a:t>STL </a:t>
            </a:r>
            <a:r>
              <a:rPr lang="en-US" dirty="0"/>
              <a:t>Vectors</a:t>
            </a:r>
          </a:p>
          <a:p>
            <a:pPr lvl="1"/>
            <a:r>
              <a:rPr lang="en-US" dirty="0"/>
              <a:t>Dynamic-size arrays</a:t>
            </a:r>
          </a:p>
          <a:p>
            <a:pPr lvl="1"/>
            <a:r>
              <a:rPr lang="en-US" dirty="0"/>
              <a:t>Using std::</a:t>
            </a:r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3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 Placeholder 3"/>
          <p:cNvSpPr txBox="1">
            <a:spLocks noGrp="1"/>
          </p:cNvSpPr>
          <p:nvPr>
            <p:ph type="body" sz="quarter" idx="1"/>
          </p:nvPr>
        </p:nvSpPr>
        <p:spPr>
          <a:xfrm>
            <a:off x="615590" y="4704824"/>
            <a:ext cx="10970355" cy="768088"/>
          </a:xfrm>
          <a:prstGeom prst="rect">
            <a:avLst/>
          </a:prstGeom>
        </p:spPr>
        <p:txBody>
          <a:bodyPr>
            <a:noAutofit/>
          </a:bodyPr>
          <a:lstStyle>
            <a:lvl1pPr defTabSz="1084084">
              <a:spcBef>
                <a:spcPts val="500"/>
              </a:spcBef>
              <a:defRPr sz="4700"/>
            </a:lvl1pPr>
          </a:lstStyle>
          <a:p>
            <a:r>
              <a:rPr sz="5400" dirty="0"/>
              <a:t>Creating C++ Arrays</a:t>
            </a:r>
          </a:p>
        </p:txBody>
      </p:sp>
      <p:sp>
        <p:nvSpPr>
          <p:cNvPr id="430" name="Text Placeholder 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Autofit/>
          </a:bodyPr>
          <a:lstStyle>
            <a:lvl1pPr marL="0" indent="0" algn="ctr" defTabSz="913551">
              <a:spcBef>
                <a:spcPts val="400"/>
              </a:spcBef>
              <a:buSzTx/>
              <a:buNone/>
              <a:defRPr sz="2900" b="1">
                <a:solidFill>
                  <a:srgbClr val="FFA000"/>
                </a:solidFill>
              </a:defRPr>
            </a:lvl1pPr>
          </a:lstStyle>
          <a:p>
            <a:r>
              <a:rPr sz="4000" dirty="0"/>
              <a:t>LIVE DEMO</a:t>
            </a:r>
          </a:p>
        </p:txBody>
      </p:sp>
      <p:sp>
        <p:nvSpPr>
          <p:cNvPr id="431" name="Text Box 18"/>
          <p:cNvSpPr txBox="1"/>
          <p:nvPr/>
        </p:nvSpPr>
        <p:spPr>
          <a:xfrm>
            <a:off x="4772998" y="2153174"/>
            <a:ext cx="2655530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0</a:t>
            </a:r>
            <a:r>
              <a:rPr>
                <a:solidFill>
                  <a:srgbClr val="234465"/>
                </a:solidFill>
              </a:rPr>
              <a:t>  </a:t>
            </a:r>
            <a:r>
              <a:t>1</a:t>
            </a:r>
            <a:r>
              <a:rPr>
                <a:solidFill>
                  <a:srgbClr val="234465"/>
                </a:solidFill>
              </a:rPr>
              <a:t>  </a:t>
            </a:r>
            <a:r>
              <a:t>2</a:t>
            </a:r>
            <a:r>
              <a:rPr>
                <a:solidFill>
                  <a:srgbClr val="234465"/>
                </a:solidFill>
              </a:rPr>
              <a:t>  </a:t>
            </a:r>
            <a:r>
              <a:t>3</a:t>
            </a:r>
            <a:r>
              <a:rPr>
                <a:solidFill>
                  <a:srgbClr val="234465"/>
                </a:solidFill>
              </a:rPr>
              <a:t>  </a:t>
            </a:r>
            <a:r>
              <a:t>4</a:t>
            </a:r>
          </a:p>
        </p:txBody>
      </p:sp>
      <p:graphicFrame>
        <p:nvGraphicFramePr>
          <p:cNvPr id="432" name="Group 134"/>
          <p:cNvGraphicFramePr/>
          <p:nvPr/>
        </p:nvGraphicFramePr>
        <p:xfrm>
          <a:off x="4638389" y="2688159"/>
          <a:ext cx="2944385" cy="512477"/>
        </p:xfrm>
        <a:graphic>
          <a:graphicData uri="http://schemas.openxmlformats.org/drawingml/2006/table">
            <a:tbl>
              <a:tblPr/>
              <a:tblGrid>
                <a:gridCol w="5888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88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88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88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8887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50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FFFFFF"/>
                          </a:solidFill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</a:p>
                  </a:txBody>
                  <a:tcPr marL="45768" marR="45768" anchor="ctr" horzOverflow="overflow">
                    <a:lnL w="28575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50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FFFFFF"/>
                          </a:solidFill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</a:p>
                  </a:txBody>
                  <a:tcPr marL="45768" marR="45768" anchor="ctr" horzOverflow="overflow">
                    <a:lnL w="28575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50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FFFFFF"/>
                          </a:solidFill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</a:p>
                  </a:txBody>
                  <a:tcPr marL="45768" marR="45768" anchor="ctr" horzOverflow="overflow">
                    <a:lnL w="28575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50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FFFFFF"/>
                          </a:solidFill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</a:p>
                  </a:txBody>
                  <a:tcPr marL="45768" marR="45768" anchor="ctr" horzOverflow="overflow">
                    <a:lnL w="28575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50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FFFFFF"/>
                          </a:solidFill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</a:p>
                  </a:txBody>
                  <a:tcPr marL="45768" marR="45768" anchor="ctr" horzOverflow="overflow">
                    <a:lnL w="28575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78436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Assigning values </a:t>
            </a:r>
            <a:r>
              <a:rPr lang="en-US" dirty="0"/>
              <a:t>to the array elements</a:t>
            </a:r>
          </a:p>
          <a:p>
            <a:pPr marL="1123569" lvl="1" indent="-514350">
              <a:lnSpc>
                <a:spcPct val="100000"/>
              </a:lnSpc>
              <a:buClr>
                <a:srgbClr val="234465"/>
              </a:buClr>
            </a:pPr>
            <a:r>
              <a:rPr lang="en-US" noProof="1"/>
              <a:t>The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Length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noProof="1"/>
              <a:t>holds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noProof="1"/>
              <a:t>the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noProof="1"/>
              <a:t>number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noProof="1"/>
              <a:t>of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noProof="1"/>
              <a:t>array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noProof="1"/>
              <a:t>elements</a:t>
            </a:r>
          </a:p>
          <a:p>
            <a:pPr marL="514350" indent="-514350">
              <a:lnSpc>
                <a:spcPct val="100000"/>
              </a:lnSpc>
              <a:spcBef>
                <a:spcPts val="1800"/>
              </a:spcBef>
              <a:buClr>
                <a:srgbClr val="234465"/>
              </a:buClr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array elements by index</a:t>
            </a:r>
          </a:p>
          <a:p>
            <a:pPr marL="1066419" lvl="1" indent="-457200">
              <a:lnSpc>
                <a:spcPct val="100000"/>
              </a:lnSpc>
              <a:spcBef>
                <a:spcPts val="0"/>
              </a:spcBef>
              <a:buClr>
                <a:srgbClr val="234465"/>
              </a:buClr>
            </a:pPr>
            <a:r>
              <a:rPr lang="en-US" noProof="1"/>
              <a:t>The</a:t>
            </a:r>
            <a:r>
              <a:rPr lang="en-US" sz="3400" b="1" noProof="1"/>
              <a:t> </a:t>
            </a:r>
            <a:r>
              <a:rPr lang="en-US" b="1" noProof="1">
                <a:solidFill>
                  <a:schemeClr val="bg1"/>
                </a:solidFill>
              </a:rPr>
              <a:t>[]</a:t>
            </a:r>
            <a:r>
              <a:rPr lang="en-US" sz="3400" b="1" noProof="1"/>
              <a:t> </a:t>
            </a:r>
            <a:r>
              <a:rPr lang="en-US" noProof="1"/>
              <a:t>operator</a:t>
            </a:r>
            <a:r>
              <a:rPr lang="en-US" sz="3400" b="1" noProof="1"/>
              <a:t> </a:t>
            </a:r>
            <a:r>
              <a:rPr lang="en-US" noProof="1"/>
              <a:t>accesses</a:t>
            </a:r>
            <a:r>
              <a:rPr lang="en-US" sz="3400" b="1" noProof="1"/>
              <a:t> </a:t>
            </a:r>
            <a:r>
              <a:rPr lang="en-US" noProof="1"/>
              <a:t>elements</a:t>
            </a:r>
            <a:r>
              <a:rPr lang="en-US" sz="3400" b="1" noProof="1"/>
              <a:t> </a:t>
            </a:r>
            <a:r>
              <a:rPr lang="en-US" noProof="1"/>
              <a:t>by</a:t>
            </a:r>
            <a:r>
              <a:rPr lang="en-US" sz="3400" b="1" noProof="1"/>
              <a:t> </a:t>
            </a:r>
            <a:r>
              <a:rPr lang="en-US" noProof="1"/>
              <a:t>index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46214" y="5273040"/>
            <a:ext cx="81533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IndexOutOfRangeException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46212" y="2587752"/>
            <a:ext cx="73914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for (int i = 0; i &lt; 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>
                <a:solidFill>
                  <a:schemeClr val="tx1"/>
                </a:solidFill>
              </a:rPr>
              <a:t>; i++)</a:t>
            </a:r>
          </a:p>
          <a:p>
            <a:r>
              <a:rPr lang="en-US" dirty="0">
                <a:solidFill>
                  <a:schemeClr val="tx1"/>
                </a:solidFill>
              </a:rPr>
              <a:t> 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</a:t>
            </a:r>
          </a:p>
        </p:txBody>
      </p:sp>
    </p:spTree>
    <p:extLst>
      <p:ext uri="{BB962C8B-B14F-4D97-AF65-F5344CB8AC3E}">
        <p14:creationId xmlns:p14="http://schemas.microsoft.com/office/powerpoint/2010/main" val="271235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Text Placeholder 3"/>
          <p:cNvSpPr txBox="1">
            <a:spLocks noGrp="1"/>
          </p:cNvSpPr>
          <p:nvPr>
            <p:ph type="body" sz="quarter" idx="1"/>
          </p:nvPr>
        </p:nvSpPr>
        <p:spPr>
          <a:xfrm>
            <a:off x="615590" y="4704824"/>
            <a:ext cx="10970355" cy="76808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1084084">
              <a:spcBef>
                <a:spcPts val="500"/>
              </a:spcBef>
              <a:defRPr sz="4700"/>
            </a:lvl1pPr>
          </a:lstStyle>
          <a:p>
            <a:r>
              <a:t>Accessing Array Elements</a:t>
            </a:r>
          </a:p>
        </p:txBody>
      </p:sp>
      <p:sp>
        <p:nvSpPr>
          <p:cNvPr id="440" name="Text Placeholder 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>
            <a:lvl1pPr marL="0" indent="0" algn="ctr" defTabSz="913551">
              <a:spcBef>
                <a:spcPts val="400"/>
              </a:spcBef>
              <a:buSzTx/>
              <a:buNone/>
              <a:defRPr sz="2900" b="1">
                <a:solidFill>
                  <a:srgbClr val="FFA000"/>
                </a:solidFill>
              </a:defRPr>
            </a:lvl1pPr>
          </a:lstStyle>
          <a:p>
            <a:r>
              <a:t>LIVE DEMO</a:t>
            </a:r>
          </a:p>
        </p:txBody>
      </p:sp>
      <p:sp>
        <p:nvSpPr>
          <p:cNvPr id="441" name="Text Box 18"/>
          <p:cNvSpPr txBox="1"/>
          <p:nvPr/>
        </p:nvSpPr>
        <p:spPr>
          <a:xfrm>
            <a:off x="4772998" y="2153174"/>
            <a:ext cx="2655530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0</a:t>
            </a:r>
            <a:r>
              <a:rPr>
                <a:solidFill>
                  <a:srgbClr val="234465"/>
                </a:solidFill>
              </a:rPr>
              <a:t>  </a:t>
            </a:r>
            <a:r>
              <a:t>1</a:t>
            </a:r>
            <a:r>
              <a:rPr>
                <a:solidFill>
                  <a:srgbClr val="234465"/>
                </a:solidFill>
              </a:rPr>
              <a:t>  </a:t>
            </a:r>
            <a:r>
              <a:t>2</a:t>
            </a:r>
            <a:r>
              <a:rPr>
                <a:solidFill>
                  <a:srgbClr val="234465"/>
                </a:solidFill>
              </a:rPr>
              <a:t>  </a:t>
            </a:r>
            <a:r>
              <a:t>3</a:t>
            </a:r>
            <a:r>
              <a:rPr>
                <a:solidFill>
                  <a:srgbClr val="234465"/>
                </a:solidFill>
              </a:rPr>
              <a:t>  </a:t>
            </a:r>
            <a:r>
              <a:t>4</a:t>
            </a:r>
          </a:p>
        </p:txBody>
      </p:sp>
      <p:graphicFrame>
        <p:nvGraphicFramePr>
          <p:cNvPr id="442" name="Group 134"/>
          <p:cNvGraphicFramePr/>
          <p:nvPr/>
        </p:nvGraphicFramePr>
        <p:xfrm>
          <a:off x="4638389" y="2688159"/>
          <a:ext cx="2944385" cy="512477"/>
        </p:xfrm>
        <a:graphic>
          <a:graphicData uri="http://schemas.openxmlformats.org/drawingml/2006/table">
            <a:tbl>
              <a:tblPr/>
              <a:tblGrid>
                <a:gridCol w="5888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88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88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88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8887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50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FFFFFF"/>
                          </a:solidFill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</a:p>
                  </a:txBody>
                  <a:tcPr marL="45768" marR="45768" anchor="ctr" horzOverflow="overflow">
                    <a:lnL w="28575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50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FFFFFF"/>
                          </a:solidFill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</a:p>
                  </a:txBody>
                  <a:tcPr marL="45768" marR="45768" anchor="ctr" horzOverflow="overflow">
                    <a:lnL w="28575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50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FFFFFF"/>
                          </a:solidFill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</a:p>
                  </a:txBody>
                  <a:tcPr marL="45768" marR="45768" anchor="ctr" horzOverflow="overflow">
                    <a:lnL w="28575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50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FFFFFF"/>
                          </a:solidFill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</a:p>
                  </a:txBody>
                  <a:tcPr marL="45768" marR="45768" anchor="ctr" horzOverflow="overflow">
                    <a:lnL w="28575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50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FFFFFF"/>
                          </a:solidFill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</a:p>
                  </a:txBody>
                  <a:tcPr marL="45768" marR="45768" anchor="ctr" horzOverflow="overflow">
                    <a:lnL w="28575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77998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First, read from the console the array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dirty="0"/>
              <a:t>Next, create an array of given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and read its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Arrays From the Console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829" y="1989788"/>
            <a:ext cx="8992971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length </a:t>
            </a:r>
            <a:r>
              <a:rPr lang="en-US" sz="2800" b="1" noProof="1">
                <a:latin typeface="Consolas" pitchFamily="49" charset="0"/>
              </a:rPr>
              <a:t>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sym typeface="Helvetica"/>
              </a:rPr>
              <a:t>cin &gt;&gt;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Helvetica"/>
              </a:rPr>
              <a:t>length</a:t>
            </a:r>
            <a:r>
              <a:rPr lang="en-US" sz="2800" b="1" noProof="1">
                <a:latin typeface="Consolas" pitchFamily="49" charset="0"/>
                <a:sym typeface="Helvetica"/>
              </a:rPr>
              <a:t>;</a:t>
            </a:r>
            <a:endParaRPr lang="en-US" sz="2800" dirty="0">
              <a:sym typeface="Helvetica"/>
            </a:endParaRP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829" y="4263355"/>
            <a:ext cx="8992971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arr</a:t>
            </a:r>
            <a:r>
              <a:rPr lang="en-US" sz="2800" b="1" noProof="1">
                <a:latin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  <a:r>
              <a:rPr lang="en-US" sz="2800" b="1" noProof="1">
                <a:latin typeface="Consolas" pitchFamily="49" charset="0"/>
              </a:rPr>
              <a:t>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  <a:r>
              <a:rPr lang="en-US" sz="2800" b="1" noProof="1">
                <a:latin typeface="Consolas" pitchFamily="49" charset="0"/>
              </a:rPr>
              <a:t>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sym typeface="Helvetica"/>
              </a:rPr>
              <a:t>cin &gt;&gt;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800" b="1" noProof="1">
                <a:latin typeface="Consolas" pitchFamily="49" charset="0"/>
              </a:rPr>
              <a:t>[i];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183816" y="4065916"/>
            <a:ext cx="3710846" cy="1532334"/>
          </a:xfrm>
          <a:prstGeom prst="wedgeRoundRectCallout">
            <a:avLst>
              <a:gd name="adj1" fmla="val -60066"/>
              <a:gd name="adj2" fmla="val 3611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approach:</a:t>
            </a:r>
            <a:b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a loop to read-in a number of elements</a:t>
            </a:r>
          </a:p>
        </p:txBody>
      </p:sp>
    </p:spTree>
    <p:extLst>
      <p:ext uri="{BB962C8B-B14F-4D97-AF65-F5344CB8AC3E}">
        <p14:creationId xmlns:p14="http://schemas.microsoft.com/office/powerpoint/2010/main" val="660909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4" grpId="0" animBg="1"/>
      <p:bldP spid="57344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To print all array elements, a for-loop can be used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Separate elements with white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dirty="0"/>
              <a:t>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57985" y="2625565"/>
            <a:ext cx="8871112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int length = 6; </a:t>
            </a:r>
            <a:r>
              <a:rPr lang="bg-BG" sz="22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Keep a variable for the array size</a:t>
            </a:r>
            <a:endParaRPr lang="en-US" sz="22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double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200" b="1" noProof="1">
                <a:latin typeface="Consolas" pitchFamily="49" charset="0"/>
              </a:rPr>
              <a:t>[]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</a:rPr>
              <a:t>=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{ </a:t>
            </a:r>
            <a:r>
              <a:rPr lang="en-US" sz="2200" b="1" noProof="1">
                <a:latin typeface="Consolas" pitchFamily="49" charset="0"/>
              </a:rPr>
              <a:t>5.1, 2, -8.8, 6.66, -11, 3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en-US" sz="2200" b="1" noProof="1">
                <a:latin typeface="Consolas" pitchFamily="49" charset="0"/>
              </a:rPr>
              <a:t>;</a:t>
            </a:r>
            <a:endParaRPr lang="bg-BG" sz="22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2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for (int i = 0; i &lt;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  <a:r>
              <a:rPr lang="en-US" sz="2200" b="1" noProof="1">
                <a:latin typeface="Consolas" pitchFamily="49" charset="0"/>
              </a:rPr>
              <a:t>; i++) {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Print each element with white space between them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cout &lt;&lt;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200" b="1" noProof="1">
                <a:latin typeface="Consolas" pitchFamily="49" charset="0"/>
              </a:rPr>
              <a:t>[i] &lt;&lt; “ ”;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cout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31306916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 Placeholder 3"/>
          <p:cNvSpPr txBox="1">
            <a:spLocks noGrp="1"/>
          </p:cNvSpPr>
          <p:nvPr>
            <p:ph type="body" sz="quarter" idx="1"/>
          </p:nvPr>
        </p:nvSpPr>
        <p:spPr>
          <a:xfrm>
            <a:off x="615590" y="4704824"/>
            <a:ext cx="10970355" cy="768088"/>
          </a:xfrm>
          <a:prstGeom prst="rect">
            <a:avLst/>
          </a:prstGeom>
        </p:spPr>
        <p:txBody>
          <a:bodyPr>
            <a:noAutofit/>
          </a:bodyPr>
          <a:lstStyle>
            <a:lvl1pPr defTabSz="1084084">
              <a:spcBef>
                <a:spcPts val="500"/>
              </a:spcBef>
              <a:defRPr sz="4700"/>
            </a:lvl1pPr>
          </a:lstStyle>
          <a:p>
            <a:r>
              <a:rPr sz="5400" dirty="0"/>
              <a:t>Reading and </a:t>
            </a:r>
            <a:r>
              <a:rPr lang="en-US" sz="5400" dirty="0"/>
              <a:t>Printing</a:t>
            </a:r>
            <a:r>
              <a:rPr sz="5400" dirty="0"/>
              <a:t> Arrays</a:t>
            </a:r>
          </a:p>
        </p:txBody>
      </p:sp>
      <p:sp>
        <p:nvSpPr>
          <p:cNvPr id="457" name="Text Placeholder 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Autofit/>
          </a:bodyPr>
          <a:lstStyle>
            <a:lvl1pPr marL="0" indent="0" algn="ctr" defTabSz="913551">
              <a:spcBef>
                <a:spcPts val="400"/>
              </a:spcBef>
              <a:buSzTx/>
              <a:buNone/>
              <a:defRPr sz="2900" b="1">
                <a:solidFill>
                  <a:srgbClr val="FFA000"/>
                </a:solidFill>
              </a:defRPr>
            </a:lvl1pPr>
          </a:lstStyle>
          <a:p>
            <a:r>
              <a:rPr sz="4000" dirty="0"/>
              <a:t>LIVE DEMO</a:t>
            </a:r>
          </a:p>
        </p:txBody>
      </p:sp>
      <p:sp>
        <p:nvSpPr>
          <p:cNvPr id="458" name="Text Box 18"/>
          <p:cNvSpPr txBox="1"/>
          <p:nvPr/>
        </p:nvSpPr>
        <p:spPr>
          <a:xfrm>
            <a:off x="4772998" y="2153174"/>
            <a:ext cx="2655530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0</a:t>
            </a:r>
            <a:r>
              <a:rPr>
                <a:solidFill>
                  <a:srgbClr val="234465"/>
                </a:solidFill>
              </a:rPr>
              <a:t>  </a:t>
            </a:r>
            <a:r>
              <a:t>1</a:t>
            </a:r>
            <a:r>
              <a:rPr>
                <a:solidFill>
                  <a:srgbClr val="234465"/>
                </a:solidFill>
              </a:rPr>
              <a:t>  </a:t>
            </a:r>
            <a:r>
              <a:t>2</a:t>
            </a:r>
            <a:r>
              <a:rPr>
                <a:solidFill>
                  <a:srgbClr val="234465"/>
                </a:solidFill>
              </a:rPr>
              <a:t>  </a:t>
            </a:r>
            <a:r>
              <a:t>3</a:t>
            </a:r>
            <a:r>
              <a:rPr>
                <a:solidFill>
                  <a:srgbClr val="234465"/>
                </a:solidFill>
              </a:rPr>
              <a:t>  </a:t>
            </a:r>
            <a:r>
              <a:t>4</a:t>
            </a:r>
          </a:p>
        </p:txBody>
      </p:sp>
      <p:graphicFrame>
        <p:nvGraphicFramePr>
          <p:cNvPr id="459" name="Group 134"/>
          <p:cNvGraphicFramePr/>
          <p:nvPr/>
        </p:nvGraphicFramePr>
        <p:xfrm>
          <a:off x="4638389" y="2688159"/>
          <a:ext cx="2944385" cy="512477"/>
        </p:xfrm>
        <a:graphic>
          <a:graphicData uri="http://schemas.openxmlformats.org/drawingml/2006/table">
            <a:tbl>
              <a:tblPr/>
              <a:tblGrid>
                <a:gridCol w="5888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88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88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88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8887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50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FFFFFF"/>
                          </a:solidFill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</a:p>
                  </a:txBody>
                  <a:tcPr marL="45768" marR="45768" anchor="ctr" horzOverflow="overflow">
                    <a:lnL w="28575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50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FFFFFF"/>
                          </a:solidFill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</a:p>
                  </a:txBody>
                  <a:tcPr marL="45768" marR="45768" anchor="ctr" horzOverflow="overflow">
                    <a:lnL w="28575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50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FFFFFF"/>
                          </a:solidFill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</a:p>
                  </a:txBody>
                  <a:tcPr marL="45768" marR="45768" anchor="ctr" horzOverflow="overflow">
                    <a:lnL w="28575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50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FFFFFF"/>
                          </a:solidFill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</a:p>
                  </a:txBody>
                  <a:tcPr marL="45768" marR="45768" anchor="ctr" horzOverflow="overflow">
                    <a:lnL w="28575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50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FFFFFF"/>
                          </a:solidFill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</a:p>
                  </a:txBody>
                  <a:tcPr marL="45768" marR="45768" anchor="ctr" horzOverflow="overflow">
                    <a:lnL w="28575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36419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863598"/>
          </a:xfrm>
        </p:spPr>
        <p:txBody>
          <a:bodyPr/>
          <a:lstStyle/>
          <a:p>
            <a:pPr>
              <a:lnSpc>
                <a:spcPct val="94500"/>
              </a:lnSpc>
              <a:buClr>
                <a:srgbClr val="234465"/>
              </a:buClr>
              <a:defRPr sz="3000"/>
            </a:pPr>
            <a:r>
              <a:rPr lang="en-US" sz="3200" dirty="0"/>
              <a:t>Array parameters are declared the same way arrays are declared</a:t>
            </a:r>
            <a:endParaRPr lang="en-US" sz="3200" b="1" dirty="0">
              <a:solidFill>
                <a:srgbClr val="FFA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89683" lvl="1" indent="-380647">
              <a:lnSpc>
                <a:spcPct val="94500"/>
              </a:lnSpc>
              <a:buClr>
                <a:srgbClr val="234465"/>
              </a:buClr>
              <a:defRPr sz="2800"/>
            </a:pPr>
            <a:r>
              <a:rPr lang="en-US" sz="3200" dirty="0"/>
              <a:t>First dimension size can be omitted in array parameter</a:t>
            </a:r>
          </a:p>
          <a:p>
            <a:pPr marL="989683" lvl="1" indent="-380647">
              <a:lnSpc>
                <a:spcPct val="94500"/>
              </a:lnSpc>
              <a:buClr>
                <a:srgbClr val="234465"/>
              </a:buClr>
              <a:defRPr sz="2800"/>
            </a:pPr>
            <a:r>
              <a:rPr lang="en-US" sz="3200" dirty="0"/>
              <a:t>Usually necessary to add an </a:t>
            </a:r>
            <a:r>
              <a:rPr lang="en-US" sz="32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-US" sz="3200" dirty="0"/>
              <a:t>  for the size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as Function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193432" y="3411417"/>
            <a:ext cx="6629400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void printArray(int </a:t>
            </a:r>
            <a:r>
              <a:rPr lang="en-US" dirty="0">
                <a:solidFill>
                  <a:schemeClr val="bg1"/>
                </a:solidFill>
              </a:rPr>
              <a:t>arr[]</a:t>
            </a:r>
            <a:r>
              <a:rPr lang="en-US" dirty="0">
                <a:solidFill>
                  <a:schemeClr val="tx1"/>
                </a:solidFill>
              </a:rPr>
              <a:t>, int </a:t>
            </a:r>
            <a:r>
              <a:rPr lang="en-US" dirty="0">
                <a:solidFill>
                  <a:schemeClr val="bg1"/>
                </a:solidFill>
              </a:rPr>
              <a:t>size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</a:rPr>
              <a:t>  for (int i = 0; i &lt; </a:t>
            </a:r>
            <a:r>
              <a:rPr lang="en-US" dirty="0">
                <a:solidFill>
                  <a:schemeClr val="bg1"/>
                </a:solidFill>
              </a:rPr>
              <a:t>size</a:t>
            </a:r>
            <a:r>
              <a:rPr lang="en-US" dirty="0">
                <a:solidFill>
                  <a:schemeClr val="tx1"/>
                </a:solidFill>
              </a:rPr>
              <a:t>; i++) {</a:t>
            </a:r>
          </a:p>
          <a:p>
            <a:r>
              <a:rPr lang="en-US" dirty="0">
                <a:solidFill>
                  <a:schemeClr val="tx1"/>
                </a:solidFill>
              </a:rPr>
              <a:t>    cout &lt;&lt; </a:t>
            </a:r>
            <a:r>
              <a:rPr lang="en-US" dirty="0">
                <a:solidFill>
                  <a:schemeClr val="bg1"/>
                </a:solidFill>
              </a:rPr>
              <a:t>arr[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&lt;&lt; “ “;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cout &lt;&lt; endl;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6963508" y="3411417"/>
            <a:ext cx="4935416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main() {</a:t>
            </a:r>
          </a:p>
          <a:p>
            <a:r>
              <a:rPr lang="en-US" dirty="0">
                <a:solidFill>
                  <a:schemeClr val="tx1"/>
                </a:solidFill>
              </a:rPr>
              <a:t>  int n[] = { 1, 2, 3 };</a:t>
            </a:r>
          </a:p>
          <a:p>
            <a:r>
              <a:rPr lang="en-US" dirty="0">
                <a:solidFill>
                  <a:schemeClr val="tx1"/>
                </a:solidFill>
              </a:rPr>
              <a:t>  printArray(</a:t>
            </a:r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return 0;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67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C++11 Range-Based for Loop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06769" y="1121144"/>
            <a:ext cx="10588467" cy="5276048"/>
          </a:xfrm>
        </p:spPr>
        <p:txBody>
          <a:bodyPr>
            <a:normAutofit/>
          </a:bodyPr>
          <a:lstStyle/>
          <a:p>
            <a:pPr>
              <a:defRPr sz="3200"/>
            </a:pPr>
            <a:r>
              <a:rPr lang="en-US" sz="3200" dirty="0"/>
              <a:t>Tired of writing for loops with indices to iterate over an array?</a:t>
            </a:r>
          </a:p>
          <a:p>
            <a:pPr>
              <a:defRPr sz="3200"/>
            </a:pPr>
            <a:r>
              <a:rPr lang="en-US" sz="3200" dirty="0"/>
              <a:t>C++11 added a loop for that use-case</a:t>
            </a:r>
          </a:p>
          <a:p>
            <a:pPr>
              <a:defRPr sz="3200"/>
            </a:pPr>
            <a:r>
              <a:rPr lang="en-US" sz="3200" dirty="0"/>
              <a:t>Syntax (for arrays): </a:t>
            </a:r>
            <a:r>
              <a:rPr lang="en-US" sz="32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3200" b="1" dirty="0">
                <a:solidFill>
                  <a:srgbClr val="1A334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(DataType element : array)</a:t>
            </a:r>
          </a:p>
          <a:p>
            <a:pPr marL="989683" lvl="1" indent="-380647">
              <a:defRPr sz="3200"/>
            </a:pPr>
            <a:r>
              <a:rPr lang="en-US" sz="3000" dirty="0"/>
              <a:t>Body will execute once for each element in the array</a:t>
            </a:r>
          </a:p>
          <a:p>
            <a:pPr marL="989683" lvl="1" indent="-380647">
              <a:defRPr sz="3200"/>
            </a:pPr>
            <a:r>
              <a:rPr lang="en-US" sz="3000" dirty="0"/>
              <a:t>On each iteration, </a:t>
            </a:r>
            <a:r>
              <a:rPr lang="en-US" sz="30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en-US" sz="3000" dirty="0"/>
              <a:t> will be the next item in the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290646" y="4991555"/>
            <a:ext cx="6938821" cy="1664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int numbers[] = { 13, 42, 69 };</a:t>
            </a:r>
          </a:p>
          <a:p>
            <a:r>
              <a:rPr lang="en-US" sz="1600" dirty="0">
                <a:solidFill>
                  <a:schemeClr val="bg1"/>
                </a:solidFill>
              </a:rPr>
              <a:t>for (int i : numbers) </a:t>
            </a:r>
            <a:r>
              <a:rPr lang="en-US" sz="1600" dirty="0">
                <a:solidFill>
                  <a:schemeClr val="tx1"/>
                </a:solidFill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cout &lt;&lt; i &lt;&lt; endl;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656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ext Placeholder 3"/>
          <p:cNvSpPr txBox="1">
            <a:spLocks noGrp="1"/>
          </p:cNvSpPr>
          <p:nvPr>
            <p:ph type="body" sz="quarter" idx="1"/>
          </p:nvPr>
        </p:nvSpPr>
        <p:spPr>
          <a:xfrm>
            <a:off x="615590" y="4704824"/>
            <a:ext cx="10970355" cy="7680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1084084">
              <a:spcBef>
                <a:spcPts val="500"/>
              </a:spcBef>
              <a:defRPr sz="4700"/>
            </a:pPr>
            <a:r>
              <a:t>C++11 Range-Based </a:t>
            </a:r>
            <a:r>
              <a:rPr sz="4200"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t> Loop </a:t>
            </a:r>
          </a:p>
        </p:txBody>
      </p:sp>
      <p:sp>
        <p:nvSpPr>
          <p:cNvPr id="473" name="Text Placeholder 4"/>
          <p:cNvSpPr>
            <a:spLocks noGrp="1"/>
          </p:cNvSpPr>
          <p:nvPr>
            <p:ph type="body" idx="13"/>
          </p:nvPr>
        </p:nvSpPr>
        <p:spPr>
          <a:xfrm>
            <a:off x="651362" y="5943599"/>
            <a:ext cx="10970355" cy="49982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>
            <a:lvl1pPr marL="0" indent="0" algn="ctr" defTabSz="913551">
              <a:spcBef>
                <a:spcPts val="400"/>
              </a:spcBef>
              <a:buSzTx/>
              <a:buNone/>
              <a:defRPr sz="2900" b="1">
                <a:solidFill>
                  <a:srgbClr val="FFA000"/>
                </a:solidFill>
              </a:defRPr>
            </a:lvl1pPr>
          </a:lstStyle>
          <a:p>
            <a:r>
              <a:t>LIVE DEMO</a:t>
            </a:r>
          </a:p>
        </p:txBody>
      </p:sp>
      <p:sp>
        <p:nvSpPr>
          <p:cNvPr id="474" name="Text Box 18"/>
          <p:cNvSpPr txBox="1"/>
          <p:nvPr/>
        </p:nvSpPr>
        <p:spPr>
          <a:xfrm>
            <a:off x="4772998" y="2153174"/>
            <a:ext cx="2655530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defRPr>
            </a:pPr>
            <a:r>
              <a:t>0</a:t>
            </a:r>
            <a:r>
              <a:rPr>
                <a:solidFill>
                  <a:srgbClr val="234465"/>
                </a:solidFill>
              </a:rPr>
              <a:t>  </a:t>
            </a:r>
            <a:r>
              <a:t>1</a:t>
            </a:r>
            <a:r>
              <a:rPr>
                <a:solidFill>
                  <a:srgbClr val="234465"/>
                </a:solidFill>
              </a:rPr>
              <a:t>  </a:t>
            </a:r>
            <a:r>
              <a:t>2</a:t>
            </a:r>
            <a:r>
              <a:rPr>
                <a:solidFill>
                  <a:srgbClr val="234465"/>
                </a:solidFill>
              </a:rPr>
              <a:t>  </a:t>
            </a:r>
            <a:r>
              <a:t>3</a:t>
            </a:r>
            <a:r>
              <a:rPr>
                <a:solidFill>
                  <a:srgbClr val="234465"/>
                </a:solidFill>
              </a:rPr>
              <a:t>  </a:t>
            </a:r>
            <a:r>
              <a:t>4</a:t>
            </a:r>
          </a:p>
        </p:txBody>
      </p:sp>
      <p:graphicFrame>
        <p:nvGraphicFramePr>
          <p:cNvPr id="475" name="Group 134"/>
          <p:cNvGraphicFramePr/>
          <p:nvPr/>
        </p:nvGraphicFramePr>
        <p:xfrm>
          <a:off x="4638389" y="2688159"/>
          <a:ext cx="2944385" cy="512477"/>
        </p:xfrm>
        <a:graphic>
          <a:graphicData uri="http://schemas.openxmlformats.org/drawingml/2006/table">
            <a:tbl>
              <a:tblPr/>
              <a:tblGrid>
                <a:gridCol w="5888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88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88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88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8887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50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FFFFFF"/>
                          </a:solidFill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</a:p>
                  </a:txBody>
                  <a:tcPr marL="45768" marR="45768" anchor="ctr" horzOverflow="overflow">
                    <a:lnL w="28575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50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FFFFFF"/>
                          </a:solidFill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</a:p>
                  </a:txBody>
                  <a:tcPr marL="45768" marR="45768" anchor="ctr" horzOverflow="overflow">
                    <a:lnL w="28575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50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FFFFFF"/>
                          </a:solidFill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</a:p>
                  </a:txBody>
                  <a:tcPr marL="45768" marR="45768" anchor="ctr" horzOverflow="overflow">
                    <a:lnL w="28575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50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FFFFFF"/>
                          </a:solidFill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</a:p>
                  </a:txBody>
                  <a:tcPr marL="45768" marR="45768" anchor="ctr" horzOverflow="overflow">
                    <a:lnL w="28575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50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FFFFFF"/>
                          </a:solidFill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</a:p>
                  </a:txBody>
                  <a:tcPr marL="45768" marR="45768" anchor="ctr" horzOverflow="overflow">
                    <a:lnL w="28575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E0E3E9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22207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STL Vectors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C++ Dynamically-Sized Arrays</a:t>
            </a:r>
          </a:p>
        </p:txBody>
      </p:sp>
      <p:pic>
        <p:nvPicPr>
          <p:cNvPr id="4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12" y="381000"/>
            <a:ext cx="3446951" cy="3962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6935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/>
              </a:rPr>
              <a:t>sli.do</a:t>
            </a:r>
            <a:endParaRPr lang="en-US" sz="8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#cpp-fundamentals</a:t>
            </a:r>
            <a:endParaRPr lang="bg-BG" sz="9600" b="1" dirty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96DC627-8A7A-4FCF-9333-30E08C2044E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6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4500"/>
              </a:lnSpc>
              <a:buClr>
                <a:srgbClr val="234465"/>
              </a:buClr>
            </a:pPr>
            <a:r>
              <a:rPr lang="en-US" sz="3400" dirty="0"/>
              <a:t>The C++ </a:t>
            </a:r>
            <a:r>
              <a:rPr lang="en-US" sz="34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std::vector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dirty="0"/>
              <a:t>class is a resizable array</a:t>
            </a:r>
          </a:p>
          <a:p>
            <a:pPr marL="989683" lvl="1" indent="-380647">
              <a:lnSpc>
                <a:spcPct val="94500"/>
              </a:lnSpc>
              <a:buClr>
                <a:srgbClr val="234465"/>
              </a:buClr>
              <a:defRPr sz="3100"/>
            </a:pPr>
            <a:r>
              <a:rPr lang="en-US" sz="3100" dirty="0"/>
              <a:t>Has normal array-like access – </a:t>
            </a:r>
            <a:r>
              <a:rPr lang="en-US" sz="31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-US" sz="3100" dirty="0"/>
              <a:t> operator</a:t>
            </a:r>
          </a:p>
          <a:p>
            <a:pPr marL="989683" lvl="1" indent="-380647">
              <a:lnSpc>
                <a:spcPct val="94500"/>
              </a:lnSpc>
              <a:buClr>
                <a:srgbClr val="234465"/>
              </a:buClr>
              <a:defRPr sz="3100"/>
            </a:pPr>
            <a:r>
              <a:rPr lang="en-US" sz="3100" dirty="0"/>
              <a:t>Knows its size (</a:t>
            </a:r>
            <a:r>
              <a:rPr lang="en-US" sz="31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.size()</a:t>
            </a:r>
            <a:r>
              <a:rPr lang="en-US" sz="3100" dirty="0"/>
              <a:t>), can add elements (</a:t>
            </a:r>
            <a:r>
              <a:rPr lang="en-US" sz="31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.push_back()</a:t>
            </a:r>
            <a:r>
              <a:rPr lang="en-US" sz="3100" dirty="0"/>
              <a:t>)</a:t>
            </a:r>
          </a:p>
          <a:p>
            <a:pPr>
              <a:lnSpc>
                <a:spcPct val="94500"/>
              </a:lnSpc>
              <a:buClr>
                <a:srgbClr val="234465"/>
              </a:buClr>
              <a:defRPr b="1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3400" dirty="0"/>
              <a:t>#include&lt;vector&gt;</a:t>
            </a:r>
          </a:p>
          <a:p>
            <a:pPr>
              <a:lnSpc>
                <a:spcPct val="94500"/>
              </a:lnSpc>
              <a:buClr>
                <a:srgbClr val="234465"/>
              </a:buClr>
            </a:pPr>
            <a:r>
              <a:rPr lang="en-US" sz="3400" dirty="0"/>
              <a:t>Acts like a normal variable </a:t>
            </a:r>
          </a:p>
          <a:p>
            <a:pPr marL="989683" lvl="1" indent="-380647">
              <a:lnSpc>
                <a:spcPct val="94500"/>
              </a:lnSpc>
              <a:buClr>
                <a:srgbClr val="234465"/>
              </a:buClr>
              <a:defRPr sz="3100"/>
            </a:pPr>
            <a:r>
              <a:rPr lang="en-US" sz="3100" dirty="0"/>
              <a:t>Can be assigned like a normal variable</a:t>
            </a:r>
          </a:p>
          <a:p>
            <a:pPr marL="989683" lvl="1" indent="-380647">
              <a:lnSpc>
                <a:spcPct val="94500"/>
              </a:lnSpc>
              <a:buClr>
                <a:srgbClr val="234465"/>
              </a:buClr>
              <a:defRPr sz="3100"/>
            </a:pPr>
            <a:r>
              <a:rPr lang="en-US" sz="3100" dirty="0"/>
              <a:t>Can be returned from a function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Vector Basics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9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4500"/>
              </a:lnSpc>
              <a:buClr>
                <a:srgbClr val="234465"/>
              </a:buClr>
            </a:pPr>
            <a:r>
              <a:rPr lang="en-US" dirty="0"/>
              <a:t>Declaration Syntax: </a:t>
            </a:r>
            <a:r>
              <a:rPr lang="en-US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std::vector&lt;T&gt; name;</a:t>
            </a:r>
          </a:p>
          <a:p>
            <a:pPr>
              <a:lnSpc>
                <a:spcPct val="94500"/>
              </a:lnSpc>
              <a:buClr>
                <a:srgbClr val="234465"/>
              </a:buClr>
            </a:pPr>
            <a:r>
              <a:rPr lang="en-US" dirty="0"/>
              <a:t>The vector is initially empty – items need to be added</a:t>
            </a:r>
          </a:p>
          <a:p>
            <a:pPr marL="989683" lvl="1" indent="-380647">
              <a:lnSpc>
                <a:spcPct val="94500"/>
              </a:lnSpc>
              <a:buClr>
                <a:srgbClr val="234465"/>
              </a:buClr>
              <a:defRPr sz="3100"/>
            </a:pPr>
            <a:r>
              <a:rPr lang="en-US" dirty="0"/>
              <a:t>Call </a:t>
            </a:r>
            <a:r>
              <a:rPr lang="en-US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push_back(T element)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on the vector to add elements</a:t>
            </a:r>
          </a:p>
          <a:p>
            <a:pPr>
              <a:lnSpc>
                <a:spcPct val="94500"/>
              </a:lnSpc>
              <a:buClr>
                <a:srgbClr val="234465"/>
              </a:buClr>
              <a:defRPr sz="3100"/>
            </a:pPr>
            <a:endParaRPr lang="en-US" dirty="0"/>
          </a:p>
          <a:p>
            <a:pPr>
              <a:lnSpc>
                <a:spcPct val="94500"/>
              </a:lnSpc>
              <a:buClr>
                <a:srgbClr val="234465"/>
              </a:buClr>
              <a:defRPr sz="3100"/>
            </a:pPr>
            <a:endParaRPr lang="en-US" dirty="0"/>
          </a:p>
          <a:p>
            <a:pPr>
              <a:lnSpc>
                <a:spcPct val="94500"/>
              </a:lnSpc>
              <a:buClr>
                <a:srgbClr val="234465"/>
              </a:buClr>
              <a:defRPr sz="3100"/>
            </a:pPr>
            <a:endParaRPr lang="en-US" dirty="0"/>
          </a:p>
          <a:p>
            <a:pPr>
              <a:lnSpc>
                <a:spcPct val="94500"/>
              </a:lnSpc>
              <a:buClr>
                <a:srgbClr val="234465"/>
              </a:buClr>
            </a:pPr>
            <a:endParaRPr lang="en-US" dirty="0"/>
          </a:p>
          <a:p>
            <a:pPr>
              <a:lnSpc>
                <a:spcPct val="94500"/>
              </a:lnSpc>
              <a:buClr>
                <a:srgbClr val="234465"/>
              </a:buClr>
            </a:pPr>
            <a:r>
              <a:rPr lang="en-US" dirty="0"/>
              <a:t>Can be initialized directly in C++11 with </a:t>
            </a:r>
            <a:r>
              <a:rPr lang="en-US" sz="3200" b="1" dirty="0">
                <a:solidFill>
                  <a:srgbClr val="1A334C"/>
                </a:solidFill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dirty="0"/>
              <a:t> syntax</a:t>
            </a:r>
          </a:p>
          <a:p>
            <a:pPr marL="989683" lvl="1" indent="-380647">
              <a:lnSpc>
                <a:spcPct val="94500"/>
              </a:lnSpc>
              <a:buClr>
                <a:srgbClr val="234465"/>
              </a:buClr>
              <a:defRPr sz="3100" b="1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/>
              <a:t>std::vector&lt;int&gt; numbers {13, 42, 69};</a:t>
            </a:r>
          </a:p>
          <a:p>
            <a:pPr marL="989683" lvl="1" indent="-380647">
              <a:lnSpc>
                <a:spcPct val="94500"/>
              </a:lnSpc>
              <a:buClr>
                <a:srgbClr val="234465"/>
              </a:buClr>
              <a:defRPr sz="3100" b="1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/>
              <a:t>std::vector&lt;int&gt; numbers = {13, 42, 69};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40949" y="2988980"/>
            <a:ext cx="9644987" cy="17877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std::vector&lt;</a:t>
            </a:r>
            <a:r>
              <a:rPr lang="en-US" sz="1800" dirty="0">
                <a:solidFill>
                  <a:schemeClr val="bg1"/>
                </a:solidFill>
              </a:rPr>
              <a:t>int</a:t>
            </a:r>
            <a:r>
              <a:rPr lang="en-US" sz="1800" dirty="0">
                <a:solidFill>
                  <a:schemeClr val="tx1"/>
                </a:solidFill>
              </a:rPr>
              <a:t>&gt; myVector;</a:t>
            </a:r>
          </a:p>
          <a:p>
            <a:r>
              <a:rPr lang="en-US" sz="1800" dirty="0">
                <a:solidFill>
                  <a:schemeClr val="tx1"/>
                </a:solidFill>
              </a:rPr>
              <a:t>for (int i = 0; i &lt; 100; i++)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myVector.</a:t>
            </a:r>
            <a:r>
              <a:rPr lang="en-US" sz="1800" dirty="0">
                <a:solidFill>
                  <a:schemeClr val="bg1"/>
                </a:solidFill>
              </a:rPr>
              <a:t>push_back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chemeClr val="bg1"/>
                </a:solidFill>
              </a:rPr>
              <a:t>i + 10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r>
              <a:rPr lang="en-US" sz="18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498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Initalizing STL Vectors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LIVE DEMO</a:t>
            </a:r>
          </a:p>
        </p:txBody>
      </p:sp>
      <p:pic>
        <p:nvPicPr>
          <p:cNvPr id="4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12" y="381000"/>
            <a:ext cx="3446951" cy="3962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6356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1411041"/>
          </a:xfrm>
        </p:spPr>
        <p:txBody>
          <a:bodyPr/>
          <a:lstStyle/>
          <a:p>
            <a:r>
              <a:rPr lang="en-US" dirty="0"/>
              <a:t>Vectors act as normal variables when returned</a:t>
            </a:r>
          </a:p>
          <a:p>
            <a:pPr lvl="1"/>
            <a:r>
              <a:rPr lang="en-US" sz="3100" dirty="0"/>
              <a:t>Function returns a copy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STL Vectors from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699" y="2611565"/>
            <a:ext cx="7888288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825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Returning STL Vectors from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LIVE DEMO</a:t>
            </a:r>
          </a:p>
        </p:txBody>
      </p:sp>
      <p:pic>
        <p:nvPicPr>
          <p:cNvPr id="4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12" y="381000"/>
            <a:ext cx="3446951" cy="3962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8881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3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68107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z="3000" dirty="0"/>
              <a:t>Functions are named, reusable blocks of code </a:t>
            </a:r>
          </a:p>
          <a:p>
            <a:pPr lvl="1"/>
            <a:r>
              <a:rPr lang="en-US" sz="2800" dirty="0">
                <a:solidFill>
                  <a:schemeClr val="bg2"/>
                </a:solidFill>
              </a:rPr>
              <a:t>Can accept parameters and return valuesserves key order</a:t>
            </a:r>
          </a:p>
          <a:p>
            <a:pPr lvl="0">
              <a:buClr>
                <a:schemeClr val="bg2"/>
              </a:buClr>
            </a:pPr>
            <a:r>
              <a:rPr lang="en-US" sz="3000" dirty="0">
                <a:solidFill>
                  <a:schemeClr val="bg1"/>
                </a:solidFill>
              </a:rPr>
              <a:t>Maps</a:t>
            </a:r>
            <a:r>
              <a:rPr lang="en-US" sz="3000" dirty="0"/>
              <a:t> map keys to values, preserves key order</a:t>
            </a:r>
          </a:p>
          <a:p>
            <a:pPr lvl="0"/>
            <a:r>
              <a:rPr lang="en-US" sz="3000" dirty="0"/>
              <a:t>Arrays are sequences of numbered elements</a:t>
            </a:r>
          </a:p>
          <a:p>
            <a:pPr lvl="0"/>
            <a:r>
              <a:rPr lang="en-US" sz="3000" dirty="0"/>
              <a:t>STL Vectors are objects that represent arrays which can resize</a:t>
            </a:r>
          </a:p>
          <a:p>
            <a:pPr lvl="1"/>
            <a:r>
              <a:rPr lang="en-US" sz="2800" dirty="0">
                <a:solidFill>
                  <a:schemeClr val="bg2"/>
                </a:solidFill>
              </a:rPr>
              <a:t>Can mostly be used of arrays for basic tasks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1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09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pic>
        <p:nvPicPr>
          <p:cNvPr id="22" name="Infragistics">
            <a:hlinkClick r:id="rId3"/>
            <a:extLst>
              <a:ext uri="{FF2B5EF4-FFF2-40B4-BE49-F238E27FC236}">
                <a16:creationId xmlns=""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484772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5"/>
            <a:extLst>
              <a:ext uri="{FF2B5EF4-FFF2-40B4-BE49-F238E27FC236}">
                <a16:creationId xmlns=""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484772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7"/>
            <a:extLst>
              <a:ext uri="{FF2B5EF4-FFF2-40B4-BE49-F238E27FC236}">
                <a16:creationId xmlns=""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24248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9"/>
            <a:extLst>
              <a:ext uri="{FF2B5EF4-FFF2-40B4-BE49-F238E27FC236}">
                <a16:creationId xmlns=""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24248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11"/>
            <a:extLst>
              <a:ext uri="{FF2B5EF4-FFF2-40B4-BE49-F238E27FC236}">
                <a16:creationId xmlns=""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393986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">
            <a:hlinkClick r:id="rId13"/>
            <a:extLst>
              <a:ext uri="{FF2B5EF4-FFF2-40B4-BE49-F238E27FC236}">
                <a16:creationId xmlns=""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393986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15"/>
            <a:extLst>
              <a:ext uri="{FF2B5EF4-FFF2-40B4-BE49-F238E27FC236}">
                <a16:creationId xmlns=""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393986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7"/>
            <a:extLst>
              <a:ext uri="{FF2B5EF4-FFF2-40B4-BE49-F238E27FC236}">
                <a16:creationId xmlns=""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454510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9"/>
            <a:extLst>
              <a:ext uri="{FF2B5EF4-FFF2-40B4-BE49-F238E27FC236}">
                <a16:creationId xmlns=""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454510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Codexio">
            <a:hlinkClick r:id="rId21"/>
            <a:extLst>
              <a:ext uri="{FF2B5EF4-FFF2-40B4-BE49-F238E27FC236}">
                <a16:creationId xmlns=""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4545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Infragistics">
            <a:hlinkClick r:id="rId23"/>
            <a:extLst>
              <a:ext uri="{FF2B5EF4-FFF2-40B4-BE49-F238E27FC236}">
                <a16:creationId xmlns=""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15033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3" name="Picture 32">
            <a:hlinkClick r:id="rId25"/>
            <a:extLst>
              <a:ext uri="{FF2B5EF4-FFF2-40B4-BE49-F238E27FC236}">
                <a16:creationId xmlns=""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66674" y="5604118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52952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832371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=""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=""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=""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11888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2"/>
              </a:rPr>
              <a:t>Creative Commons Attribution-</a:t>
            </a:r>
            <a:r>
              <a:rPr lang="en-US" dirty="0" err="1">
                <a:hlinkClick r:id="rId2"/>
              </a:rPr>
              <a:t>NonCommercial</a:t>
            </a:r>
            <a:r>
              <a:rPr lang="en-US" dirty="0">
                <a:hlinkClick r:id="rId2"/>
              </a:rPr>
              <a:t>-</a:t>
            </a:r>
            <a:r>
              <a:rPr lang="en-US" dirty="0" err="1">
                <a:hlinkClick r:id="rId2"/>
              </a:rPr>
              <a:t>ShareAlike</a:t>
            </a:r>
            <a:r>
              <a:rPr lang="en-US" dirty="0">
                <a:hlinkClick r:id="rId2"/>
              </a:rPr>
              <a:t> 4.0 International</a:t>
            </a:r>
            <a:r>
              <a:rPr lang="en-US" dirty="0"/>
              <a:t>" license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129FF54-7951-48CE-B2B9-34AA7FDF81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Picture 4">
            <a:hlinkClick r:id="rId2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A62E4FF4-A8B2-440A-88B4-5BF53CB35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28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Calling, Defining, Implementing</a:t>
            </a:r>
          </a:p>
        </p:txBody>
      </p:sp>
      <p:pic>
        <p:nvPicPr>
          <p:cNvPr id="4" name="image43.tif" descr="image43.tif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1609" y="1516700"/>
            <a:ext cx="2567353" cy="226340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72231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9921161" cy="54385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2" name="Picture 4" descr="http://www.facebook.com/SoftwareUniversity" title="Software University @ Facebook">
            <a:hlinkClick r:id="rId8" tooltip="Software University @ Facebook"/>
            <a:extLst>
              <a:ext uri="{FF2B5EF4-FFF2-40B4-BE49-F238E27FC236}">
                <a16:creationId xmlns="" xmlns:a16="http://schemas.microsoft.com/office/drawing/2014/main" id="{A7542D21-3752-49F5-A4EB-8EBC5DE98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298738" y="3674026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http://forum.softuni.bg" title="Software University - Forum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6C9532A8-EB2B-4425-A3E9-6ABF803CCED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5637" y="5541796"/>
            <a:ext cx="970156" cy="9657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A5E7F8F1-6CC2-4DC7-A73E-09C6E63361B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38" y="1349938"/>
            <a:ext cx="1192055" cy="1473880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31" y="2784370"/>
            <a:ext cx="3051512" cy="40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3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rgbClr val="234465"/>
              </a:buClr>
            </a:pPr>
            <a:r>
              <a:rPr lang="en-US" sz="3500" dirty="0"/>
              <a:t>A named block that performs a specific task</a:t>
            </a:r>
          </a:p>
          <a:p>
            <a:pPr marL="989683" lvl="1" indent="-380647">
              <a:buClr>
                <a:srgbClr val="234465"/>
              </a:buClr>
              <a:defRPr sz="3100"/>
            </a:pPr>
            <a:r>
              <a:rPr lang="en-US" sz="3500" dirty="0"/>
              <a:t>Can be called from other code</a:t>
            </a:r>
          </a:p>
          <a:p>
            <a:pPr marL="989683" lvl="1" indent="-380647">
              <a:buClr>
                <a:srgbClr val="234465"/>
              </a:buClr>
              <a:defRPr sz="3100"/>
            </a:pPr>
            <a:r>
              <a:rPr lang="en-US" sz="3500" dirty="0"/>
              <a:t>Can take parameters and return a value</a:t>
            </a:r>
          </a:p>
          <a:p>
            <a:pPr>
              <a:buClr>
                <a:srgbClr val="234465"/>
              </a:buClr>
            </a:pPr>
            <a:r>
              <a:rPr lang="en-US" sz="3500" dirty="0"/>
              <a:t>Also known as methods</a:t>
            </a:r>
          </a:p>
          <a:p>
            <a:pPr>
              <a:buClr>
                <a:srgbClr val="234465"/>
              </a:buClr>
              <a:defRPr b="1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3500" dirty="0"/>
              <a:t>main()</a:t>
            </a:r>
            <a:r>
              <a:rPr lang="en-US" sz="3500" dirty="0">
                <a:solidFill>
                  <a:srgbClr val="234465"/>
                </a:solidFill>
                <a:sym typeface="Calibri"/>
              </a:rPr>
              <a:t> </a:t>
            </a:r>
            <a:r>
              <a:rPr lang="en-US" sz="3500" dirty="0">
                <a:solidFill>
                  <a:srgbClr val="234465"/>
                </a:solidFill>
                <a:latin typeface="Calibri" pitchFamily="34" charset="0"/>
                <a:cs typeface="Calibri" pitchFamily="34" charset="0"/>
                <a:sym typeface="Calibri"/>
              </a:rPr>
              <a:t>is a function</a:t>
            </a:r>
          </a:p>
          <a:p>
            <a:pPr marL="0" lvl="1" indent="228600">
              <a:buSzTx/>
              <a:buNone/>
              <a:defRPr>
                <a:solidFill>
                  <a:schemeClr val="accent1"/>
                </a:solidFill>
              </a:defRPr>
            </a:pPr>
            <a:r>
              <a:rPr lang="en-US" sz="3200" dirty="0"/>
              <a:t>int main()</a:t>
            </a:r>
          </a:p>
          <a:p>
            <a:pPr marL="0" lvl="1" indent="228600">
              <a:buSzTx/>
              <a:buNone/>
              <a:defRPr>
                <a:solidFill>
                  <a:schemeClr val="accent1"/>
                </a:solidFill>
              </a:defRPr>
            </a:pPr>
            <a:r>
              <a:rPr lang="en-US" sz="3200" dirty="0"/>
              <a:t>{</a:t>
            </a:r>
          </a:p>
          <a:p>
            <a:pPr marL="0" lvl="2" indent="457200">
              <a:buSzTx/>
              <a:buNone/>
              <a:defRPr>
                <a:solidFill>
                  <a:schemeClr val="accent1"/>
                </a:solidFill>
              </a:defRPr>
            </a:pPr>
            <a:r>
              <a:rPr lang="en-US" sz="3200" dirty="0"/>
              <a:t>return 0;</a:t>
            </a:r>
          </a:p>
          <a:p>
            <a:pPr marL="0" lvl="1" indent="228600">
              <a:buSzTx/>
              <a:buNone/>
              <a:defRPr>
                <a:solidFill>
                  <a:schemeClr val="accent1"/>
                </a:solidFill>
              </a:defRPr>
            </a:pPr>
            <a:r>
              <a:rPr lang="en-US" sz="3200" dirty="0"/>
              <a:t>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Function?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8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200" dirty="0">
                <a:latin typeface="+mj-lt"/>
              </a:rPr>
              <a:t>Using functions is almost like using variables, however:</a:t>
            </a:r>
          </a:p>
          <a:p>
            <a:pPr marL="989683" lvl="1" indent="-380647">
              <a:buClr>
                <a:srgbClr val="234465"/>
              </a:buClr>
              <a:defRPr sz="3100"/>
            </a:pPr>
            <a:r>
              <a:rPr lang="en-US" sz="3200" dirty="0">
                <a:latin typeface="+mj-lt"/>
              </a:rPr>
              <a:t>You write </a:t>
            </a:r>
            <a:r>
              <a:rPr lang="en-US" sz="3200" b="1" dirty="0">
                <a:solidFill>
                  <a:srgbClr val="FFA000"/>
                </a:solidFill>
                <a:latin typeface="+mj-lt"/>
                <a:ea typeface="Consolas"/>
                <a:cs typeface="Consolas"/>
                <a:sym typeface="Consolas"/>
              </a:rPr>
              <a:t>()</a:t>
            </a:r>
            <a:r>
              <a:rPr lang="en-US" sz="3200" dirty="0">
                <a:latin typeface="+mj-lt"/>
              </a:rPr>
              <a:t> after them, which could contain parameters</a:t>
            </a:r>
          </a:p>
          <a:p>
            <a:pPr>
              <a:buClr>
                <a:srgbClr val="234465"/>
              </a:buClr>
            </a:pPr>
            <a:r>
              <a:rPr lang="en-US" sz="3200" dirty="0">
                <a:latin typeface="+mj-lt"/>
              </a:rPr>
              <a:t>Most functions return a value – you can use it in an expression</a:t>
            </a:r>
          </a:p>
          <a:p>
            <a:pPr marL="989683" lvl="1" indent="-380647">
              <a:buClr>
                <a:srgbClr val="234465"/>
              </a:buClr>
              <a:defRPr sz="3100"/>
            </a:pPr>
            <a:r>
              <a:rPr lang="en-US" sz="3200" dirty="0">
                <a:latin typeface="+mj-lt"/>
              </a:rPr>
              <a:t>Just like you would use a variable's value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+mj-lt"/>
              </a:rPr>
              <a:t>void </a:t>
            </a:r>
            <a:r>
              <a:rPr lang="en-US" dirty="0">
                <a:latin typeface="+mj-lt"/>
              </a:rPr>
              <a:t>functions don’t have/return values, they only execute code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7366" y="4611182"/>
            <a:ext cx="7486772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#include&lt;iostream&gt;</a:t>
            </a:r>
          </a:p>
          <a:p>
            <a:r>
              <a:rPr lang="en-US" sz="2000" dirty="0">
                <a:solidFill>
                  <a:schemeClr val="tx1"/>
                </a:solidFill>
              </a:rPr>
              <a:t>void </a:t>
            </a:r>
            <a:r>
              <a:rPr lang="en-US" sz="2000" dirty="0">
                <a:solidFill>
                  <a:schemeClr val="bg1"/>
                </a:solidFill>
              </a:rPr>
              <a:t>helloWorld()</a:t>
            </a:r>
            <a:r>
              <a:rPr lang="en-US" sz="2000" dirty="0">
                <a:solidFill>
                  <a:schemeClr val="tx1"/>
                </a:solidFill>
              </a:rPr>
              <a:t>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accent2"/>
                </a:solidFill>
              </a:rPr>
              <a:t>std::cout </a:t>
            </a:r>
            <a:r>
              <a:rPr lang="en-US" sz="2000" dirty="0">
                <a:solidFill>
                  <a:schemeClr val="tx1"/>
                </a:solidFill>
              </a:rPr>
              <a:t>&lt;&lt; “Hello World!” &lt;&lt; </a:t>
            </a:r>
            <a:r>
              <a:rPr lang="en-US" sz="2000" dirty="0">
                <a:solidFill>
                  <a:schemeClr val="accent2"/>
                </a:solidFill>
              </a:rPr>
              <a:t>std::endl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37231" y="4611182"/>
            <a:ext cx="4274648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int main()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helloWorld()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return 0;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184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 Placeholder 3"/>
          <p:cNvSpPr txBox="1">
            <a:spLocks noGrp="1"/>
          </p:cNvSpPr>
          <p:nvPr>
            <p:ph type="body" sz="quarter" idx="1"/>
          </p:nvPr>
        </p:nvSpPr>
        <p:spPr>
          <a:xfrm>
            <a:off x="615590" y="4704824"/>
            <a:ext cx="10970355" cy="768088"/>
          </a:xfrm>
          <a:prstGeom prst="rect">
            <a:avLst/>
          </a:prstGeom>
        </p:spPr>
        <p:txBody>
          <a:bodyPr>
            <a:noAutofit/>
          </a:bodyPr>
          <a:lstStyle>
            <a:lvl1pPr defTabSz="1084084">
              <a:spcBef>
                <a:spcPts val="500"/>
              </a:spcBef>
              <a:defRPr sz="4700"/>
            </a:lvl1pPr>
          </a:lstStyle>
          <a:p>
            <a:r>
              <a:rPr sz="5400" dirty="0"/>
              <a:t>Calling Functions</a:t>
            </a:r>
          </a:p>
        </p:txBody>
      </p:sp>
      <p:sp>
        <p:nvSpPr>
          <p:cNvPr id="331" name="Text Placeholder 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Autofit/>
          </a:bodyPr>
          <a:lstStyle>
            <a:lvl1pPr marL="0" indent="0" algn="ctr" defTabSz="913551">
              <a:spcBef>
                <a:spcPts val="400"/>
              </a:spcBef>
              <a:buSzTx/>
              <a:buNone/>
              <a:defRPr sz="2900" b="1">
                <a:solidFill>
                  <a:srgbClr val="FFA000"/>
                </a:solidFill>
              </a:defRPr>
            </a:lvl1pPr>
          </a:lstStyle>
          <a:p>
            <a:r>
              <a:rPr sz="4000" dirty="0"/>
              <a:t>LIVE DEMO</a:t>
            </a:r>
          </a:p>
        </p:txBody>
      </p:sp>
      <p:grpSp>
        <p:nvGrpSpPr>
          <p:cNvPr id="334" name="Picture 6"/>
          <p:cNvGrpSpPr/>
          <p:nvPr/>
        </p:nvGrpSpPr>
        <p:grpSpPr>
          <a:xfrm>
            <a:off x="4804016" y="1523998"/>
            <a:ext cx="2593508" cy="2284083"/>
            <a:chOff x="0" y="-1"/>
            <a:chExt cx="2590805" cy="2284081"/>
          </a:xfrm>
        </p:grpSpPr>
        <p:sp>
          <p:nvSpPr>
            <p:cNvPr id="332" name="Rettangolo"/>
            <p:cNvSpPr/>
            <p:nvPr/>
          </p:nvSpPr>
          <p:spPr>
            <a:xfrm>
              <a:off x="-1" y="-2"/>
              <a:ext cx="2590807" cy="2284083"/>
            </a:xfrm>
            <a:prstGeom prst="rect">
              <a:avLst/>
            </a:prstGeom>
            <a:solidFill>
              <a:srgbClr val="2344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pic>
          <p:nvPicPr>
            <p:cNvPr id="333" name="image43.tif" descr="image43.t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2590806" cy="2284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4372764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391603"/>
            <a:ext cx="5784351" cy="5324157"/>
          </a:xfrm>
        </p:spPr>
        <p:txBody>
          <a:bodyPr>
            <a:normAutofit/>
          </a:bodyPr>
          <a:lstStyle/>
          <a:p>
            <a:pPr>
              <a:lnSpc>
                <a:spcPct val="94500"/>
              </a:lnSpc>
            </a:pPr>
            <a:r>
              <a:rPr lang="en-US" sz="3200" dirty="0"/>
              <a:t>Declare the function </a:t>
            </a:r>
          </a:p>
          <a:p>
            <a:pPr marL="989683" lvl="1" indent="-380647">
              <a:lnSpc>
                <a:spcPct val="94500"/>
              </a:lnSpc>
              <a:defRPr sz="3100"/>
            </a:pPr>
            <a:r>
              <a:rPr lang="en-US" sz="2800" dirty="0"/>
              <a:t>return type (i.e. value)</a:t>
            </a:r>
          </a:p>
          <a:p>
            <a:pPr marL="989683" lvl="1" indent="-380647">
              <a:lnSpc>
                <a:spcPct val="94500"/>
              </a:lnSpc>
              <a:defRPr sz="3100"/>
            </a:pPr>
            <a:r>
              <a:rPr lang="en-US" sz="2800" dirty="0"/>
              <a:t>name </a:t>
            </a:r>
          </a:p>
          <a:p>
            <a:pPr marL="989683" lvl="1" indent="-380647">
              <a:lnSpc>
                <a:spcPct val="94500"/>
              </a:lnSpc>
              <a:defRPr sz="3100"/>
            </a:pPr>
            <a:r>
              <a:rPr lang="en-US" sz="2800" dirty="0"/>
              <a:t>parameters </a:t>
            </a:r>
          </a:p>
          <a:p>
            <a:pPr>
              <a:lnSpc>
                <a:spcPct val="94500"/>
              </a:lnSpc>
            </a:pPr>
            <a:r>
              <a:rPr lang="en-US" sz="3200" dirty="0"/>
              <a:t>Define the body</a:t>
            </a:r>
          </a:p>
          <a:p>
            <a:pPr marL="989683" lvl="1" indent="-380647">
              <a:lnSpc>
                <a:spcPct val="94500"/>
              </a:lnSpc>
              <a:defRPr sz="3100"/>
            </a:pPr>
            <a:r>
              <a:rPr lang="en-US" sz="2800" dirty="0"/>
              <a:t>always in a block </a:t>
            </a:r>
          </a:p>
          <a:p>
            <a:pPr marL="989683" lvl="1" indent="-380647">
              <a:lnSpc>
                <a:spcPct val="94500"/>
              </a:lnSpc>
              <a:defRPr sz="3100"/>
            </a:pPr>
            <a:r>
              <a:rPr lang="en-US" sz="2800" dirty="0"/>
              <a:t>contains the actual code</a:t>
            </a:r>
          </a:p>
          <a:p>
            <a:pPr>
              <a:lnSpc>
                <a:spcPct val="94500"/>
              </a:lnSpc>
            </a:pPr>
            <a:r>
              <a:rPr lang="en-US" sz="3200" dirty="0"/>
              <a:t>Call with name followed by </a:t>
            </a:r>
            <a:r>
              <a:rPr lang="en-US" sz="32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3200" dirty="0"/>
              <a:t> containing parameters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and Defining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902959" y="1365564"/>
            <a:ext cx="6165947" cy="41268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400" dirty="0">
                <a:solidFill>
                  <a:schemeClr val="accent2"/>
                </a:solidFill>
              </a:rPr>
              <a:t>#include&lt;iostream&gt;</a:t>
            </a:r>
          </a:p>
          <a:p>
            <a:r>
              <a:rPr lang="en-US" sz="1400" dirty="0">
                <a:solidFill>
                  <a:schemeClr val="bg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getMaxValue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>
                <a:solidFill>
                  <a:schemeClr val="bg1"/>
                </a:solidFill>
              </a:rPr>
              <a:t>int a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>
                <a:solidFill>
                  <a:schemeClr val="bg1"/>
                </a:solidFill>
              </a:rPr>
              <a:t>int b</a:t>
            </a:r>
            <a:r>
              <a:rPr lang="en-US" sz="1400" dirty="0">
                <a:solidFill>
                  <a:schemeClr val="tx1"/>
                </a:solidFill>
              </a:rPr>
              <a:t>)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int maxValue;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if (a &gt; b) maxValue = </a:t>
            </a:r>
            <a:r>
              <a:rPr lang="en-US" sz="1400" dirty="0">
                <a:solidFill>
                  <a:schemeClr val="bg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else maxValue = </a:t>
            </a:r>
            <a:r>
              <a:rPr lang="en-US" sz="1400" dirty="0">
                <a:solidFill>
                  <a:schemeClr val="bg1"/>
                </a:solidFill>
              </a:rPr>
              <a:t>b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>
                <a:solidFill>
                  <a:schemeClr val="bg1"/>
                </a:solidFill>
              </a:rPr>
              <a:t>return</a:t>
            </a:r>
            <a:r>
              <a:rPr lang="en-US" sz="1400" dirty="0">
                <a:solidFill>
                  <a:schemeClr val="tx1"/>
                </a:solidFill>
              </a:rPr>
              <a:t> maxValue;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  <a:p>
            <a:r>
              <a:rPr lang="en-US" sz="1400" dirty="0">
                <a:solidFill>
                  <a:schemeClr val="tx1"/>
                </a:solidFill>
              </a:rPr>
              <a:t>int main()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>
                <a:solidFill>
                  <a:schemeClr val="accent2"/>
                </a:solidFill>
              </a:rPr>
              <a:t>std::cout</a:t>
            </a:r>
            <a:r>
              <a:rPr lang="en-US" sz="1400" dirty="0">
                <a:solidFill>
                  <a:schemeClr val="tx1"/>
                </a:solidFill>
              </a:rPr>
              <a:t> &lt;&lt; getMaxValue(5, 7) &lt;&lt; </a:t>
            </a:r>
            <a:r>
              <a:rPr lang="en-US" sz="1400" dirty="0">
                <a:solidFill>
                  <a:schemeClr val="accent2"/>
                </a:solidFill>
              </a:rPr>
              <a:t>std::end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return 0;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376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 Placeholder 3"/>
          <p:cNvSpPr txBox="1">
            <a:spLocks noGrp="1"/>
          </p:cNvSpPr>
          <p:nvPr>
            <p:ph type="body" sz="quarter" idx="1"/>
          </p:nvPr>
        </p:nvSpPr>
        <p:spPr>
          <a:xfrm>
            <a:off x="615590" y="4704824"/>
            <a:ext cx="10970355" cy="768088"/>
          </a:xfrm>
          <a:prstGeom prst="rect">
            <a:avLst/>
          </a:prstGeom>
        </p:spPr>
        <p:txBody>
          <a:bodyPr>
            <a:noAutofit/>
          </a:bodyPr>
          <a:lstStyle>
            <a:lvl1pPr defTabSz="1084084">
              <a:spcBef>
                <a:spcPts val="500"/>
              </a:spcBef>
              <a:defRPr sz="4700"/>
            </a:lvl1pPr>
          </a:lstStyle>
          <a:p>
            <a:r>
              <a:rPr sz="5400" dirty="0"/>
              <a:t>Declaring and Defining Functions</a:t>
            </a:r>
          </a:p>
        </p:txBody>
      </p:sp>
      <p:sp>
        <p:nvSpPr>
          <p:cNvPr id="342" name="Text Placeholder 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Autofit/>
          </a:bodyPr>
          <a:lstStyle>
            <a:lvl1pPr marL="0" indent="0" algn="ctr" defTabSz="913551">
              <a:spcBef>
                <a:spcPts val="400"/>
              </a:spcBef>
              <a:buSzTx/>
              <a:buNone/>
              <a:defRPr sz="2900" b="1">
                <a:solidFill>
                  <a:srgbClr val="FFA000"/>
                </a:solidFill>
              </a:defRPr>
            </a:lvl1pPr>
          </a:lstStyle>
          <a:p>
            <a:r>
              <a:rPr sz="4000" dirty="0"/>
              <a:t>LIVE DEMO</a:t>
            </a:r>
          </a:p>
        </p:txBody>
      </p:sp>
      <p:grpSp>
        <p:nvGrpSpPr>
          <p:cNvPr id="345" name="Picture 6"/>
          <p:cNvGrpSpPr/>
          <p:nvPr/>
        </p:nvGrpSpPr>
        <p:grpSpPr>
          <a:xfrm>
            <a:off x="4804016" y="1523998"/>
            <a:ext cx="2593508" cy="2284083"/>
            <a:chOff x="0" y="-1"/>
            <a:chExt cx="2590805" cy="2284081"/>
          </a:xfrm>
        </p:grpSpPr>
        <p:sp>
          <p:nvSpPr>
            <p:cNvPr id="343" name="Rettangolo"/>
            <p:cNvSpPr/>
            <p:nvPr/>
          </p:nvSpPr>
          <p:spPr>
            <a:xfrm>
              <a:off x="-1" y="-2"/>
              <a:ext cx="2590807" cy="2284083"/>
            </a:xfrm>
            <a:prstGeom prst="rect">
              <a:avLst/>
            </a:prstGeom>
            <a:solidFill>
              <a:srgbClr val="2344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pic>
          <p:nvPicPr>
            <p:cNvPr id="344" name="image43.tif" descr="image43.t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2590806" cy="2284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70882447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3702</TotalTime>
  <Words>1586</Words>
  <Application>Microsoft Office PowerPoint</Application>
  <PresentationFormat>Custom</PresentationFormat>
  <Paragraphs>338</Paragraphs>
  <Slides>40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SoftUni</vt:lpstr>
      <vt:lpstr>Functions, Arrays, Vectors</vt:lpstr>
      <vt:lpstr>PowerPoint Presentation</vt:lpstr>
      <vt:lpstr>Have a Question?</vt:lpstr>
      <vt:lpstr>PowerPoint Presentation</vt:lpstr>
      <vt:lpstr>What is a Function?</vt:lpstr>
      <vt:lpstr>Calling Functions</vt:lpstr>
      <vt:lpstr>PowerPoint Presentation</vt:lpstr>
      <vt:lpstr>Declaring and Defining Functions</vt:lpstr>
      <vt:lpstr>PowerPoint Presentation</vt:lpstr>
      <vt:lpstr>Function Declaration vs. Definition</vt:lpstr>
      <vt:lpstr>PowerPoint Presentation</vt:lpstr>
      <vt:lpstr>Returning Values from Functions</vt:lpstr>
      <vt:lpstr>static Variables Inside Functions</vt:lpstr>
      <vt:lpstr>PowerPoint Presentation</vt:lpstr>
      <vt:lpstr>PowerPoint Presentation</vt:lpstr>
      <vt:lpstr>What are Arrays?</vt:lpstr>
      <vt:lpstr>Creating C++ Arrays</vt:lpstr>
      <vt:lpstr>C++ Array Declaration</vt:lpstr>
      <vt:lpstr>C++ Array Initialization</vt:lpstr>
      <vt:lpstr>PowerPoint Presentation</vt:lpstr>
      <vt:lpstr>Working with Arrays</vt:lpstr>
      <vt:lpstr>PowerPoint Presentation</vt:lpstr>
      <vt:lpstr>Reading Arrays From the Console</vt:lpstr>
      <vt:lpstr>Printing Arrays on the Console</vt:lpstr>
      <vt:lpstr>PowerPoint Presentation</vt:lpstr>
      <vt:lpstr>Arrays as Function Parameters</vt:lpstr>
      <vt:lpstr>C++11 Range-Based for Loop</vt:lpstr>
      <vt:lpstr>PowerPoint Presentation</vt:lpstr>
      <vt:lpstr>PowerPoint Presentation</vt:lpstr>
      <vt:lpstr>STL Vector Basics</vt:lpstr>
      <vt:lpstr>Initializing a Vector</vt:lpstr>
      <vt:lpstr>PowerPoint Presentation</vt:lpstr>
      <vt:lpstr>Returning STL Vectors from Functions</vt:lpstr>
      <vt:lpstr>PowerPoint Presentation</vt:lpstr>
      <vt:lpstr>Summary</vt:lpstr>
      <vt:lpstr>PowerPoint Presentation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Лази</cp:lastModifiedBy>
  <cp:revision>10</cp:revision>
  <dcterms:created xsi:type="dcterms:W3CDTF">2018-05-23T13:08:44Z</dcterms:created>
  <dcterms:modified xsi:type="dcterms:W3CDTF">2020-05-11T11:32:03Z</dcterms:modified>
  <cp:category>computer programming;programming;software development;software engineering</cp:category>
</cp:coreProperties>
</file>