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02" r:id="rId3"/>
    <p:sldId id="403" r:id="rId4"/>
    <p:sldId id="443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81" r:id="rId16"/>
    <p:sldId id="482" r:id="rId17"/>
    <p:sldId id="475" r:id="rId18"/>
    <p:sldId id="476" r:id="rId19"/>
    <p:sldId id="477" r:id="rId20"/>
    <p:sldId id="478" r:id="rId21"/>
    <p:sldId id="479" r:id="rId22"/>
    <p:sldId id="480" r:id="rId23"/>
    <p:sldId id="464" r:id="rId24"/>
    <p:sldId id="483" r:id="rId25"/>
    <p:sldId id="484" r:id="rId26"/>
    <p:sldId id="485" r:id="rId27"/>
    <p:sldId id="400" r:id="rId28"/>
    <p:sldId id="399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03"/>
            <p14:sldId id="443"/>
          </p14:sldIdLst>
        </p14:section>
        <p14:section name="Inversion of Control" id="{F6039FBA-246C-43F7-AB6B-8A116B3B77FC}">
          <p14:sldIdLst>
            <p14:sldId id="465"/>
            <p14:sldId id="466"/>
            <p14:sldId id="467"/>
          </p14:sldIdLst>
        </p14:section>
        <p14:section name="Areas" id="{1185EE63-3AE1-4642-A5EF-566C5C7EEAA6}">
          <p14:sldIdLst>
            <p14:sldId id="468"/>
            <p14:sldId id="469"/>
            <p14:sldId id="470"/>
          </p14:sldIdLst>
        </p14:section>
        <p14:section name="Thin Controllers" id="{5A281C6E-B645-432C-8B04-4975B262EEE2}">
          <p14:sldIdLst>
            <p14:sldId id="471"/>
            <p14:sldId id="472"/>
            <p14:sldId id="473"/>
          </p14:sldIdLst>
        </p14:section>
        <p14:section name="Java Message Service" id="{5AF36423-C428-40E0-A088-D8845B4FC4DF}">
          <p14:sldIdLst>
            <p14:sldId id="474"/>
            <p14:sldId id="481"/>
            <p14:sldId id="482"/>
            <p14:sldId id="475"/>
            <p14:sldId id="476"/>
            <p14:sldId id="477"/>
            <p14:sldId id="478"/>
            <p14:sldId id="479"/>
            <p14:sldId id="480"/>
          </p14:sldIdLst>
        </p14:section>
        <p14:section name="Conclusion" id="{10E03AB1-9AA8-4E86-9A64-D741901E50A2}">
          <p14:sldIdLst>
            <p14:sldId id="464"/>
            <p14:sldId id="483"/>
            <p14:sldId id="484"/>
            <p14:sldId id="485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533" autoAdjust="0"/>
  </p:normalViewPr>
  <p:slideViewPr>
    <p:cSldViewPr>
      <p:cViewPr varScale="1">
        <p:scale>
          <a:sx n="86" d="100"/>
          <a:sy n="86" d="100"/>
        </p:scale>
        <p:origin x="56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498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88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http://www.thymeleaf.org/doc/tutorials/3.0/usingthymeleaf.html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4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79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3382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617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activemq.apache.org/download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slide" Target="slide7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image" Target="../media/image12.png"/><Relationship Id="rId14" Type="http://schemas.openxmlformats.org/officeDocument/2006/relationships/image" Target="../media/image14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softuni.bg/courses/java-mvc-frameworks-spring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2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49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91604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Java MVC Frameworks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865812" y="1388520"/>
            <a:ext cx="5624297" cy="7588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Right Way: Architecture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332" y="3963582"/>
            <a:ext cx="2115687" cy="22897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610892">
            <a:off x="4640493" y="3439632"/>
            <a:ext cx="1924033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MVC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60252-6EA5-4377-A572-547034839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305684"/>
            <a:ext cx="3762375" cy="2990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3ED93E-F5B1-4E21-84F9-911B89565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44" y="4702511"/>
            <a:ext cx="2315559" cy="15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Creating Simple Components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60" y="2133600"/>
            <a:ext cx="8490704" cy="2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2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Controllers should follow well known principles such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DRY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KISS</a:t>
            </a:r>
          </a:p>
          <a:p>
            <a:r>
              <a:rPr lang="en-US" dirty="0"/>
              <a:t>Should delegate functionality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layer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/>
              <a:t> layer consists of application logic, e.g. services, executors, strategies, mappers, DTOs, entities, etc.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085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 Controller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25" y="1507153"/>
            <a:ext cx="10667998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@PreAuthorize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isAuthenticated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@GetMapping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ModelAndView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details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modelAndView,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@PathVariable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Long id)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GameDetailsView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game =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gameService</a:t>
            </a: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.get(id);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modelAndView.setViewName("index");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modelAndView.addObject("game", game);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modelAndView.addObject("title", game.getTitle());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nn-NO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modelAndView;</a:t>
            </a:r>
            <a:endParaRPr lang="nn-NO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51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18" idx="0"/>
            <a:endCxn id="17" idx="1"/>
          </p:cNvCxnSpPr>
          <p:nvPr/>
        </p:nvCxnSpPr>
        <p:spPr>
          <a:xfrm flipV="1">
            <a:off x="3466306" y="2779931"/>
            <a:ext cx="1598612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0"/>
          </p:cNvCxnSpPr>
          <p:nvPr/>
        </p:nvCxnSpPr>
        <p:spPr>
          <a:xfrm>
            <a:off x="7123905" y="2779931"/>
            <a:ext cx="1598613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5754968"/>
            <a:ext cx="10363200" cy="719034"/>
          </a:xfrm>
        </p:spPr>
        <p:txBody>
          <a:bodyPr/>
          <a:lstStyle/>
          <a:p>
            <a:r>
              <a:rPr lang="en-US" dirty="0"/>
              <a:t>Sending message between applications</a:t>
            </a:r>
            <a:endParaRPr lang="bg-BG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64918" y="2133600"/>
            <a:ext cx="2058987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Message Service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93024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Receiver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6812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Sender</a:t>
            </a:r>
          </a:p>
        </p:txBody>
      </p:sp>
    </p:spTree>
    <p:extLst>
      <p:ext uri="{BB962C8B-B14F-4D97-AF65-F5344CB8AC3E}">
        <p14:creationId xmlns:p14="http://schemas.microsoft.com/office/powerpoint/2010/main" val="336393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Apache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ActiveMQ</a:t>
            </a:r>
            <a:r>
              <a:rPr lang="en-US" noProof="1"/>
              <a:t>.</a:t>
            </a:r>
          </a:p>
          <a:p>
            <a:r>
              <a:rPr lang="en-US" noProof="1"/>
              <a:t>Download </a:t>
            </a:r>
            <a:r>
              <a:rPr lang="en-US" noProof="1">
                <a:hlinkClick r:id="rId2"/>
              </a:rPr>
              <a:t>here</a:t>
            </a:r>
            <a:r>
              <a:rPr lang="en-US" noProof="1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What we need?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F7193-CDD3-49C1-99DB-EAAE438C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971800"/>
            <a:ext cx="991163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4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265B0-D3D9-435B-9549-1E13FBFF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5D33-9FD2-4D24-856F-A8AA6A1AC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Unzip</a:t>
            </a:r>
            <a:r>
              <a:rPr lang="en-US" dirty="0"/>
              <a:t> the archive.</a:t>
            </a:r>
          </a:p>
          <a:p>
            <a:r>
              <a:rPr lang="en-US" dirty="0"/>
              <a:t>Go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bin/</a:t>
            </a:r>
            <a:r>
              <a:rPr lang="en-US" dirty="0"/>
              <a:t> folder.</a:t>
            </a:r>
          </a:p>
          <a:p>
            <a:r>
              <a:rPr lang="en-US" dirty="0"/>
              <a:t>Depending on 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chose one of the 2 folders.</a:t>
            </a:r>
          </a:p>
          <a:p>
            <a:r>
              <a:rPr lang="en-US" dirty="0"/>
              <a:t>Run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activemq.bat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F2F5B-57F5-4F95-AE9D-02D6A2D2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What we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CD493-01C2-4C4D-B5CE-42514276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770" y="1687028"/>
            <a:ext cx="2792296" cy="1820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7A6B84-2A4B-4EDC-BCEC-3374A20A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366" y="1161475"/>
            <a:ext cx="2855236" cy="2871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55E28B-D08D-4E10-960D-5225EFD1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241" y="4495800"/>
            <a:ext cx="2790825" cy="1704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ABD971-1B52-4C30-8FA9-54084DCBF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63" y="4452442"/>
            <a:ext cx="62865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Apache</a:t>
            </a:r>
            <a:r>
              <a:rPr lang="en-US" dirty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ActiveMQ</a:t>
            </a:r>
            <a:r>
              <a:rPr lang="en-US" noProof="1"/>
              <a:t>.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noProof="1"/>
              <a:t> Dependencies: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What we need?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667000"/>
            <a:ext cx="1066799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&lt;groupId&gt;org.springframework.boot&lt;/groupId&gt;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&lt;artifactId&gt;spring-boot-starter-activemq&lt;/artifactId&gt;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73056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connection to the </a:t>
            </a:r>
            <a:r>
              <a:rPr lang="en-US" noProof="1"/>
              <a:t>ActiveMQ</a:t>
            </a:r>
            <a:r>
              <a:rPr lang="en-US" dirty="0"/>
              <a:t> service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JMS - Connection Factory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209800"/>
            <a:ext cx="10667998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DEFAULT_BROKER_URL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"tcp://localhost:61616";</a:t>
            </a: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b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ActiveMQConnectionFactory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connectionFactory()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ActiveMQConnectionFactory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connectionFactory =                                 			    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ActiveMQConnectionFactory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connectionFactory.setBrokerURL(DEFAULT_BROKER_URL);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connectionFactory;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create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JmsTemplate</a:t>
            </a:r>
            <a:r>
              <a:rPr lang="en-US" dirty="0"/>
              <a:t> Bean that will use the connection factory from the previous slide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Sending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438400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JmsTemplate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jmsTemplate(){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JmsTemplate template = new JmsTemplate();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template.setConnectionFactory(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connectionFactory()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template;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5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send a message you only need to inject the bean and use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convertAndSend()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method: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Sending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612410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JmsTemplate jmsTemplate;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sendMessage(final String message)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jmsTemplate.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convertAndSend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1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5BE1D89-72BE-4BD3-9D10-C2D125BC26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1040760"/>
                  </p:ext>
                </p:extLst>
              </p:nvPr>
            </p:nvGraphicFramePr>
            <p:xfrm>
              <a:off x="684212" y="1151121"/>
              <a:ext cx="4145090" cy="2332221"/>
            </p:xfrm>
            <a:graphic>
              <a:graphicData uri="http://schemas.microsoft.com/office/powerpoint/2016/slidezoom">
                <pslz:sldZm>
                  <pslz:sldZmObj sldId="465" cId="3428632605">
                    <pslz:zmPr id="{BB77B0B3-C0E4-4875-B992-6B737A271ED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45090" cy="23322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5BE1D89-72BE-4BD3-9D10-C2D125BC26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212" y="1151121"/>
                <a:ext cx="4145090" cy="23322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37D2C540-D8F7-4D5C-BB8D-250867D124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0850043"/>
                  </p:ext>
                </p:extLst>
              </p:nvPr>
            </p:nvGraphicFramePr>
            <p:xfrm>
              <a:off x="7313612" y="1151120"/>
              <a:ext cx="4145090" cy="2332221"/>
            </p:xfrm>
            <a:graphic>
              <a:graphicData uri="http://schemas.microsoft.com/office/powerpoint/2016/slidezoom">
                <pslz:sldZm>
                  <pslz:sldZmObj sldId="468" cId="3253728483">
                    <pslz:zmPr id="{E40799D8-0C93-46A9-A9EF-97065B0D605C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45090" cy="23322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7D2C540-D8F7-4D5C-BB8D-250867D124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13612" y="1151120"/>
                <a:ext cx="4145090" cy="23322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7EACDCA-304D-47DD-B7B3-F24F99650E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3700197"/>
                  </p:ext>
                </p:extLst>
              </p:nvPr>
            </p:nvGraphicFramePr>
            <p:xfrm>
              <a:off x="679665" y="3886199"/>
              <a:ext cx="4145090" cy="2332221"/>
            </p:xfrm>
            <a:graphic>
              <a:graphicData uri="http://schemas.microsoft.com/office/powerpoint/2016/slidezoom">
                <pslz:sldZm>
                  <pslz:sldZmObj sldId="471" cId="1819327622">
                    <pslz:zmPr id="{D1315480-A905-4850-9887-99EFF49CF686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45090" cy="23322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7EACDCA-304D-47DD-B7B3-F24F99650E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665" y="3886199"/>
                <a:ext cx="4145090" cy="23322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69DC9A7B-9189-4BE0-9EF4-9EB72CF910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5680828"/>
                  </p:ext>
                </p:extLst>
              </p:nvPr>
            </p:nvGraphicFramePr>
            <p:xfrm>
              <a:off x="7313612" y="3886199"/>
              <a:ext cx="4145090" cy="2332221"/>
            </p:xfrm>
            <a:graphic>
              <a:graphicData uri="http://schemas.microsoft.com/office/powerpoint/2016/slidezoom">
                <pslz:sldZm>
                  <pslz:sldZmObj sldId="474" cId="3363930234">
                    <pslz:zmPr id="{2F4A03C2-7FAF-46B0-9863-CC3B7D20D82A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45090" cy="233222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9DC9A7B-9189-4BE0-9EF4-9EB72CF91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13612" y="3886199"/>
                <a:ext cx="4145090" cy="233222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receive a message in the other application just use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JmsListener</a:t>
            </a:r>
            <a:r>
              <a:rPr lang="en-US" dirty="0"/>
              <a:t> annotation: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- Receiving Messages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8414" y="2612410"/>
            <a:ext cx="10667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@JmsListener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(destination = "message-queue")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readMessage(Message&lt;String&gt; message) throws JMSException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System.out.println(message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.getPayload()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77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18" idx="0"/>
            <a:endCxn id="17" idx="1"/>
          </p:cNvCxnSpPr>
          <p:nvPr/>
        </p:nvCxnSpPr>
        <p:spPr>
          <a:xfrm flipV="1">
            <a:off x="3466306" y="2779931"/>
            <a:ext cx="1598612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0"/>
          </p:cNvCxnSpPr>
          <p:nvPr/>
        </p:nvCxnSpPr>
        <p:spPr>
          <a:xfrm>
            <a:off x="7123905" y="2779931"/>
            <a:ext cx="1598613" cy="64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1" y="5334000"/>
            <a:ext cx="10363200" cy="820600"/>
          </a:xfrm>
        </p:spPr>
        <p:txBody>
          <a:bodyPr/>
          <a:lstStyle/>
          <a:p>
            <a:r>
              <a:rPr lang="en-US" dirty="0"/>
              <a:t>Live Demo</a:t>
            </a:r>
            <a:endParaRPr lang="bg-BG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064918" y="2133600"/>
            <a:ext cx="2058987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 Message Service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93024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Receiver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36812" y="3426262"/>
            <a:ext cx="205898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Message Sender</a:t>
            </a:r>
          </a:p>
        </p:txBody>
      </p:sp>
    </p:spTree>
    <p:extLst>
      <p:ext uri="{BB962C8B-B14F-4D97-AF65-F5344CB8AC3E}">
        <p14:creationId xmlns:p14="http://schemas.microsoft.com/office/powerpoint/2010/main" val="31694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Constructor injection </a:t>
            </a:r>
            <a:r>
              <a:rPr lang="en-US" sz="3200" dirty="0"/>
              <a:t>– the best way for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Splitting your application code by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layers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Each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layer</a:t>
            </a:r>
            <a:r>
              <a:rPr lang="en-US" sz="3000" dirty="0"/>
              <a:t> has its own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module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Every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component</a:t>
            </a:r>
            <a:r>
              <a:rPr lang="en-US" sz="3200" dirty="0"/>
              <a:t> should be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thin</a:t>
            </a:r>
            <a:r>
              <a:rPr lang="en-US" sz="3200" dirty="0"/>
              <a:t>" as possible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JMS</a:t>
            </a:r>
            <a:r>
              <a:rPr lang="en-US" sz="3200" dirty="0"/>
              <a:t> lets multiple applications communicate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288" y="1248576"/>
            <a:ext cx="2209800" cy="1412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86488" y="1752600"/>
            <a:ext cx="2108746" cy="2282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B4BCD-6090-4752-A632-5CB7CB1F3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23" y="4071069"/>
            <a:ext cx="3110406" cy="2149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B508BD-8D74-4D0A-BC3A-5EC27818A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4511251"/>
            <a:ext cx="198120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B4B10-111F-42D9-A840-AEDE782E5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612" y="4812506"/>
            <a:ext cx="4371379" cy="15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https://softuni.bg/courses/java-mvc-frameworks-spring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MVC Frameworks –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6" y="4579048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559" y="2088513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37" y="2237782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37" y="3740429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778" y="3661237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80" y="2877004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111" y="1265463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3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905000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Constructor vs Field Injection</a:t>
            </a:r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12" y="1542381"/>
            <a:ext cx="4953000" cy="30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write</a:t>
            </a:r>
          </a:p>
          <a:p>
            <a:r>
              <a:rPr lang="en-US" dirty="0"/>
              <a:t>Easy to add new dependencies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hides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3414" y="3641229"/>
            <a:ext cx="838199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3505199"/>
            <a:ext cx="2965837" cy="296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Consuming</a:t>
            </a:r>
          </a:p>
          <a:p>
            <a:r>
              <a:rPr lang="en-US" dirty="0"/>
              <a:t>Harder to add dependencies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shows</a:t>
            </a:r>
            <a:r>
              <a:rPr lang="en-US" dirty="0"/>
              <a:t> potential architectural problems!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3352800"/>
            <a:ext cx="1066799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@Autowired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ControllerA(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ServiceA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serviceA,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ServiceB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serviceB,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ServiceC</a:t>
            </a:r>
            <a:r>
              <a:rPr lang="nn-NO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serviceC)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this.serviceA = serviceA;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this.serviceB = serviceB;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this.serviceC = serviceC;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nn-NO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4273888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Correct Project Structure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721A0-25A3-4192-97C3-C0C1DB4B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99" y="1295400"/>
            <a:ext cx="7896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used to splitting our code based on its functionality: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gets hard to navigate in bigger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C5B4C-3FCA-44E2-9632-0863719D4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35" y="4290563"/>
            <a:ext cx="3804082" cy="2141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B5622-978F-4B2C-91D0-657C95A75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9" y="2219104"/>
            <a:ext cx="3989034" cy="2449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081AC-B7E3-40C6-8BEC-45B2822FE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761848"/>
            <a:ext cx="2248270" cy="2248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C04452-10BC-44E9-8D52-66F36DABF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935" y="2472187"/>
            <a:ext cx="2362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the project into different modules</a:t>
            </a:r>
          </a:p>
          <a:p>
            <a:pPr lvl="1"/>
            <a:r>
              <a:rPr lang="en-US" dirty="0"/>
              <a:t>Each module corresponding to the application layer </a:t>
            </a:r>
          </a:p>
          <a:p>
            <a:pPr lvl="1"/>
            <a:r>
              <a:rPr lang="en-US" dirty="0"/>
              <a:t>Makes it easier to navigate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(2)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7648AF-7A24-41A3-A8A5-26F4ABE7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91" y="2891760"/>
            <a:ext cx="2838793" cy="3356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D3568-B6CB-441C-84B5-1569D05E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3257365"/>
            <a:ext cx="3486742" cy="299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75E1C-061B-4BB8-8031-0D20A9A55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597" y="2998362"/>
            <a:ext cx="2571750" cy="3143250"/>
          </a:xfrm>
          <a:prstGeom prst="roundRect">
            <a:avLst>
              <a:gd name="adj" fmla="val 3511"/>
            </a:avLst>
          </a:prstGeom>
        </p:spPr>
      </p:pic>
    </p:spTree>
    <p:extLst>
      <p:ext uri="{BB962C8B-B14F-4D97-AF65-F5344CB8AC3E}">
        <p14:creationId xmlns:p14="http://schemas.microsoft.com/office/powerpoint/2010/main" val="225244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629</TotalTime>
  <Words>850</Words>
  <Application>Microsoft Office PowerPoint</Application>
  <PresentationFormat>Custom</PresentationFormat>
  <Paragraphs>176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Java MVC Frameworks</vt:lpstr>
      <vt:lpstr>Table of Contents</vt:lpstr>
      <vt:lpstr>Questions</vt:lpstr>
      <vt:lpstr>Inversion of Control</vt:lpstr>
      <vt:lpstr>Field Injection</vt:lpstr>
      <vt:lpstr>Constructor Injection</vt:lpstr>
      <vt:lpstr>Layers</vt:lpstr>
      <vt:lpstr>Layers</vt:lpstr>
      <vt:lpstr>Layers (2)</vt:lpstr>
      <vt:lpstr>Thin Controllers</vt:lpstr>
      <vt:lpstr>Thin Controllers</vt:lpstr>
      <vt:lpstr>Thin Controller Example</vt:lpstr>
      <vt:lpstr>JMS</vt:lpstr>
      <vt:lpstr>JMS - What we need?</vt:lpstr>
      <vt:lpstr>JMS - What we need?</vt:lpstr>
      <vt:lpstr>JMS - What we need?</vt:lpstr>
      <vt:lpstr>JMS - Connection Factory</vt:lpstr>
      <vt:lpstr>JMS - Sending Messages</vt:lpstr>
      <vt:lpstr>JMS - Sending Messages (2)</vt:lpstr>
      <vt:lpstr>JMS - Receiving Messages</vt:lpstr>
      <vt:lpstr>Live Demo</vt:lpstr>
      <vt:lpstr>Summary</vt:lpstr>
      <vt:lpstr>Java MVC Frameworks – Architecture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Ivaylo Jelev</cp:lastModifiedBy>
  <cp:revision>353</cp:revision>
  <dcterms:created xsi:type="dcterms:W3CDTF">2014-01-02T17:00:34Z</dcterms:created>
  <dcterms:modified xsi:type="dcterms:W3CDTF">2018-07-17T13:32:56Z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