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37"/>
  </p:notesMasterIdLst>
  <p:handoutMasterIdLst>
    <p:handoutMasterId r:id="rId38"/>
  </p:handoutMasterIdLst>
  <p:sldIdLst>
    <p:sldId id="402" r:id="rId3"/>
    <p:sldId id="403" r:id="rId4"/>
    <p:sldId id="443" r:id="rId5"/>
    <p:sldId id="465" r:id="rId6"/>
    <p:sldId id="466" r:id="rId7"/>
    <p:sldId id="467" r:id="rId8"/>
    <p:sldId id="468" r:id="rId9"/>
    <p:sldId id="469" r:id="rId10"/>
    <p:sldId id="470" r:id="rId11"/>
    <p:sldId id="471" r:id="rId12"/>
    <p:sldId id="472" r:id="rId13"/>
    <p:sldId id="473" r:id="rId14"/>
    <p:sldId id="474" r:id="rId15"/>
    <p:sldId id="475" r:id="rId16"/>
    <p:sldId id="476" r:id="rId17"/>
    <p:sldId id="477" r:id="rId18"/>
    <p:sldId id="478" r:id="rId19"/>
    <p:sldId id="479" r:id="rId20"/>
    <p:sldId id="480" r:id="rId21"/>
    <p:sldId id="481" r:id="rId22"/>
    <p:sldId id="482" r:id="rId23"/>
    <p:sldId id="483" r:id="rId24"/>
    <p:sldId id="484" r:id="rId25"/>
    <p:sldId id="485" r:id="rId26"/>
    <p:sldId id="486" r:id="rId27"/>
    <p:sldId id="487" r:id="rId28"/>
    <p:sldId id="488" r:id="rId29"/>
    <p:sldId id="489" r:id="rId30"/>
    <p:sldId id="464" r:id="rId31"/>
    <p:sldId id="490" r:id="rId32"/>
    <p:sldId id="491" r:id="rId33"/>
    <p:sldId id="492" r:id="rId34"/>
    <p:sldId id="400" r:id="rId35"/>
    <p:sldId id="399" r:id="rId36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402"/>
            <p14:sldId id="403"/>
            <p14:sldId id="443"/>
          </p14:sldIdLst>
        </p14:section>
        <p14:section name="Spring Security" id="{A91B3897-F84D-4F73-B696-83F8751213FE}">
          <p14:sldIdLst>
            <p14:sldId id="465"/>
            <p14:sldId id="466"/>
            <p14:sldId id="467"/>
            <p14:sldId id="468"/>
            <p14:sldId id="469"/>
            <p14:sldId id="470"/>
            <p14:sldId id="471"/>
            <p14:sldId id="472"/>
            <p14:sldId id="473"/>
            <p14:sldId id="474"/>
            <p14:sldId id="475"/>
            <p14:sldId id="476"/>
            <p14:sldId id="477"/>
            <p14:sldId id="478"/>
            <p14:sldId id="479"/>
            <p14:sldId id="480"/>
            <p14:sldId id="481"/>
            <p14:sldId id="482"/>
            <p14:sldId id="483"/>
            <p14:sldId id="484"/>
            <p14:sldId id="485"/>
          </p14:sldIdLst>
        </p14:section>
        <p14:section name="Thymeleaf Security" id="{BE109DFA-0A9A-4D2F-BCB3-94C01816B357}">
          <p14:sldIdLst>
            <p14:sldId id="486"/>
            <p14:sldId id="487"/>
            <p14:sldId id="488"/>
            <p14:sldId id="489"/>
          </p14:sldIdLst>
        </p14:section>
        <p14:section name="Conclusion" id="{10E03AB1-9AA8-4E86-9A64-D741901E50A2}">
          <p14:sldIdLst>
            <p14:sldId id="464"/>
            <p14:sldId id="490"/>
            <p14:sldId id="491"/>
            <p14:sldId id="492"/>
            <p14:sldId id="400"/>
            <p14:sldId id="39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0D9"/>
    <a:srgbClr val="FFA72A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90" autoAdjust="0"/>
    <p:restoredTop sz="94533" autoAdjust="0"/>
  </p:normalViewPr>
  <p:slideViewPr>
    <p:cSldViewPr>
      <p:cViewPr varScale="1">
        <p:scale>
          <a:sx n="86" d="100"/>
          <a:sy n="86" d="100"/>
        </p:scale>
        <p:origin x="566" y="7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7/13/2018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7/13/2018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435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5749856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1136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47180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397648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02555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5782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63231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softuni.org/" TargetMode="Externa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7/13/2018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AA3D92-3261-477D-B938-027C7E7C28C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9">
            <a:extLst>
              <a:ext uri="{FF2B5EF4-FFF2-40B4-BE49-F238E27FC236}">
                <a16:creationId xmlns:a16="http://schemas.microsoft.com/office/drawing/2014/main" id="{137202EB-ED0E-4E36-AF0D-3C14E1E1796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F2F2189-2658-41D9-B248-2A42750998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B20CF9-A1E5-4594-B6B5-4E33A9373C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105104" y="973900"/>
            <a:ext cx="3788598" cy="439544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0C72FAC-F5FC-4E78-AF2E-5FE88145F87F}"/>
              </a:ext>
            </a:extLst>
          </p:cNvPr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AA82EC-2BC4-4E2F-8DDF-AD19DA7284E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sp>
        <p:nvSpPr>
          <p:cNvPr id="7" name="TextBox 6">
            <a:hlinkClick r:id="rId5" tooltip="Software University Foundaton"/>
            <a:extLst>
              <a:ext uri="{FF2B5EF4-FFF2-40B4-BE49-F238E27FC236}">
                <a16:creationId xmlns:a16="http://schemas.microsoft.com/office/drawing/2014/main" id="{16E2CED5-12CB-4DAB-AB53-DAFC84087DD6}"/>
              </a:ext>
            </a:extLst>
          </p:cNvPr>
          <p:cNvSpPr txBox="1"/>
          <p:nvPr userDrawn="1"/>
        </p:nvSpPr>
        <p:spPr>
          <a:xfrm rot="20630519">
            <a:off x="6532234" y="2513233"/>
            <a:ext cx="419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8" name="TextBox 7">
            <a:hlinkClick r:id="rId5" tooltip="Software University Foundaton"/>
            <a:extLst>
              <a:ext uri="{FF2B5EF4-FFF2-40B4-BE49-F238E27FC236}">
                <a16:creationId xmlns:a16="http://schemas.microsoft.com/office/drawing/2014/main" id="{6AD1C000-AB32-4602-B810-4D9852856055}"/>
              </a:ext>
            </a:extLst>
          </p:cNvPr>
          <p:cNvSpPr txBox="1"/>
          <p:nvPr userDrawn="1"/>
        </p:nvSpPr>
        <p:spPr>
          <a:xfrm rot="1520410">
            <a:off x="4148066" y="2083657"/>
            <a:ext cx="6030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9" name="TextBox 8">
            <a:hlinkClick r:id="rId5" tooltip="Software University Foundaton"/>
            <a:extLst>
              <a:ext uri="{FF2B5EF4-FFF2-40B4-BE49-F238E27FC236}">
                <a16:creationId xmlns:a16="http://schemas.microsoft.com/office/drawing/2014/main" id="{3CE77DE0-66FC-48AC-A23C-2E121AF40F0C}"/>
              </a:ext>
            </a:extLst>
          </p:cNvPr>
          <p:cNvSpPr txBox="1"/>
          <p:nvPr userDrawn="1"/>
        </p:nvSpPr>
        <p:spPr>
          <a:xfrm rot="20630519" flipH="1">
            <a:off x="4951476" y="1556593"/>
            <a:ext cx="7944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0" name="TextBox 9">
            <a:hlinkClick r:id="rId5" tooltip="Software University Foundaton"/>
            <a:extLst>
              <a:ext uri="{FF2B5EF4-FFF2-40B4-BE49-F238E27FC236}">
                <a16:creationId xmlns:a16="http://schemas.microsoft.com/office/drawing/2014/main" id="{E7C26DA3-0849-42C5-9508-EF9BFF7C47DB}"/>
              </a:ext>
            </a:extLst>
          </p:cNvPr>
          <p:cNvSpPr txBox="1"/>
          <p:nvPr userDrawn="1"/>
        </p:nvSpPr>
        <p:spPr>
          <a:xfrm rot="1561633" flipH="1">
            <a:off x="4826684" y="2358552"/>
            <a:ext cx="336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1" name="TextBox 10">
            <a:hlinkClick r:id="rId5" tooltip="Software University Foundaton"/>
            <a:extLst>
              <a:ext uri="{FF2B5EF4-FFF2-40B4-BE49-F238E27FC236}">
                <a16:creationId xmlns:a16="http://schemas.microsoft.com/office/drawing/2014/main" id="{AB44A4A6-AE34-4A8F-9077-D6569BF40B0C}"/>
              </a:ext>
            </a:extLst>
          </p:cNvPr>
          <p:cNvSpPr txBox="1"/>
          <p:nvPr userDrawn="1"/>
        </p:nvSpPr>
        <p:spPr>
          <a:xfrm rot="20630519">
            <a:off x="5865601" y="1968054"/>
            <a:ext cx="6331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2" name="TextBox 11">
            <a:hlinkClick r:id="rId5" tooltip="Software University Foundaton"/>
            <a:extLst>
              <a:ext uri="{FF2B5EF4-FFF2-40B4-BE49-F238E27FC236}">
                <a16:creationId xmlns:a16="http://schemas.microsoft.com/office/drawing/2014/main" id="{68861D82-7435-41E8-B5ED-398623FC4F51}"/>
              </a:ext>
            </a:extLst>
          </p:cNvPr>
          <p:cNvSpPr txBox="1"/>
          <p:nvPr userDrawn="1"/>
        </p:nvSpPr>
        <p:spPr>
          <a:xfrm rot="20630519">
            <a:off x="6228195" y="4242981"/>
            <a:ext cx="488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3" name="TextBox 12">
            <a:hlinkClick r:id="rId5" tooltip="Software University Foundaton"/>
            <a:extLst>
              <a:ext uri="{FF2B5EF4-FFF2-40B4-BE49-F238E27FC236}">
                <a16:creationId xmlns:a16="http://schemas.microsoft.com/office/drawing/2014/main" id="{C224F999-651D-4A26-8A68-EB68765C5790}"/>
              </a:ext>
            </a:extLst>
          </p:cNvPr>
          <p:cNvSpPr txBox="1"/>
          <p:nvPr userDrawn="1"/>
        </p:nvSpPr>
        <p:spPr>
          <a:xfrm rot="1523920">
            <a:off x="5796155" y="5030876"/>
            <a:ext cx="5118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5" name="TextBox 14">
            <a:hlinkClick r:id="rId5" tooltip="Software University Foundaton"/>
            <a:extLst>
              <a:ext uri="{FF2B5EF4-FFF2-40B4-BE49-F238E27FC236}">
                <a16:creationId xmlns:a16="http://schemas.microsoft.com/office/drawing/2014/main" id="{B5855C6E-6513-4A5E-964E-CBB574B2B476}"/>
              </a:ext>
            </a:extLst>
          </p:cNvPr>
          <p:cNvSpPr txBox="1"/>
          <p:nvPr userDrawn="1"/>
        </p:nvSpPr>
        <p:spPr>
          <a:xfrm rot="20630519">
            <a:off x="4719975" y="5267108"/>
            <a:ext cx="8900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TextBox 15">
            <a:hlinkClick r:id="rId5" tooltip="Software University Foundaton"/>
            <a:extLst>
              <a:ext uri="{FF2B5EF4-FFF2-40B4-BE49-F238E27FC236}">
                <a16:creationId xmlns:a16="http://schemas.microsoft.com/office/drawing/2014/main" id="{719AA859-1237-4914-865D-8E0CD3AD6567}"/>
              </a:ext>
            </a:extLst>
          </p:cNvPr>
          <p:cNvSpPr txBox="1"/>
          <p:nvPr userDrawn="1"/>
        </p:nvSpPr>
        <p:spPr>
          <a:xfrm rot="20630519">
            <a:off x="4086252" y="4778904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7" name="TextBox 16">
            <a:hlinkClick r:id="rId5" tooltip="Software University Foundaton"/>
            <a:extLst>
              <a:ext uri="{FF2B5EF4-FFF2-40B4-BE49-F238E27FC236}">
                <a16:creationId xmlns:a16="http://schemas.microsoft.com/office/drawing/2014/main" id="{53CC8498-FFA6-457D-8B54-3BF3461CEF7A}"/>
              </a:ext>
            </a:extLst>
          </p:cNvPr>
          <p:cNvSpPr txBox="1"/>
          <p:nvPr userDrawn="1"/>
        </p:nvSpPr>
        <p:spPr>
          <a:xfrm rot="20630519">
            <a:off x="6970550" y="5614702"/>
            <a:ext cx="675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9" name="TextBox 18">
            <a:hlinkClick r:id="rId5" tooltip="Software University Foundaton"/>
            <a:extLst>
              <a:ext uri="{FF2B5EF4-FFF2-40B4-BE49-F238E27FC236}">
                <a16:creationId xmlns:a16="http://schemas.microsoft.com/office/drawing/2014/main" id="{2E797E8D-83EB-4466-9FA3-509596EA5568}"/>
              </a:ext>
            </a:extLst>
          </p:cNvPr>
          <p:cNvSpPr txBox="1"/>
          <p:nvPr userDrawn="1"/>
        </p:nvSpPr>
        <p:spPr>
          <a:xfrm rot="20414927">
            <a:off x="4835033" y="3905106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0" name="TextBox 19">
            <a:hlinkClick r:id="rId5" tooltip="Software University Foundaton"/>
            <a:extLst>
              <a:ext uri="{FF2B5EF4-FFF2-40B4-BE49-F238E27FC236}">
                <a16:creationId xmlns:a16="http://schemas.microsoft.com/office/drawing/2014/main" id="{58B95D20-6C4F-4F79-AA1D-E40A00E41053}"/>
              </a:ext>
            </a:extLst>
          </p:cNvPr>
          <p:cNvSpPr txBox="1"/>
          <p:nvPr userDrawn="1"/>
        </p:nvSpPr>
        <p:spPr>
          <a:xfrm rot="20215874">
            <a:off x="3507489" y="531580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1" name="TextBox 20">
            <a:hlinkClick r:id="rId5" tooltip="Software University Foundaton"/>
            <a:extLst>
              <a:ext uri="{FF2B5EF4-FFF2-40B4-BE49-F238E27FC236}">
                <a16:creationId xmlns:a16="http://schemas.microsoft.com/office/drawing/2014/main" id="{2CD5EF91-E0BC-462F-B1B8-6B3F8F1038E5}"/>
              </a:ext>
            </a:extLst>
          </p:cNvPr>
          <p:cNvSpPr txBox="1"/>
          <p:nvPr userDrawn="1"/>
        </p:nvSpPr>
        <p:spPr>
          <a:xfrm rot="1264394">
            <a:off x="5242941" y="551891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2" name="TextBox 21">
            <a:hlinkClick r:id="rId5" tooltip="Software University Foundaton"/>
            <a:extLst>
              <a:ext uri="{FF2B5EF4-FFF2-40B4-BE49-F238E27FC236}">
                <a16:creationId xmlns:a16="http://schemas.microsoft.com/office/drawing/2014/main" id="{6FF45627-4AF4-4071-A0E8-76738F228651}"/>
              </a:ext>
            </a:extLst>
          </p:cNvPr>
          <p:cNvSpPr txBox="1"/>
          <p:nvPr userDrawn="1"/>
        </p:nvSpPr>
        <p:spPr>
          <a:xfrm rot="1264394">
            <a:off x="2558897" y="484363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3" name="TextBox 22">
            <a:hlinkClick r:id="rId5" tooltip="Software University Foundaton"/>
            <a:extLst>
              <a:ext uri="{FF2B5EF4-FFF2-40B4-BE49-F238E27FC236}">
                <a16:creationId xmlns:a16="http://schemas.microsoft.com/office/drawing/2014/main" id="{BF119269-565D-4BCB-BED2-4133229E3330}"/>
              </a:ext>
            </a:extLst>
          </p:cNvPr>
          <p:cNvSpPr txBox="1"/>
          <p:nvPr userDrawn="1"/>
        </p:nvSpPr>
        <p:spPr>
          <a:xfrm rot="19121928">
            <a:off x="1418879" y="5249907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4" name="TextBox 23">
            <a:hlinkClick r:id="rId5" tooltip="Software University Foundaton"/>
            <a:extLst>
              <a:ext uri="{FF2B5EF4-FFF2-40B4-BE49-F238E27FC236}">
                <a16:creationId xmlns:a16="http://schemas.microsoft.com/office/drawing/2014/main" id="{C9FE10EB-E49B-416A-A18D-617D25B2AADB}"/>
              </a:ext>
            </a:extLst>
          </p:cNvPr>
          <p:cNvSpPr txBox="1"/>
          <p:nvPr userDrawn="1"/>
        </p:nvSpPr>
        <p:spPr>
          <a:xfrm rot="1264394">
            <a:off x="5389325" y="2481161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5" name="TextBox 24">
            <a:hlinkClick r:id="rId5" tooltip="Software University Foundaton"/>
            <a:extLst>
              <a:ext uri="{FF2B5EF4-FFF2-40B4-BE49-F238E27FC236}">
                <a16:creationId xmlns:a16="http://schemas.microsoft.com/office/drawing/2014/main" id="{B9FCDDF2-3137-4E34-B264-5F180611DC0D}"/>
              </a:ext>
            </a:extLst>
          </p:cNvPr>
          <p:cNvSpPr txBox="1"/>
          <p:nvPr userDrawn="1"/>
        </p:nvSpPr>
        <p:spPr>
          <a:xfrm rot="1264394">
            <a:off x="6616653" y="1491081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6" name="TextBox 25">
            <a:hlinkClick r:id="rId5" tooltip="Software University Foundaton"/>
            <a:extLst>
              <a:ext uri="{FF2B5EF4-FFF2-40B4-BE49-F238E27FC236}">
                <a16:creationId xmlns:a16="http://schemas.microsoft.com/office/drawing/2014/main" id="{F4930118-998D-499A-B37E-D5577CC1A7E4}"/>
              </a:ext>
            </a:extLst>
          </p:cNvPr>
          <p:cNvSpPr txBox="1"/>
          <p:nvPr userDrawn="1"/>
        </p:nvSpPr>
        <p:spPr>
          <a:xfrm rot="20252314">
            <a:off x="3926026" y="2616560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  <a:extLst>
              <a:ext uri="{FF2B5EF4-FFF2-40B4-BE49-F238E27FC236}">
                <a16:creationId xmlns:a16="http://schemas.microsoft.com/office/drawing/2014/main" id="{A0EE0643-28B4-437C-A977-17D2723F8213}"/>
              </a:ext>
            </a:extLst>
          </p:cNvPr>
          <p:cNvSpPr txBox="1"/>
          <p:nvPr userDrawn="1"/>
        </p:nvSpPr>
        <p:spPr>
          <a:xfrm rot="20585427">
            <a:off x="5423905" y="1263054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8" name="TextBox 27">
            <a:hlinkClick r:id="rId5" tooltip="Software University Foundaton"/>
            <a:extLst>
              <a:ext uri="{FF2B5EF4-FFF2-40B4-BE49-F238E27FC236}">
                <a16:creationId xmlns:a16="http://schemas.microsoft.com/office/drawing/2014/main" id="{ADAF237D-C784-4665-8DD2-A2B085FC2CAF}"/>
              </a:ext>
            </a:extLst>
          </p:cNvPr>
          <p:cNvSpPr txBox="1"/>
          <p:nvPr userDrawn="1"/>
        </p:nvSpPr>
        <p:spPr>
          <a:xfrm rot="1264394">
            <a:off x="6357616" y="492300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9" name="TextBox 28">
            <a:hlinkClick r:id="rId5" tooltip="Software University Foundaton"/>
            <a:extLst>
              <a:ext uri="{FF2B5EF4-FFF2-40B4-BE49-F238E27FC236}">
                <a16:creationId xmlns:a16="http://schemas.microsoft.com/office/drawing/2014/main" id="{012AF389-E695-4054-9706-588DCD4FD543}"/>
              </a:ext>
            </a:extLst>
          </p:cNvPr>
          <p:cNvSpPr txBox="1"/>
          <p:nvPr userDrawn="1"/>
        </p:nvSpPr>
        <p:spPr>
          <a:xfrm rot="2248444">
            <a:off x="3177255" y="1174443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30" name="TextBox 29">
            <a:hlinkClick r:id="rId5" tooltip="Software University Foundaton"/>
            <a:extLst>
              <a:ext uri="{FF2B5EF4-FFF2-40B4-BE49-F238E27FC236}">
                <a16:creationId xmlns:a16="http://schemas.microsoft.com/office/drawing/2014/main" id="{98678852-FD82-4E90-BE26-4D9E01678873}"/>
              </a:ext>
            </a:extLst>
          </p:cNvPr>
          <p:cNvSpPr txBox="1"/>
          <p:nvPr userDrawn="1"/>
        </p:nvSpPr>
        <p:spPr>
          <a:xfrm rot="20630519">
            <a:off x="2538020" y="5819780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343040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7/13/2018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9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0.png"/><Relationship Id="rId4" Type="http://schemas.openxmlformats.org/officeDocument/2006/relationships/hyperlink" Target="http://creativecommons.org/licenses/by-nc-sa/4.0/" TargetMode="External"/><Relationship Id="rId9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1.png"/><Relationship Id="rId7" Type="http://schemas.openxmlformats.org/officeDocument/2006/relationships/slide" Target="slide2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4.png"/><Relationship Id="rId5" Type="http://schemas.openxmlformats.org/officeDocument/2006/relationships/image" Target="../media/image11.png"/><Relationship Id="rId10" Type="http://schemas.openxmlformats.org/officeDocument/2006/relationships/slide" Target="slide25.xml"/><Relationship Id="rId4" Type="http://schemas.openxmlformats.org/officeDocument/2006/relationships/slide" Target="slide4.xml"/><Relationship Id="rId9" Type="http://schemas.openxmlformats.org/officeDocument/2006/relationships/image" Target="../media/image1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hyperlink" Target="https://softuni.bg/courses/java-mvc-frameworks-spring" TargetMode="External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hyperlink" Target="http://www.indeavr.com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uperhosting.bg/" TargetMode="External"/><Relationship Id="rId12" Type="http://schemas.openxmlformats.org/officeDocument/2006/relationships/image" Target="../media/image4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11" Type="http://schemas.openxmlformats.org/officeDocument/2006/relationships/hyperlink" Target="http://xs-software.com/" TargetMode="External"/><Relationship Id="rId5" Type="http://schemas.openxmlformats.org/officeDocument/2006/relationships/hyperlink" Target="http://www.softwaregroup-bg.com/" TargetMode="External"/><Relationship Id="rId10" Type="http://schemas.openxmlformats.org/officeDocument/2006/relationships/image" Target="../media/image40.png"/><Relationship Id="rId4" Type="http://schemas.openxmlformats.org/officeDocument/2006/relationships/image" Target="../media/image37.png"/><Relationship Id="rId9" Type="http://schemas.openxmlformats.org/officeDocument/2006/relationships/hyperlink" Target="https://netpeak.net/" TargetMode="External"/><Relationship Id="rId14" Type="http://schemas.openxmlformats.org/officeDocument/2006/relationships/image" Target="../media/image42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telenor.bg/" TargetMode="External"/><Relationship Id="rId13" Type="http://schemas.openxmlformats.org/officeDocument/2006/relationships/image" Target="../media/image48.png"/><Relationship Id="rId3" Type="http://schemas.openxmlformats.org/officeDocument/2006/relationships/hyperlink" Target="https://aeternity.com/" TargetMode="External"/><Relationship Id="rId7" Type="http://schemas.openxmlformats.org/officeDocument/2006/relationships/image" Target="../media/image45.jpeg"/><Relationship Id="rId12" Type="http://schemas.openxmlformats.org/officeDocument/2006/relationships/hyperlink" Target="http://smartit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liebherr.com/en/deu/start/start-page.html" TargetMode="External"/><Relationship Id="rId11" Type="http://schemas.openxmlformats.org/officeDocument/2006/relationships/image" Target="../media/image47.png"/><Relationship Id="rId5" Type="http://schemas.openxmlformats.org/officeDocument/2006/relationships/image" Target="../media/image44.png"/><Relationship Id="rId10" Type="http://schemas.openxmlformats.org/officeDocument/2006/relationships/hyperlink" Target="https://www.sbtech.com/" TargetMode="External"/><Relationship Id="rId4" Type="http://schemas.openxmlformats.org/officeDocument/2006/relationships/image" Target="../media/image43.png"/><Relationship Id="rId9" Type="http://schemas.openxmlformats.org/officeDocument/2006/relationships/image" Target="../media/image4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hyperlink" Target="http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49.png"/><Relationship Id="rId12" Type="http://schemas.openxmlformats.org/officeDocument/2006/relationships/image" Target="../media/image5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52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51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5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79811" y="291604"/>
            <a:ext cx="7910299" cy="1476352"/>
          </a:xfrm>
        </p:spPr>
        <p:txBody>
          <a:bodyPr>
            <a:normAutofit/>
          </a:bodyPr>
          <a:lstStyle/>
          <a:p>
            <a:r>
              <a:rPr lang="en-US" dirty="0"/>
              <a:t>Java MVC Frameworks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5865812" y="1388520"/>
            <a:ext cx="5624297" cy="758871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Spring Security. Authentication. Authorization.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84212" y="4583300"/>
            <a:ext cx="3187613" cy="525135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4213" y="5053199"/>
            <a:ext cx="3187614" cy="44434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84212" y="5499803"/>
            <a:ext cx="3187613" cy="363552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684212" y="5840965"/>
            <a:ext cx="3187613" cy="331235"/>
          </a:xfrm>
        </p:spPr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pic>
        <p:nvPicPr>
          <p:cNvPr id="1028" name="Picture 4" title="CC-BY-NC-SA License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15332" y="3963582"/>
            <a:ext cx="2115687" cy="228970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30" y="2496257"/>
            <a:ext cx="2212117" cy="55174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7FF8955-9321-4222-B309-6A27C09B60B5}"/>
              </a:ext>
            </a:extLst>
          </p:cNvPr>
          <p:cNvSpPr txBox="1"/>
          <p:nvPr/>
        </p:nvSpPr>
        <p:spPr>
          <a:xfrm rot="1610892">
            <a:off x="4640493" y="3439632"/>
            <a:ext cx="1924033" cy="722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Java MVC Frameworks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C4AB84A-2811-4D37-BF14-80BCFABA35D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1317" y="2273675"/>
            <a:ext cx="2064787" cy="189083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30F85F7-6187-450C-836E-735909CC204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4243" y="3296232"/>
            <a:ext cx="1915526" cy="191552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E1B93C6-31D8-4BB8-A390-7D0874DC0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4415" y="4583300"/>
            <a:ext cx="1867090" cy="1867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677679"/>
          </a:xfrm>
        </p:spPr>
        <p:txBody>
          <a:bodyPr/>
          <a:lstStyle/>
          <a:p>
            <a:r>
              <a:rPr lang="en-US" dirty="0"/>
              <a:t>Implementing the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UserDetails</a:t>
            </a:r>
            <a:r>
              <a:rPr lang="en-US" dirty="0"/>
              <a:t> interface.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Registration - User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71063" y="2590605"/>
            <a:ext cx="11806419" cy="397031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@Entity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User implements UserDetails {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String username;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String password;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boolean isAccountNonExpired;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boolean isAccountNonLocked;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boolean isCredentialsNonExpired;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boolean isEnabled;</a:t>
            </a:r>
            <a:b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Set&lt;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Role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authorities;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71063" y="2057400"/>
            <a:ext cx="11806419" cy="53320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User.java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6208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Implementing the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GrantedAuthority</a:t>
            </a:r>
            <a:r>
              <a:rPr lang="en-US" dirty="0"/>
              <a:t> interface.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Registration - Roles</a:t>
            </a:r>
            <a:endParaRPr lang="bg-BG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93010" y="2590605"/>
            <a:ext cx="8115397" cy="12557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Role implements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GrantedAuthority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String authority;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93010" y="2057400"/>
            <a:ext cx="8115397" cy="53320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Role.java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AutoShape 25"/>
          <p:cNvSpPr>
            <a:spLocks noChangeArrowheads="1"/>
          </p:cNvSpPr>
          <p:nvPr/>
        </p:nvSpPr>
        <p:spPr bwMode="auto">
          <a:xfrm>
            <a:off x="6175410" y="3330939"/>
            <a:ext cx="2667000" cy="551227"/>
          </a:xfrm>
          <a:prstGeom prst="wedgeRoundRectCallout">
            <a:avLst>
              <a:gd name="adj1" fmla="val -36343"/>
              <a:gd name="adj2" fmla="val -8131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  <a:latin typeface="+mn-lt"/>
              </a:rPr>
              <a:t>Role Interface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EC8E170-017B-47B8-9D65-9D04508929A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0914" y="2057400"/>
            <a:ext cx="2735817" cy="228238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056028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1058679"/>
          </a:xfrm>
        </p:spPr>
        <p:txBody>
          <a:bodyPr/>
          <a:lstStyle/>
          <a:p>
            <a:r>
              <a:rPr lang="en-US" dirty="0"/>
              <a:t>Implementing the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UserDetailsService</a:t>
            </a:r>
            <a:r>
              <a:rPr lang="en-US" dirty="0"/>
              <a:t> interface.</a:t>
            </a:r>
            <a:endParaRPr lang="bg-BG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Registration - </a:t>
            </a:r>
            <a:r>
              <a:rPr lang="en-US" noProof="1"/>
              <a:t>UserService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88815" y="2590605"/>
            <a:ext cx="11806419" cy="397031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@Service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UserServiceImpl implements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UserDetailsService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@Autowired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BCryptPasswordEncoder bCryptPasswordEncoder;</a:t>
            </a:r>
            <a:b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@Override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void register(RegisterModel registerModel) {      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bCryptPasswordEncoder.encode(password));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b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88815" y="2057400"/>
            <a:ext cx="11806419" cy="53320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UserServiceImpl.java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AutoShape 25"/>
          <p:cNvSpPr>
            <a:spLocks noChangeArrowheads="1"/>
          </p:cNvSpPr>
          <p:nvPr/>
        </p:nvSpPr>
        <p:spPr bwMode="auto">
          <a:xfrm>
            <a:off x="6704012" y="4282190"/>
            <a:ext cx="2895600" cy="551227"/>
          </a:xfrm>
          <a:prstGeom prst="wedgeRoundRectCallout">
            <a:avLst>
              <a:gd name="adj1" fmla="val -36343"/>
              <a:gd name="adj2" fmla="val -8131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  <a:latin typeface="+mn-lt"/>
              </a:rPr>
              <a:t>Encrypt Password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14566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830079"/>
          </a:xfrm>
        </p:spPr>
        <p:txBody>
          <a:bodyPr/>
          <a:lstStyle/>
          <a:p>
            <a:r>
              <a:rPr lang="en-US" dirty="0"/>
              <a:t>Disabling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CSRF</a:t>
            </a:r>
            <a:r>
              <a:rPr lang="en-US" dirty="0"/>
              <a:t> protection temporarily. 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Registration - Configuration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88815" y="2590605"/>
            <a:ext cx="11806419" cy="24013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@Override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protected void configure(HttpSecurity http) throws Exception {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http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.and()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.csrf().disable();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88815" y="2057400"/>
            <a:ext cx="11806419" cy="53320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SecurityConfiguration.java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25"/>
          <p:cNvSpPr>
            <a:spLocks noChangeArrowheads="1"/>
          </p:cNvSpPr>
          <p:nvPr/>
        </p:nvSpPr>
        <p:spPr bwMode="auto">
          <a:xfrm>
            <a:off x="2741612" y="4931644"/>
            <a:ext cx="2895600" cy="551227"/>
          </a:xfrm>
          <a:prstGeom prst="wedgeRoundRectCallout">
            <a:avLst>
              <a:gd name="adj1" fmla="val -36343"/>
              <a:gd name="adj2" fmla="val -8131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  <a:latin typeface="+mn-lt"/>
              </a:rPr>
              <a:t>Disable CSRF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41015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Login Mechanism</a:t>
            </a:r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573" y="2590800"/>
            <a:ext cx="2412566" cy="198210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9879" y="4870351"/>
            <a:ext cx="847624" cy="84762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12" y="4876800"/>
            <a:ext cx="842628" cy="84262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440" y="4837749"/>
            <a:ext cx="920730" cy="92073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985" y="2704664"/>
            <a:ext cx="2233742" cy="133831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0212" y="2486144"/>
            <a:ext cx="1604442" cy="1922446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 flipV="1">
            <a:off x="3254704" y="2854845"/>
            <a:ext cx="3128073" cy="4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11954" y="2051025"/>
            <a:ext cx="17978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Web</a:t>
            </a:r>
            <a:r>
              <a:rPr lang="en-US" sz="2000" dirty="0"/>
              <a:t> </a:t>
            </a:r>
            <a:r>
              <a:rPr lang="en-US" sz="2800" dirty="0"/>
              <a:t>Client</a:t>
            </a:r>
            <a:endParaRPr lang="en-US" sz="2000" dirty="0"/>
          </a:p>
        </p:txBody>
      </p:sp>
      <p:sp>
        <p:nvSpPr>
          <p:cNvPr id="15" name="TextBox 14"/>
          <p:cNvSpPr txBox="1"/>
          <p:nvPr/>
        </p:nvSpPr>
        <p:spPr>
          <a:xfrm>
            <a:off x="3310272" y="3580784"/>
            <a:ext cx="31280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GET localhost:8080</a:t>
            </a:r>
            <a:endParaRPr lang="en-US" sz="2000" dirty="0"/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3225408" y="3447367"/>
            <a:ext cx="3128072" cy="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404303" y="2924147"/>
            <a:ext cx="243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Session Cookie</a:t>
            </a:r>
            <a:endParaRPr lang="en-US" sz="2000" dirty="0"/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3254704" y="4146237"/>
            <a:ext cx="3128073" cy="4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310272" y="2358695"/>
            <a:ext cx="31280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GET localhost:8080</a:t>
            </a:r>
            <a:endParaRPr lang="en-US" sz="2000" dirty="0"/>
          </a:p>
        </p:txBody>
      </p:sp>
      <p:sp>
        <p:nvSpPr>
          <p:cNvPr id="23" name="TextBox 22"/>
          <p:cNvSpPr txBox="1"/>
          <p:nvPr/>
        </p:nvSpPr>
        <p:spPr>
          <a:xfrm>
            <a:off x="3400406" y="4188474"/>
            <a:ext cx="23568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Session Cookie</a:t>
            </a:r>
            <a:endParaRPr lang="en-US" sz="2000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8440545" y="3009364"/>
            <a:ext cx="1595958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8580295" y="1970040"/>
            <a:ext cx="131645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Create </a:t>
            </a:r>
            <a:br>
              <a:rPr lang="en-US" sz="2800" dirty="0"/>
            </a:br>
            <a:r>
              <a:rPr lang="en-US" sz="2800" dirty="0"/>
              <a:t>Session</a:t>
            </a:r>
            <a:endParaRPr lang="en-US" sz="2000" dirty="0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8448309" y="4188474"/>
            <a:ext cx="1595958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598767" y="3192130"/>
            <a:ext cx="14639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Validate </a:t>
            </a:r>
            <a:br>
              <a:rPr lang="en-US" sz="2800" dirty="0"/>
            </a:br>
            <a:r>
              <a:rPr lang="en-US" sz="2800" dirty="0"/>
              <a:t>Session</a:t>
            </a:r>
            <a:endParaRPr lang="en-US" sz="2000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0724" y="2499623"/>
            <a:ext cx="1950461" cy="1950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004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/>
      <p:bldP spid="20" grpId="0"/>
      <p:bldP spid="22" grpId="0"/>
      <p:bldP spid="23" grpId="0"/>
      <p:bldP spid="25" grpId="0"/>
      <p:bldP spid="2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Login - Configuration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88815" y="1981005"/>
            <a:ext cx="11806419" cy="164352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.and()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.formLogin().loginPage("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/login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").permitAll()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.usernameParameter("</a:t>
            </a:r>
            <a:r>
              <a:rPr lang="en-US" b="1" noProof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username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.passwordParameter("</a:t>
            </a:r>
            <a:r>
              <a:rPr lang="en-US" b="1" noProof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password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88815" y="1447800"/>
            <a:ext cx="11806419" cy="53320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SecurityConfiguration.java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88815" y="4547605"/>
            <a:ext cx="11806419" cy="8679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type="text" name="</a:t>
            </a:r>
            <a:r>
              <a:rPr lang="en-US" b="1" noProof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username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"/&gt;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type="text" name="</a:t>
            </a:r>
            <a:r>
              <a:rPr lang="en-US" b="1" noProof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password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"/&gt;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88815" y="4014400"/>
            <a:ext cx="11806419" cy="53320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login.html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2328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Login - </a:t>
            </a:r>
            <a:r>
              <a:rPr lang="en-US" noProof="1"/>
              <a:t>UserService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88815" y="2133405"/>
            <a:ext cx="11806419" cy="397031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@Service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UserServiceImpl implements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UserDetailsService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@Autowired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BCryptPasswordEncoder bCryptPasswordEncoder;</a:t>
            </a:r>
            <a:b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@Override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UserDetails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loadUserByUsername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(String username) throws UsernameNotFoundException {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  <a:b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88815" y="1600200"/>
            <a:ext cx="11806419" cy="53320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UserServiceImpl.java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25"/>
          <p:cNvSpPr>
            <a:spLocks noChangeArrowheads="1"/>
          </p:cNvSpPr>
          <p:nvPr/>
        </p:nvSpPr>
        <p:spPr bwMode="auto">
          <a:xfrm>
            <a:off x="8685388" y="3124200"/>
            <a:ext cx="2438224" cy="914400"/>
          </a:xfrm>
          <a:prstGeom prst="wedgeRoundRectCallout">
            <a:avLst>
              <a:gd name="adj1" fmla="val -36343"/>
              <a:gd name="adj2" fmla="val -8131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  <a:latin typeface="+mn-lt"/>
              </a:rPr>
              <a:t>User Service Interface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70854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Login - Controller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88815" y="1752405"/>
            <a:ext cx="11806419" cy="47459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@Controller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LoginController {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@GetMapping("/login")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String getLoginPage(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@RequestParam(required = false)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String error, Model model) {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if(error != null){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model.addAttribute("error", "Error");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}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return "login";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  <a:b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88815" y="1219200"/>
            <a:ext cx="11806419" cy="53320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LoginController.java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25"/>
          <p:cNvSpPr>
            <a:spLocks noChangeArrowheads="1"/>
          </p:cNvSpPr>
          <p:nvPr/>
        </p:nvSpPr>
        <p:spPr bwMode="auto">
          <a:xfrm>
            <a:off x="8837612" y="3515762"/>
            <a:ext cx="2438224" cy="609600"/>
          </a:xfrm>
          <a:prstGeom prst="wedgeRoundRectCallout">
            <a:avLst>
              <a:gd name="adj1" fmla="val -36343"/>
              <a:gd name="adj2" fmla="val -8131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  <a:latin typeface="+mn-lt"/>
              </a:rPr>
              <a:t>Error Handling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02472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Logout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88815" y="3200205"/>
            <a:ext cx="11806419" cy="8679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.and()                      .logout().logoutSuccessUrl("/login?logout").permitAll()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88815" y="2667000"/>
            <a:ext cx="11806419" cy="53320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SecurityConfiguration.java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AutoShape 25"/>
          <p:cNvSpPr>
            <a:spLocks noChangeArrowheads="1"/>
          </p:cNvSpPr>
          <p:nvPr/>
        </p:nvSpPr>
        <p:spPr bwMode="auto">
          <a:xfrm>
            <a:off x="6170612" y="4267200"/>
            <a:ext cx="2438224" cy="1347170"/>
          </a:xfrm>
          <a:prstGeom prst="wedgeRoundRectCallout">
            <a:avLst>
              <a:gd name="adj1" fmla="val -34070"/>
              <a:gd name="adj2" fmla="val -7103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  <a:latin typeface="+mn-lt"/>
              </a:rPr>
              <a:t>Logout. No Controller is required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06781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Remember Me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88815" y="1981005"/>
            <a:ext cx="11806419" cy="24013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.and()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.rememberMe()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.rememberMeParameter("</a:t>
            </a:r>
            <a:r>
              <a:rPr lang="en-US" b="1" noProof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remember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.key("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remember Me Encryption Key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.rememberMeCookieName("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rememberMeCookieName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.tokenValiditySeconds(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10000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88815" y="1447800"/>
            <a:ext cx="11806419" cy="53320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SecurityConfiguration.java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98772" y="5334000"/>
            <a:ext cx="11806419" cy="46237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name="</a:t>
            </a:r>
            <a:r>
              <a:rPr lang="en-US" b="1" noProof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remember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type="checkbox" /&gt;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98772" y="4800795"/>
            <a:ext cx="11806419" cy="53320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login.html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9635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4" name="Slide Zoom 3">
                <a:extLst>
                  <a:ext uri="{FF2B5EF4-FFF2-40B4-BE49-F238E27FC236}">
                    <a16:creationId xmlns:a16="http://schemas.microsoft.com/office/drawing/2014/main" id="{4CDA75AC-7D84-40A3-A5C5-212D34214C39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224206755"/>
                  </p:ext>
                </p:extLst>
              </p:nvPr>
            </p:nvGraphicFramePr>
            <p:xfrm>
              <a:off x="3960812" y="990600"/>
              <a:ext cx="4343400" cy="2443799"/>
            </p:xfrm>
            <a:graphic>
              <a:graphicData uri="http://schemas.microsoft.com/office/powerpoint/2016/slidezoom">
                <pslz:sldZm>
                  <pslz:sldZmObj sldId="465" cId="3137537680">
                    <pslz:zmPr id="{5B5D657B-0634-42FC-B28D-A98E27F5E86D}" returnToParent="0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4343400" cy="2443799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4" name="Slide Zoom 3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4CDA75AC-7D84-40A3-A5C5-212D34214C3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960812" y="990600"/>
                <a:ext cx="4343400" cy="2443799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6" name="Slide Zoom 5">
                <a:extLst>
                  <a:ext uri="{FF2B5EF4-FFF2-40B4-BE49-F238E27FC236}">
                    <a16:creationId xmlns:a16="http://schemas.microsoft.com/office/drawing/2014/main" id="{01293EE7-3BD1-468F-85A8-CC7F7BCF2F0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723155047"/>
                  </p:ext>
                </p:extLst>
              </p:nvPr>
            </p:nvGraphicFramePr>
            <p:xfrm>
              <a:off x="634213" y="3809999"/>
              <a:ext cx="4343400" cy="2443799"/>
            </p:xfrm>
            <a:graphic>
              <a:graphicData uri="http://schemas.microsoft.com/office/powerpoint/2016/slidezoom">
                <pslz:sldZm>
                  <pslz:sldZmObj sldId="484" cId="3480625503">
                    <pslz:zmPr id="{DB5439CD-A58B-43D9-9583-F69D5EB8FD7D}" returnToParent="0" transitionDur="1000">
                      <p166:blipFill xmlns:p166="http://schemas.microsoft.com/office/powerpoint/2016/6/main">
                        <a:blip r:embed="rId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4343400" cy="2443799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6" name="Slide Zoom 5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id="{01293EE7-3BD1-468F-85A8-CC7F7BCF2F0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34213" y="3809999"/>
                <a:ext cx="4343400" cy="2443799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8" name="Slide Zoom 7">
                <a:extLst>
                  <a:ext uri="{FF2B5EF4-FFF2-40B4-BE49-F238E27FC236}">
                    <a16:creationId xmlns:a16="http://schemas.microsoft.com/office/drawing/2014/main" id="{98856723-9E44-4066-B43D-6FC694BADCF7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957724088"/>
                  </p:ext>
                </p:extLst>
              </p:nvPr>
            </p:nvGraphicFramePr>
            <p:xfrm>
              <a:off x="7239919" y="3809999"/>
              <a:ext cx="4343400" cy="2443799"/>
            </p:xfrm>
            <a:graphic>
              <a:graphicData uri="http://schemas.microsoft.com/office/powerpoint/2016/slidezoom">
                <pslz:sldZm>
                  <pslz:sldZmObj sldId="486" cId="1721501945">
                    <pslz:zmPr id="{24C2ECA6-2887-4B3D-B851-6F0F239C64FE}" returnToParent="0" transitionDur="1000">
                      <p166:blipFill xmlns:p166="http://schemas.microsoft.com/office/powerpoint/2016/6/main">
                        <a:blip r:embed="rId9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4343400" cy="2443799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8" name="Slide Zoom 7">
                <a:hlinkClick r:id="rId10" action="ppaction://hlinksldjump"/>
                <a:extLst>
                  <a:ext uri="{FF2B5EF4-FFF2-40B4-BE49-F238E27FC236}">
                    <a16:creationId xmlns:a16="http://schemas.microsoft.com/office/drawing/2014/main" id="{98856723-9E44-4066-B43D-6FC694BADCF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239919" y="3809999"/>
                <a:ext cx="4343400" cy="2443799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08291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753879"/>
          </a:xfrm>
        </p:spPr>
        <p:txBody>
          <a:bodyPr/>
          <a:lstStyle/>
          <a:p>
            <a:r>
              <a:rPr lang="en-US" dirty="0"/>
              <a:t>This is the currently logged user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Principal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03391" y="2590605"/>
            <a:ext cx="11806419" cy="20135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@GetMapping("/user")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String getUser(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Principal principal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){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System.out.println(principal.getName());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"user";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03391" y="2057400"/>
            <a:ext cx="11806419" cy="53320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UserController.java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25"/>
          <p:cNvSpPr>
            <a:spLocks noChangeArrowheads="1"/>
          </p:cNvSpPr>
          <p:nvPr/>
        </p:nvSpPr>
        <p:spPr bwMode="auto">
          <a:xfrm>
            <a:off x="5637212" y="4114800"/>
            <a:ext cx="2667000" cy="1022575"/>
          </a:xfrm>
          <a:prstGeom prst="wedgeRoundRectCallout">
            <a:avLst>
              <a:gd name="adj1" fmla="val -34070"/>
              <a:gd name="adj2" fmla="val -7103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  <a:latin typeface="+mn-lt"/>
              </a:rPr>
              <a:t>Print Logged-In username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64423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1058679"/>
          </a:xfrm>
        </p:spPr>
        <p:txBody>
          <a:bodyPr/>
          <a:lstStyle/>
          <a:p>
            <a:r>
              <a:rPr lang="en-US" dirty="0"/>
              <a:t>Grant Access to specific methods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 / Post Authorize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10863" y="2528503"/>
            <a:ext cx="11806419" cy="164352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@EnableGlobalMethodSecurity(prePostEnabled = true)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SecurityConfiguration extends WebSecurityConfigurerAdapter {</a:t>
            </a:r>
            <a:b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10863" y="1995298"/>
            <a:ext cx="11806419" cy="53320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SecurityConfiguration.java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10863" y="4961470"/>
            <a:ext cx="11806419" cy="164352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interface UserService extends UserDetailsService {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@PreAuthorize("hasRole('ADMIN')")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void delete();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10863" y="4428265"/>
            <a:ext cx="11806419" cy="53320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UserService.java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AutoShape 25"/>
          <p:cNvSpPr>
            <a:spLocks noChangeArrowheads="1"/>
          </p:cNvSpPr>
          <p:nvPr/>
        </p:nvSpPr>
        <p:spPr bwMode="auto">
          <a:xfrm>
            <a:off x="7542212" y="3143563"/>
            <a:ext cx="2438224" cy="1347170"/>
          </a:xfrm>
          <a:prstGeom prst="wedgeRoundRectCallout">
            <a:avLst>
              <a:gd name="adj1" fmla="val -34070"/>
              <a:gd name="adj2" fmla="val -7103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  <a:latin typeface="+mn-lt"/>
              </a:rPr>
              <a:t>Enables </a:t>
            </a:r>
            <a:r>
              <a:rPr lang="en-US" sz="2800" dirty="0" err="1">
                <a:solidFill>
                  <a:srgbClr val="FFFFFF"/>
                </a:solidFill>
                <a:latin typeface="+mn-lt"/>
              </a:rPr>
              <a:t>PreAuthorize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10" name="AutoShape 25"/>
          <p:cNvSpPr>
            <a:spLocks noChangeArrowheads="1"/>
          </p:cNvSpPr>
          <p:nvPr/>
        </p:nvSpPr>
        <p:spPr bwMode="auto">
          <a:xfrm>
            <a:off x="7004915" y="5494675"/>
            <a:ext cx="2757600" cy="1082679"/>
          </a:xfrm>
          <a:prstGeom prst="wedgeRoundRectCallout">
            <a:avLst>
              <a:gd name="adj1" fmla="val -63996"/>
              <a:gd name="adj2" fmla="val -2921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  <a:latin typeface="+mn-lt"/>
              </a:rPr>
              <a:t>Requires Admin Role to execute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63019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 Access Handling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88815" y="1752405"/>
            <a:ext cx="11806419" cy="8679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.and()                .exceptionHandling().accessDeniedPage("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/unauthorized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88815" y="1219200"/>
            <a:ext cx="11806419" cy="53320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SecurityConfiguration.java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88815" y="3872101"/>
            <a:ext cx="11806419" cy="164352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@GetMapping("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/unauthorized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String unauthorized(){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unauthorized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88815" y="3338896"/>
            <a:ext cx="11806419" cy="53320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AccessController.java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8090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CSRF</a:t>
            </a:r>
            <a:endParaRPr lang="bg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B267330-BD87-4849-A3C4-1B7612A2D9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Cross-Site Request Forgery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CCB2BE7-9263-47AB-B99C-4D8C79F891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4012" y="1089584"/>
            <a:ext cx="6400800" cy="335004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4806255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CSFR Protection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88815" y="1600005"/>
            <a:ext cx="11806419" cy="358251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.csrf()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.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csrfTokenRepository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csrfTokenRepository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())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CsrfTokenRepository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csrfTokenRepository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 {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HttpSessionCsrfTokenRepository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repository = 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	new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HttpSessionCsrfTokenRepository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repository.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setSessionAttributeName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_csrf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repository;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88815" y="1066800"/>
            <a:ext cx="11806419" cy="53320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AccessController.java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04260" y="5800998"/>
            <a:ext cx="11806419" cy="8679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type="hidden" th:name="${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_csrf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.parameterName}" th:value="${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_csrf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token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}" /&gt;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88815" y="5267793"/>
            <a:ext cx="11806419" cy="53320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form.html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3928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 animBg="1"/>
      <p:bldP spid="1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2812" y="5410200"/>
            <a:ext cx="10363200" cy="8206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dirty="0"/>
              <a:t>What is Thymeleaf Security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32227" y="685800"/>
            <a:ext cx="3324370" cy="4331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5019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Functionality to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display</a:t>
            </a:r>
            <a:r>
              <a:rPr lang="en-US" dirty="0"/>
              <a:t> data based on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authentication</a:t>
            </a:r>
            <a:r>
              <a:rPr lang="en-US" dirty="0"/>
              <a:t> rules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Thymeleaf Security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88815" y="2667000"/>
            <a:ext cx="11806419" cy="164352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&lt;dependency&gt;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&lt;groupId&gt;org.thymeleaf.extras&lt;/groupId&gt;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&lt;artifactId&gt;thymeleaf-extras-springsecurity4&lt;/artifactId&gt;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&lt;/dependency&gt;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88815" y="2133795"/>
            <a:ext cx="11806419" cy="53320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pom.xml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3714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Principal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27012" y="1828605"/>
            <a:ext cx="11806419" cy="43581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&lt;!DOCTYPE html&gt;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 lang="en"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xmlns:th="http://www.thymeleaf.org"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xmlns:sec="http://www.thymeleaf.org/extras/spring-security"&gt;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&lt;body&gt;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&lt;div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sec:authentication="name"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The value of the "name" property of the authentication object should appear here.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&lt;/div&gt;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&lt;/body&gt;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27012" y="1295400"/>
            <a:ext cx="11806419" cy="53320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pom.xml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25"/>
          <p:cNvSpPr>
            <a:spLocks noChangeArrowheads="1"/>
          </p:cNvSpPr>
          <p:nvPr/>
        </p:nvSpPr>
        <p:spPr bwMode="auto">
          <a:xfrm>
            <a:off x="5484812" y="4876800"/>
            <a:ext cx="2757600" cy="1082679"/>
          </a:xfrm>
          <a:prstGeom prst="wedgeRoundRectCallout">
            <a:avLst>
              <a:gd name="adj1" fmla="val -32787"/>
              <a:gd name="adj2" fmla="val -6895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  <a:latin typeface="+mn-lt"/>
              </a:rPr>
              <a:t>Show the username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95084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27012" y="1828605"/>
            <a:ext cx="11806419" cy="397031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&lt;!DOCTYPE html&gt;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 lang="en"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xmlns:th="http://www.thymeleaf.org"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xmlns:sec="http://www.thymeleaf.org/extras/spring-security"&gt;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&lt;body&gt;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&lt;div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sec:authorize="hasRole('ADMIN')"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This content is only shown to administrators.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&lt;/div&gt;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&lt;/body&gt;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27012" y="1295400"/>
            <a:ext cx="11806419" cy="53320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pom.xml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25"/>
          <p:cNvSpPr>
            <a:spLocks noChangeArrowheads="1"/>
          </p:cNvSpPr>
          <p:nvPr/>
        </p:nvSpPr>
        <p:spPr bwMode="auto">
          <a:xfrm>
            <a:off x="5484812" y="4876800"/>
            <a:ext cx="2757600" cy="1082679"/>
          </a:xfrm>
          <a:prstGeom prst="wedgeRoundRectCallout">
            <a:avLst>
              <a:gd name="adj1" fmla="val -32787"/>
              <a:gd name="adj2" fmla="val -6895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  <a:latin typeface="+mn-lt"/>
              </a:rPr>
              <a:t>Show if you are admin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19754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Spring Security </a:t>
            </a:r>
            <a:r>
              <a:rPr lang="en-US" sz="3200" dirty="0"/>
              <a:t>–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/>
              <a:t>framework that focuses </a:t>
            </a:r>
            <a:br>
              <a:rPr lang="en-US" sz="3200" dirty="0"/>
            </a:br>
            <a:r>
              <a:rPr lang="en-US" sz="3200" dirty="0"/>
              <a:t>on providing both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authentication</a:t>
            </a:r>
            <a:r>
              <a:rPr lang="en-US" sz="3200" dirty="0"/>
              <a:t> </a:t>
            </a:r>
            <a:br>
              <a:rPr lang="en-US" sz="3200" dirty="0"/>
            </a:br>
            <a:r>
              <a:rPr lang="en-US" sz="3200" dirty="0"/>
              <a:t>and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authorization</a:t>
            </a:r>
          </a:p>
          <a:p>
            <a:pPr>
              <a:lnSpc>
                <a:spcPct val="100000"/>
              </a:lnSpc>
            </a:pPr>
            <a:r>
              <a:rPr lang="en-US" sz="3200" noProof="1">
                <a:solidFill>
                  <a:schemeClr val="tx2">
                    <a:lumMod val="75000"/>
                  </a:schemeClr>
                </a:solidFill>
              </a:rPr>
              <a:t>Thymeleaf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Security </a:t>
            </a:r>
            <a:r>
              <a:rPr lang="en-US" sz="3200" dirty="0"/>
              <a:t>–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/>
              <a:t>functionality to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display</a:t>
            </a:r>
            <a:br>
              <a:rPr lang="en-US" sz="3200" dirty="0"/>
            </a:br>
            <a:r>
              <a:rPr lang="en-US" sz="3200" dirty="0"/>
              <a:t>data based on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authentication</a:t>
            </a:r>
            <a:r>
              <a:rPr lang="en-US" sz="3200" dirty="0"/>
              <a:t> rules</a:t>
            </a:r>
            <a:endParaRPr lang="bg-BG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6612" y="1171833"/>
            <a:ext cx="2209800" cy="141201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AEA56F9-3ACB-4278-B9E9-E0F541A58E0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675812" y="1675857"/>
            <a:ext cx="2108746" cy="228219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FA5E0A0-E83F-4DA8-8EC9-C392472C726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7812" y="3640080"/>
            <a:ext cx="38100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312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2001" y="1905000"/>
            <a:ext cx="11804822" cy="326847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72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br>
              <a:rPr lang="en-US" sz="6000" b="1" dirty="0"/>
            </a:br>
            <a:r>
              <a:rPr lang="en-US" sz="11500" b="1" dirty="0"/>
              <a:t>#</a:t>
            </a:r>
            <a:r>
              <a:rPr lang="en-US" sz="11500" b="1" noProof="1"/>
              <a:t>java-web</a:t>
            </a:r>
            <a:endParaRPr lang="en-US" sz="6000" b="1" noProof="1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4961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3"/>
              </a:rPr>
              <a:t>https://softuni.bg/courses/java-mvc-frameworks-spring</a:t>
            </a:r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Java MVC Frameworks – Spring Security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68EF2B6-5B18-47E6-AE3D-42EA1A2B962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9866" y="4579048"/>
            <a:ext cx="1445788" cy="126557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2C623F3-71FC-417F-953C-73AEBE37650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5559" y="2088513"/>
            <a:ext cx="1677939" cy="132525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52ABBA6-2710-4367-A72F-C5AA4C27FD8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5637" y="2237782"/>
            <a:ext cx="1652328" cy="1310324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F0021D02-9F07-4CC9-B34C-976257B2560B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5637" y="3740429"/>
            <a:ext cx="1614229" cy="122393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782A620D-B684-4306-A7BB-0754B29D90C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5778" y="3661237"/>
            <a:ext cx="1737500" cy="1303126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1B6F20E7-C26B-4553-999E-B09B8B59C15F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1180" y="2877004"/>
            <a:ext cx="1742213" cy="1320974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25B42EF1-0313-4D11-8527-B99266BD36D7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1111" y="1265463"/>
            <a:ext cx="1693536" cy="1286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6396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>
            <a:normAutofit/>
          </a:bodyPr>
          <a:lstStyle/>
          <a:p>
            <a:r>
              <a:rPr lang="en-US" dirty="0"/>
              <a:t>SoftUni Diamond Partners</a:t>
            </a:r>
            <a:endParaRPr lang="bg-BG" dirty="0"/>
          </a:p>
        </p:txBody>
      </p:sp>
      <p:pic>
        <p:nvPicPr>
          <p:cNvPr id="4" name="Picture 3">
            <a:hlinkClick r:id="rId3"/>
            <a:extLst>
              <a:ext uri="{FF2B5EF4-FFF2-40B4-BE49-F238E27FC236}">
                <a16:creationId xmlns:a16="http://schemas.microsoft.com/office/drawing/2014/main" id="{79A9B1A9-22B2-4951-AB2F-D999C85A7C9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32015" y="1200163"/>
            <a:ext cx="6041581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  <a:softEdge rad="0"/>
          </a:effectLst>
        </p:spPr>
      </p:pic>
      <p:pic>
        <p:nvPicPr>
          <p:cNvPr id="444419" name="Picture 444418">
            <a:hlinkClick r:id="rId5"/>
            <a:extLst>
              <a:ext uri="{FF2B5EF4-FFF2-40B4-BE49-F238E27FC236}">
                <a16:creationId xmlns:a16="http://schemas.microsoft.com/office/drawing/2014/main" id="{11AB864B-16DB-4E79-8D1D-17DC466451F4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1812" y="2829281"/>
            <a:ext cx="6858000" cy="1600200"/>
          </a:xfrm>
          <a:prstGeom prst="roundRect">
            <a:avLst>
              <a:gd name="adj" fmla="val 4155"/>
            </a:avLst>
          </a:prstGeom>
        </p:spPr>
      </p:pic>
      <p:pic>
        <p:nvPicPr>
          <p:cNvPr id="444421" name="Picture 444420">
            <a:hlinkClick r:id="rId7"/>
            <a:extLst>
              <a:ext uri="{FF2B5EF4-FFF2-40B4-BE49-F238E27FC236}">
                <a16:creationId xmlns:a16="http://schemas.microsoft.com/office/drawing/2014/main" id="{802FA4FB-578E-4705-B215-7F8F37CE13F6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59227" y="4744163"/>
            <a:ext cx="4214369" cy="1768085"/>
          </a:xfrm>
          <a:prstGeom prst="roundRect">
            <a:avLst>
              <a:gd name="adj" fmla="val 2634"/>
            </a:avLst>
          </a:prstGeom>
        </p:spPr>
      </p:pic>
      <p:pic>
        <p:nvPicPr>
          <p:cNvPr id="444423" name="Picture 444422">
            <a:hlinkClick r:id="rId9"/>
            <a:extLst>
              <a:ext uri="{FF2B5EF4-FFF2-40B4-BE49-F238E27FC236}">
                <a16:creationId xmlns:a16="http://schemas.microsoft.com/office/drawing/2014/main" id="{EF7BD900-3620-4A4E-AAB5-2F447B3E49D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12" y="4744162"/>
            <a:ext cx="6858000" cy="1768085"/>
          </a:xfrm>
          <a:prstGeom prst="roundRect">
            <a:avLst>
              <a:gd name="adj" fmla="val 5533"/>
            </a:avLst>
          </a:prstGeom>
        </p:spPr>
      </p:pic>
      <p:pic>
        <p:nvPicPr>
          <p:cNvPr id="444425" name="Picture 444424">
            <a:hlinkClick r:id="rId11"/>
            <a:extLst>
              <a:ext uri="{FF2B5EF4-FFF2-40B4-BE49-F238E27FC236}">
                <a16:creationId xmlns:a16="http://schemas.microsoft.com/office/drawing/2014/main" id="{31ED335E-3E51-4A9B-86AC-097CE7D2D4DB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63667" y="2829280"/>
            <a:ext cx="4212781" cy="1600200"/>
          </a:xfrm>
          <a:prstGeom prst="roundRect">
            <a:avLst>
              <a:gd name="adj" fmla="val 3568"/>
            </a:avLst>
          </a:prstGeom>
        </p:spPr>
      </p:pic>
      <p:pic>
        <p:nvPicPr>
          <p:cNvPr id="444427" name="Picture 444426">
            <a:hlinkClick r:id="rId13"/>
            <a:extLst>
              <a:ext uri="{FF2B5EF4-FFF2-40B4-BE49-F238E27FC236}">
                <a16:creationId xmlns:a16="http://schemas.microsoft.com/office/drawing/2014/main" id="{C30DB1A6-D05A-495D-B01B-A5BAE54F89F0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12" y="1200163"/>
            <a:ext cx="5069009" cy="1314435"/>
          </a:xfrm>
          <a:prstGeom prst="roundRect">
            <a:avLst>
              <a:gd name="adj" fmla="val 3378"/>
            </a:avLst>
          </a:prstGeom>
        </p:spPr>
      </p:pic>
    </p:spTree>
    <p:extLst>
      <p:ext uri="{BB962C8B-B14F-4D97-AF65-F5344CB8AC3E}">
        <p14:creationId xmlns:p14="http://schemas.microsoft.com/office/powerpoint/2010/main" val="5826146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SoftUni Diamond Partners</a:t>
            </a:r>
            <a:endParaRPr lang="bg-BG" dirty="0"/>
          </a:p>
        </p:txBody>
      </p:sp>
      <p:pic>
        <p:nvPicPr>
          <p:cNvPr id="4" name="Picture 3">
            <a:hlinkClick r:id="rId3"/>
            <a:extLst>
              <a:ext uri="{FF2B5EF4-FFF2-40B4-BE49-F238E27FC236}">
                <a16:creationId xmlns:a16="http://schemas.microsoft.com/office/drawing/2014/main" id="{57F6CA19-B6C5-4C43-B80C-7F86ADB9DF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6012" y="3104112"/>
            <a:ext cx="4423164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04B82B5-A24C-40BD-88A8-9F0719240E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012" y="1206733"/>
            <a:ext cx="3661164" cy="1576334"/>
          </a:xfrm>
          <a:prstGeom prst="roundRect">
            <a:avLst>
              <a:gd name="adj" fmla="val 3586"/>
            </a:avLst>
          </a:prstGeom>
        </p:spPr>
      </p:pic>
      <p:pic>
        <p:nvPicPr>
          <p:cNvPr id="8" name="Picture 7">
            <a:hlinkClick r:id="rId6"/>
            <a:extLst>
              <a:ext uri="{FF2B5EF4-FFF2-40B4-BE49-F238E27FC236}">
                <a16:creationId xmlns:a16="http://schemas.microsoft.com/office/drawing/2014/main" id="{CB5D3A57-F9B4-4DCE-A831-7E040653E16B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4961886"/>
            <a:ext cx="6678008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8"/>
            <a:extLst>
              <a:ext uri="{FF2B5EF4-FFF2-40B4-BE49-F238E27FC236}">
                <a16:creationId xmlns:a16="http://schemas.microsoft.com/office/drawing/2014/main" id="{A05A9AFA-1694-4FF9-800A-2B4E62A89854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75551" y="1185153"/>
            <a:ext cx="3538056" cy="1597914"/>
          </a:xfrm>
          <a:prstGeom prst="roundRect">
            <a:avLst>
              <a:gd name="adj" fmla="val 4755"/>
            </a:avLst>
          </a:prstGeom>
        </p:spPr>
      </p:pic>
      <p:pic>
        <p:nvPicPr>
          <p:cNvPr id="13" name="Picture 12">
            <a:hlinkClick r:id="rId10"/>
            <a:extLst>
              <a:ext uri="{FF2B5EF4-FFF2-40B4-BE49-F238E27FC236}">
                <a16:creationId xmlns:a16="http://schemas.microsoft.com/office/drawing/2014/main" id="{C5733A8A-180C-42DB-A531-617A616CF1FC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20" y="1163573"/>
            <a:ext cx="3609026" cy="1619494"/>
          </a:xfrm>
          <a:prstGeom prst="roundRect">
            <a:avLst>
              <a:gd name="adj" fmla="val 6970"/>
            </a:avLst>
          </a:prstGeom>
        </p:spPr>
      </p:pic>
      <p:pic>
        <p:nvPicPr>
          <p:cNvPr id="15" name="Picture 14">
            <a:hlinkClick r:id="rId12"/>
            <a:extLst>
              <a:ext uri="{FF2B5EF4-FFF2-40B4-BE49-F238E27FC236}">
                <a16:creationId xmlns:a16="http://schemas.microsoft.com/office/drawing/2014/main" id="{C75642FC-F411-4844-A28F-DD6D37636A31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612" y="3139471"/>
            <a:ext cx="6678008" cy="1466011"/>
          </a:xfrm>
          <a:prstGeom prst="roundRect">
            <a:avLst>
              <a:gd name="adj" fmla="val 6594"/>
            </a:avLst>
          </a:prstGeom>
        </p:spPr>
      </p:pic>
    </p:spTree>
    <p:extLst>
      <p:ext uri="{BB962C8B-B14F-4D97-AF65-F5344CB8AC3E}">
        <p14:creationId xmlns:p14="http://schemas.microsoft.com/office/powerpoint/2010/main" val="12935831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859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77658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3"/>
              </a:rPr>
              <a:t>softuni.bg</a:t>
            </a:r>
            <a:r>
              <a:rPr lang="en-US" sz="29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>
              <a:lnSpc>
                <a:spcPct val="100000"/>
              </a:lnSpc>
            </a:pPr>
            <a:r>
              <a:rPr lang="en-US" sz="3000" noProof="1">
                <a:hlinkClick r:id="rId4"/>
              </a:rPr>
              <a:t>http://softuni.foundation/</a:t>
            </a:r>
            <a:endParaRPr lang="en-US" sz="30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</a:t>
            </a:r>
            <a:endParaRPr lang="bg-BG" noProof="1"/>
          </a:p>
          <a:p>
            <a:pPr marL="609494" lvl="2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pic>
        <p:nvPicPr>
          <p:cNvPr id="10" name="Picture 9">
            <a:hlinkClick r:id="rId4" tooltip="Software University Foundation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7098" y="3019984"/>
            <a:ext cx="2269870" cy="566147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  <p:pic>
        <p:nvPicPr>
          <p:cNvPr id="11" name="Picture 4" descr="http://www.facebook.com/SoftwareUniversity" title="Software University @ Facebook">
            <a:hlinkClick r:id="rId8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4064268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://forum.softuni.bg" title="Software University - Forum">
            <a:hlinkClick r:id="rId6" tooltip="Software University Discussion Forum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410200"/>
            <a:ext cx="970156" cy="965726"/>
          </a:xfrm>
          <a:prstGeom prst="rect">
            <a:avLst/>
          </a:prstGeom>
        </p:spPr>
      </p:pic>
      <p:pic>
        <p:nvPicPr>
          <p:cNvPr id="5" name="Picture 4">
            <a:hlinkClick r:id="rId3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183" y="2727414"/>
            <a:ext cx="2746993" cy="3657600"/>
          </a:xfrm>
          <a:prstGeom prst="rect">
            <a:avLst/>
          </a:prstGeom>
        </p:spPr>
      </p:pic>
      <p:pic>
        <p:nvPicPr>
          <p:cNvPr id="16" name="Picture 15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1D5EA20F-A08B-46D3-A0D8-2268395A0484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9444" y="1039681"/>
            <a:ext cx="1496137" cy="184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126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2812" y="5334000"/>
            <a:ext cx="10363200" cy="8206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dirty="0"/>
              <a:t>What is Spring Security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32227" y="609600"/>
            <a:ext cx="3324370" cy="4331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5376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1211079"/>
          </a:xfrm>
        </p:spPr>
        <p:txBody>
          <a:bodyPr/>
          <a:lstStyle/>
          <a:p>
            <a:r>
              <a:rPr lang="en-US" dirty="0"/>
              <a:t>Framework that focuses on providing both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authentication</a:t>
            </a:r>
            <a:r>
              <a:rPr lang="en-US" dirty="0"/>
              <a:t> 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authorization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Security</a:t>
            </a:r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612" y="2601187"/>
            <a:ext cx="2790026" cy="279002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197059" y="5636291"/>
            <a:ext cx="2355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Authentication</a:t>
            </a:r>
            <a:endParaRPr lang="bg-BG" sz="28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71197">
            <a:off x="6890858" y="2456866"/>
            <a:ext cx="3048183" cy="308476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329395" y="5636291"/>
            <a:ext cx="21711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Authorization</a:t>
            </a:r>
            <a:endParaRPr lang="bg-BG" sz="2800" dirty="0"/>
          </a:p>
        </p:txBody>
      </p:sp>
    </p:spTree>
    <p:extLst>
      <p:ext uri="{BB962C8B-B14F-4D97-AF65-F5344CB8AC3E}">
        <p14:creationId xmlns:p14="http://schemas.microsoft.com/office/powerpoint/2010/main" val="3436457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Security Mechanism</a:t>
            </a:r>
            <a:endParaRPr lang="bg-BG" dirty="0"/>
          </a:p>
        </p:txBody>
      </p:sp>
      <p:sp>
        <p:nvSpPr>
          <p:cNvPr id="5" name="TextBox 4"/>
          <p:cNvSpPr txBox="1"/>
          <p:nvPr/>
        </p:nvSpPr>
        <p:spPr>
          <a:xfrm>
            <a:off x="4777427" y="2155631"/>
            <a:ext cx="14103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Intercept</a:t>
            </a:r>
          </a:p>
          <a:p>
            <a:r>
              <a:rPr lang="en-US" sz="2000" dirty="0"/>
              <a:t>Request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052" y="3332962"/>
            <a:ext cx="1495920" cy="122901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7193" y="4711479"/>
            <a:ext cx="525572" cy="52557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357" y="4719566"/>
            <a:ext cx="522474" cy="52247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561" y="4668631"/>
            <a:ext cx="570902" cy="57090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492" y="3376706"/>
            <a:ext cx="1385039" cy="82982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7571" y="3332962"/>
            <a:ext cx="994840" cy="119202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581413" y="2868874"/>
            <a:ext cx="142866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GET</a:t>
            </a:r>
            <a:br>
              <a:rPr lang="en-US" sz="2000" dirty="0"/>
            </a:br>
            <a:r>
              <a:rPr lang="en-US" sz="2000" dirty="0"/>
              <a:t>username password</a:t>
            </a:r>
            <a:endParaRPr lang="en-US" sz="2800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9372" y="3332962"/>
            <a:ext cx="994840" cy="119202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8722" y="3306618"/>
            <a:ext cx="1255357" cy="1255357"/>
          </a:xfrm>
          <a:prstGeom prst="rect">
            <a:avLst/>
          </a:prstGeom>
        </p:spPr>
      </p:pic>
      <p:sp>
        <p:nvSpPr>
          <p:cNvPr id="19" name="Can 18"/>
          <p:cNvSpPr/>
          <p:nvPr/>
        </p:nvSpPr>
        <p:spPr>
          <a:xfrm>
            <a:off x="5135891" y="5669891"/>
            <a:ext cx="2209800" cy="8382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Database</a:t>
            </a:r>
            <a:endParaRPr lang="bg-BG" sz="2800" dirty="0"/>
          </a:p>
        </p:txBody>
      </p:sp>
      <p:sp>
        <p:nvSpPr>
          <p:cNvPr id="20" name="AutoShape 25"/>
          <p:cNvSpPr>
            <a:spLocks noChangeArrowheads="1"/>
          </p:cNvSpPr>
          <p:nvPr/>
        </p:nvSpPr>
        <p:spPr bwMode="auto">
          <a:xfrm>
            <a:off x="3808412" y="1225531"/>
            <a:ext cx="1826309" cy="683212"/>
          </a:xfrm>
          <a:prstGeom prst="wedgeRoundRectCallout">
            <a:avLst>
              <a:gd name="adj1" fmla="val 32745"/>
              <a:gd name="adj2" fmla="val 4939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000" dirty="0">
                <a:solidFill>
                  <a:srgbClr val="FFFFFF"/>
                </a:solidFill>
                <a:latin typeface="+mn-lt"/>
              </a:rPr>
              <a:t>Authentication Manager</a:t>
            </a:r>
            <a:endParaRPr lang="bg-BG" sz="200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21" name="AutoShape 25"/>
          <p:cNvSpPr>
            <a:spLocks noChangeArrowheads="1"/>
          </p:cNvSpPr>
          <p:nvPr/>
        </p:nvSpPr>
        <p:spPr bwMode="auto">
          <a:xfrm>
            <a:off x="6704012" y="1219200"/>
            <a:ext cx="1905000" cy="683212"/>
          </a:xfrm>
          <a:prstGeom prst="wedgeRoundRectCallout">
            <a:avLst>
              <a:gd name="adj1" fmla="val 32745"/>
              <a:gd name="adj2" fmla="val 4939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000" dirty="0">
                <a:solidFill>
                  <a:srgbClr val="FFFFFF"/>
                </a:solidFill>
                <a:latin typeface="+mn-lt"/>
              </a:rPr>
              <a:t>Access Decision Manager</a:t>
            </a:r>
            <a:endParaRPr lang="bg-BG" sz="2000" dirty="0">
              <a:solidFill>
                <a:srgbClr val="FFFFFF"/>
              </a:solidFill>
              <a:latin typeface="+mn-lt"/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2384422" y="3914043"/>
            <a:ext cx="1743660" cy="177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4719097" y="4640955"/>
            <a:ext cx="517032" cy="78922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732212" y="4719566"/>
            <a:ext cx="142866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Validate</a:t>
            </a:r>
          </a:p>
          <a:p>
            <a:r>
              <a:rPr lang="en-US" sz="2000" dirty="0"/>
              <a:t>username</a:t>
            </a:r>
            <a:br>
              <a:rPr lang="en-US" sz="2000" dirty="0"/>
            </a:br>
            <a:r>
              <a:rPr lang="en-US" sz="2000" dirty="0"/>
              <a:t>password</a:t>
            </a:r>
            <a:endParaRPr lang="en-US" sz="2800" dirty="0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5590241" y="3901797"/>
            <a:ext cx="1409317" cy="1224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526457" y="3176651"/>
            <a:ext cx="14286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Valid</a:t>
            </a:r>
            <a:br>
              <a:rPr lang="en-US" sz="2000" dirty="0"/>
            </a:br>
            <a:r>
              <a:rPr lang="en-US" sz="2000" dirty="0"/>
              <a:t>Credentials</a:t>
            </a:r>
            <a:endParaRPr lang="en-US" sz="2800" dirty="0"/>
          </a:p>
        </p:txBody>
      </p:sp>
      <p:cxnSp>
        <p:nvCxnSpPr>
          <p:cNvPr id="30" name="Straight Arrow Connector 29"/>
          <p:cNvCxnSpPr/>
          <p:nvPr/>
        </p:nvCxnSpPr>
        <p:spPr>
          <a:xfrm flipH="1">
            <a:off x="7137843" y="4668631"/>
            <a:ext cx="316482" cy="761544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7529428" y="4743867"/>
            <a:ext cx="14286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Validate</a:t>
            </a:r>
            <a:br>
              <a:rPr lang="en-US" sz="2000" dirty="0"/>
            </a:br>
            <a:r>
              <a:rPr lang="en-US" sz="2000" dirty="0"/>
              <a:t>Roles</a:t>
            </a:r>
            <a:endParaRPr lang="en-US" sz="2800" dirty="0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8510776" y="3913866"/>
            <a:ext cx="1743660" cy="177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8471501" y="3176651"/>
            <a:ext cx="16454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Valid</a:t>
            </a:r>
            <a:br>
              <a:rPr lang="en-US" sz="2000" dirty="0"/>
            </a:br>
            <a:r>
              <a:rPr lang="en-US" sz="2000" dirty="0"/>
              <a:t>Authorization</a:t>
            </a:r>
            <a:endParaRPr lang="en-US" sz="2800" dirty="0"/>
          </a:p>
        </p:txBody>
      </p:sp>
      <p:sp>
        <p:nvSpPr>
          <p:cNvPr id="36" name="TextBox 35"/>
          <p:cNvSpPr txBox="1"/>
          <p:nvPr/>
        </p:nvSpPr>
        <p:spPr>
          <a:xfrm>
            <a:off x="10434118" y="2725636"/>
            <a:ext cx="12671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Secured Resources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4700444" y="2129431"/>
            <a:ext cx="18653" cy="101531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7656512" y="2110938"/>
            <a:ext cx="18653" cy="101531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776235" y="2910980"/>
            <a:ext cx="14103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Web Client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7714842" y="2161707"/>
            <a:ext cx="14103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Intercept</a:t>
            </a:r>
          </a:p>
          <a:p>
            <a:r>
              <a:rPr lang="en-US" sz="2000" dirty="0"/>
              <a:t>Request</a:t>
            </a:r>
          </a:p>
        </p:txBody>
      </p:sp>
    </p:spTree>
    <p:extLst>
      <p:ext uri="{BB962C8B-B14F-4D97-AF65-F5344CB8AC3E}">
        <p14:creationId xmlns:p14="http://schemas.microsoft.com/office/powerpoint/2010/main" val="3228898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2" grpId="0"/>
      <p:bldP spid="19" grpId="0" animBg="1"/>
      <p:bldP spid="20" grpId="0" animBg="1"/>
      <p:bldP spid="21" grpId="0" animBg="1"/>
      <p:bldP spid="26" grpId="0"/>
      <p:bldP spid="29" grpId="0"/>
      <p:bldP spid="33" grpId="0"/>
      <p:bldP spid="35" grpId="0"/>
      <p:bldP spid="36" grpId="0"/>
      <p:bldP spid="40" grpId="0"/>
      <p:bldP spid="4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Security Maven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88815" y="3124005"/>
            <a:ext cx="11806419" cy="164352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&lt;dependency&gt;</a:t>
            </a:r>
          </a:p>
          <a:p>
            <a:pPr lvl="1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&lt;groupId&gt;org.springframework.boot&lt;/groupId&gt;</a:t>
            </a:r>
          </a:p>
          <a:p>
            <a:pPr lvl="1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&lt;artifactId&gt;spring-boot-starter-security&lt;/artifactId&gt;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&lt;/dependency&gt;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88815" y="2590800"/>
            <a:ext cx="11806419" cy="53320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pom.xml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540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753879"/>
          </a:xfrm>
        </p:spPr>
        <p:txBody>
          <a:bodyPr/>
          <a:lstStyle/>
          <a:p>
            <a:r>
              <a:rPr lang="en-US" dirty="0"/>
              <a:t>Extending the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WebSecurityConfigurerAdapter </a:t>
            </a:r>
            <a:r>
              <a:rPr lang="en-US" noProof="1"/>
              <a:t>class.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Security Configuration (1)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88815" y="3124005"/>
            <a:ext cx="11806419" cy="24191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@Configuration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@EnableWebSecurity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SecurityConfiguration extends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WebSecurityConfigurerAdapter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//Configuration goes here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88815" y="2590800"/>
            <a:ext cx="11806419" cy="53320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SecurityConfiguration.java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25"/>
          <p:cNvSpPr>
            <a:spLocks noChangeArrowheads="1"/>
          </p:cNvSpPr>
          <p:nvPr/>
        </p:nvSpPr>
        <p:spPr bwMode="auto">
          <a:xfrm>
            <a:off x="3503612" y="3258578"/>
            <a:ext cx="2667000" cy="551227"/>
          </a:xfrm>
          <a:prstGeom prst="wedgeRoundRectCallout">
            <a:avLst>
              <a:gd name="adj1" fmla="val -64741"/>
              <a:gd name="adj2" fmla="val -424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  <a:latin typeface="+mn-lt"/>
              </a:rPr>
              <a:t>Enable Security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27368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753879"/>
          </a:xfrm>
        </p:spPr>
        <p:txBody>
          <a:bodyPr/>
          <a:lstStyle/>
          <a:p>
            <a:r>
              <a:rPr lang="en-US" dirty="0"/>
              <a:t>Overriding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configure() </a:t>
            </a:r>
            <a:r>
              <a:rPr lang="en-US" dirty="0"/>
              <a:t>method.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Security Configuration (2)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88815" y="3124005"/>
            <a:ext cx="11806419" cy="28069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@Override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protected void configure(HttpSecurity http) throws Exception {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http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.authorizeRequests()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.antMatchers(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"/", "/register"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).permitAll()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.anyRequest().authenticated()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88815" y="2590800"/>
            <a:ext cx="11806419" cy="53320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SecurityConfiguration.java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AutoShape 25"/>
          <p:cNvSpPr>
            <a:spLocks noChangeArrowheads="1"/>
          </p:cNvSpPr>
          <p:nvPr/>
        </p:nvSpPr>
        <p:spPr bwMode="auto">
          <a:xfrm>
            <a:off x="4758524" y="4069803"/>
            <a:ext cx="3088488" cy="551227"/>
          </a:xfrm>
          <a:prstGeom prst="wedgeRoundRectCallout">
            <a:avLst>
              <a:gd name="adj1" fmla="val -64741"/>
              <a:gd name="adj2" fmla="val -424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  <a:latin typeface="+mn-lt"/>
              </a:rPr>
              <a:t>Authorize Requests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10" name="AutoShape 25"/>
          <p:cNvSpPr>
            <a:spLocks noChangeArrowheads="1"/>
          </p:cNvSpPr>
          <p:nvPr/>
        </p:nvSpPr>
        <p:spPr bwMode="auto">
          <a:xfrm>
            <a:off x="8411427" y="4563684"/>
            <a:ext cx="3088488" cy="551227"/>
          </a:xfrm>
          <a:prstGeom prst="wedgeRoundRectCallout">
            <a:avLst>
              <a:gd name="adj1" fmla="val -59857"/>
              <a:gd name="adj2" fmla="val -82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  <a:latin typeface="+mn-lt"/>
              </a:rPr>
              <a:t>Permit Routes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11" name="AutoShape 25"/>
          <p:cNvSpPr>
            <a:spLocks noChangeArrowheads="1"/>
          </p:cNvSpPr>
          <p:nvPr/>
        </p:nvSpPr>
        <p:spPr bwMode="auto">
          <a:xfrm>
            <a:off x="6302768" y="5247305"/>
            <a:ext cx="3733800" cy="551227"/>
          </a:xfrm>
          <a:prstGeom prst="wedgeRoundRectCallout">
            <a:avLst>
              <a:gd name="adj1" fmla="val -59552"/>
              <a:gd name="adj2" fmla="val -2647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  <a:latin typeface="+mn-lt"/>
              </a:rPr>
              <a:t>Require Authentication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96630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 animBg="1"/>
      <p:bldP spid="10" grpId="0" animBg="1"/>
      <p:bldP spid="11" grpId="0" animBg="1"/>
    </p:bld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559</TotalTime>
  <Words>1143</Words>
  <Application>Microsoft Office PowerPoint</Application>
  <PresentationFormat>Custom</PresentationFormat>
  <Paragraphs>289</Paragraphs>
  <Slides>34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Arial</vt:lpstr>
      <vt:lpstr>Calibri</vt:lpstr>
      <vt:lpstr>Consolas</vt:lpstr>
      <vt:lpstr>Wingdings</vt:lpstr>
      <vt:lpstr>Wingdings 2</vt:lpstr>
      <vt:lpstr>SoftUni 16x9</vt:lpstr>
      <vt:lpstr>Java MVC Frameworks</vt:lpstr>
      <vt:lpstr>Table of Contents</vt:lpstr>
      <vt:lpstr>Questions</vt:lpstr>
      <vt:lpstr>What is Spring Security</vt:lpstr>
      <vt:lpstr>Spring Security</vt:lpstr>
      <vt:lpstr>Spring Security Mechanism</vt:lpstr>
      <vt:lpstr>Spring Security Maven</vt:lpstr>
      <vt:lpstr>Spring Security Configuration (1)</vt:lpstr>
      <vt:lpstr>Spring Security Configuration (2)</vt:lpstr>
      <vt:lpstr>Registration - User</vt:lpstr>
      <vt:lpstr>Registration - Roles</vt:lpstr>
      <vt:lpstr>Registration - UserService</vt:lpstr>
      <vt:lpstr>Registration - Configuration</vt:lpstr>
      <vt:lpstr>Login Mechanism</vt:lpstr>
      <vt:lpstr>Login - Configuration</vt:lpstr>
      <vt:lpstr>Login - UserService</vt:lpstr>
      <vt:lpstr>Login - Controller</vt:lpstr>
      <vt:lpstr>Logout</vt:lpstr>
      <vt:lpstr>Remember Me</vt:lpstr>
      <vt:lpstr>Principal</vt:lpstr>
      <vt:lpstr>Pre / Post Authorize</vt:lpstr>
      <vt:lpstr>No Access Handling</vt:lpstr>
      <vt:lpstr>CSRF</vt:lpstr>
      <vt:lpstr>Spring CSFR Protection</vt:lpstr>
      <vt:lpstr>What is Thymeleaf Security</vt:lpstr>
      <vt:lpstr>Thymeleaf Security</vt:lpstr>
      <vt:lpstr>Principal</vt:lpstr>
      <vt:lpstr>Roles</vt:lpstr>
      <vt:lpstr>Summary</vt:lpstr>
      <vt:lpstr>Java MVC Frameworks – Spring Security</vt:lpstr>
      <vt:lpstr>SoftUni Diamond Partners</vt:lpstr>
      <vt:lpstr>SoftUni Diamond Partners</vt:lpstr>
      <vt:lpstr>License</vt:lpstr>
      <vt:lpstr>Trainings @ Software University (SoftUni)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Development Basics – Course Overview</dc:title>
  <dc:subject>Software Development Course</dc:subject>
  <dc:creator>Software University Foundation</dc:creator>
  <cp:keywords>session, cache, pipeline, CSRF, sockets, rest, signalR, roles, authentication, authorization, web, net, core, entity, framework, csharp, server, http, protocol, html, css, cookies, asp, mvc, identity, razor, filters, SoftUni, Software University, programming, software development, software engineering, course</cp:keywords>
  <dc:description>Software University Foundation - http://softuni.foundation/</dc:description>
  <cp:lastModifiedBy>Ivaylo Jelev</cp:lastModifiedBy>
  <cp:revision>279</cp:revision>
  <dcterms:created xsi:type="dcterms:W3CDTF">2014-01-02T17:00:34Z</dcterms:created>
  <dcterms:modified xsi:type="dcterms:W3CDTF">2018-07-13T15:00:15Z</dcterms:modified>
  <cp:category>programming;computer programming;software development;web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