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59" r:id="rId5"/>
    <p:sldId id="280" r:id="rId6"/>
    <p:sldId id="271" r:id="rId7"/>
    <p:sldId id="279" r:id="rId8"/>
    <p:sldId id="273" r:id="rId9"/>
    <p:sldId id="274" r:id="rId10"/>
    <p:sldId id="275" r:id="rId11"/>
    <p:sldId id="276" r:id="rId12"/>
    <p:sldId id="27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  <p1510:client id="{B9E9EEF3-C588-46BB-9AAD-B038E7A68C32}" v="2" dt="2021-08-01T18:49:53.89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90" d="100"/>
          <a:sy n="90" d="100"/>
        </p:scale>
        <p:origin x="10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B9E9EEF3-C588-46BB-9AAD-B038E7A68C32}"/>
    <pc:docChg chg="custSel modSld">
      <pc:chgData name="Grey Hardy" userId="be27e65c1c4cc39e" providerId="LiveId" clId="{B9E9EEF3-C588-46BB-9AAD-B038E7A68C32}" dt="2021-08-01T18:55:25.751" v="320" actId="1076"/>
      <pc:docMkLst>
        <pc:docMk/>
      </pc:docMkLst>
      <pc:sldChg chg="modSp mod">
        <pc:chgData name="Grey Hardy" userId="be27e65c1c4cc39e" providerId="LiveId" clId="{B9E9EEF3-C588-46BB-9AAD-B038E7A68C32}" dt="2021-08-01T18:51:38.752" v="68" actId="20577"/>
        <pc:sldMkLst>
          <pc:docMk/>
          <pc:sldMk cId="3639872359" sldId="258"/>
        </pc:sldMkLst>
        <pc:spChg chg="mod">
          <ac:chgData name="Grey Hardy" userId="be27e65c1c4cc39e" providerId="LiveId" clId="{B9E9EEF3-C588-46BB-9AAD-B038E7A68C32}" dt="2021-08-01T18:51:38.752" v="68" actId="20577"/>
          <ac:spMkLst>
            <pc:docMk/>
            <pc:sldMk cId="3639872359" sldId="258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54.071" v="87" actId="20577"/>
        <pc:sldMkLst>
          <pc:docMk/>
          <pc:sldMk cId="3574231650" sldId="259"/>
        </pc:sldMkLst>
        <pc:spChg chg="mod">
          <ac:chgData name="Grey Hardy" userId="be27e65c1c4cc39e" providerId="LiveId" clId="{B9E9EEF3-C588-46BB-9AAD-B038E7A68C32}" dt="2021-08-01T18:51:54.071" v="87" actId="20577"/>
          <ac:spMkLst>
            <pc:docMk/>
            <pc:sldMk cId="3574231650" sldId="259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32.561" v="62" actId="20577"/>
        <pc:sldMkLst>
          <pc:docMk/>
          <pc:sldMk cId="4040915266" sldId="270"/>
        </pc:sldMkLst>
        <pc:spChg chg="mod">
          <ac:chgData name="Grey Hardy" userId="be27e65c1c4cc39e" providerId="LiveId" clId="{B9E9EEF3-C588-46BB-9AAD-B038E7A68C32}" dt="2021-08-01T18:51:32.561" v="62" actId="20577"/>
          <ac:spMkLst>
            <pc:docMk/>
            <pc:sldMk cId="4040915266" sldId="270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2:14.491" v="113" actId="20577"/>
        <pc:sldMkLst>
          <pc:docMk/>
          <pc:sldMk cId="3751628259" sldId="271"/>
        </pc:sldMkLst>
        <pc:spChg chg="mod">
          <ac:chgData name="Grey Hardy" userId="be27e65c1c4cc39e" providerId="LiveId" clId="{B9E9EEF3-C588-46BB-9AAD-B038E7A68C32}" dt="2021-08-01T18:52:14.491" v="113" actId="20577"/>
          <ac:spMkLst>
            <pc:docMk/>
            <pc:sldMk cId="3751628259" sldId="271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3:49.900" v="243" actId="1076"/>
        <pc:sldMkLst>
          <pc:docMk/>
          <pc:sldMk cId="147951608" sldId="273"/>
        </pc:sldMkLst>
        <pc:spChg chg="mod">
          <ac:chgData name="Grey Hardy" userId="be27e65c1c4cc39e" providerId="LiveId" clId="{B9E9EEF3-C588-46BB-9AAD-B038E7A68C32}" dt="2021-08-01T18:53:49.900" v="243" actId="1076"/>
          <ac:spMkLst>
            <pc:docMk/>
            <pc:sldMk cId="147951608" sldId="273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5:25.751" v="320" actId="1076"/>
        <pc:sldMkLst>
          <pc:docMk/>
          <pc:sldMk cId="1515987278" sldId="274"/>
        </pc:sldMkLst>
        <pc:spChg chg="mod">
          <ac:chgData name="Grey Hardy" userId="be27e65c1c4cc39e" providerId="LiveId" clId="{B9E9EEF3-C588-46BB-9AAD-B038E7A68C32}" dt="2021-08-01T18:55:25.751" v="320" actId="1076"/>
          <ac:spMkLst>
            <pc:docMk/>
            <pc:sldMk cId="1515987278" sldId="274"/>
            <ac:spMk id="2" creationId="{00000000-0000-0000-0000-000000000000}"/>
          </ac:spMkLst>
        </pc:spChg>
      </pc:sldChg>
      <pc:sldChg chg="addSp delSp modSp mod">
        <pc:chgData name="Grey Hardy" userId="be27e65c1c4cc39e" providerId="LiveId" clId="{B9E9EEF3-C588-46BB-9AAD-B038E7A68C32}" dt="2021-08-01T18:52:54.538" v="160" actId="6549"/>
        <pc:sldMkLst>
          <pc:docMk/>
          <pc:sldMk cId="3534499074" sldId="279"/>
        </pc:sldMkLst>
        <pc:spChg chg="mod">
          <ac:chgData name="Grey Hardy" userId="be27e65c1c4cc39e" providerId="LiveId" clId="{B9E9EEF3-C588-46BB-9AAD-B038E7A68C32}" dt="2021-08-01T18:52:54.538" v="160" actId="6549"/>
          <ac:spMkLst>
            <pc:docMk/>
            <pc:sldMk cId="3534499074" sldId="279"/>
            <ac:spMk id="2" creationId="{13344B47-1D50-4006-9A0E-65F593B68A99}"/>
          </ac:spMkLst>
        </pc:spChg>
        <pc:spChg chg="add del">
          <ac:chgData name="Grey Hardy" userId="be27e65c1c4cc39e" providerId="LiveId" clId="{B9E9EEF3-C588-46BB-9AAD-B038E7A68C32}" dt="2021-08-01T18:49:53.894" v="36"/>
          <ac:spMkLst>
            <pc:docMk/>
            <pc:sldMk cId="3534499074" sldId="279"/>
            <ac:spMk id="3" creationId="{29FF328F-83F4-4969-BB9A-01CD3FFFD7F4}"/>
          </ac:spMkLst>
        </pc:spChg>
        <pc:picChg chg="add del mod">
          <ac:chgData name="Grey Hardy" userId="be27e65c1c4cc39e" providerId="LiveId" clId="{B9E9EEF3-C588-46BB-9AAD-B038E7A68C32}" dt="2021-08-01T18:51:02.476" v="46" actId="478"/>
          <ac:picMkLst>
            <pc:docMk/>
            <pc:sldMk cId="3534499074" sldId="279"/>
            <ac:picMk id="5" creationId="{1EFA147C-4E6E-47F7-8F0B-D211EE79FE0C}"/>
          </ac:picMkLst>
        </pc:picChg>
        <pc:picChg chg="add mod">
          <ac:chgData name="Grey Hardy" userId="be27e65c1c4cc39e" providerId="LiveId" clId="{B9E9EEF3-C588-46BB-9AAD-B038E7A68C32}" dt="2021-08-01T18:51:09.304" v="49" actId="1076"/>
          <ac:picMkLst>
            <pc:docMk/>
            <pc:sldMk cId="3534499074" sldId="279"/>
            <ac:picMk id="7" creationId="{6B02B601-73D1-4A8B-A39C-F8BE2FC338FD}"/>
          </ac:picMkLst>
        </pc:picChg>
      </pc:sldChg>
    </pc:docChg>
  </pc:docChgLst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 custT="1"/>
      <dgm:spPr/>
      <dgm:t>
        <a:bodyPr/>
        <a:lstStyle/>
        <a:p>
          <a:r>
            <a:rPr lang="en-US" sz="1100" dirty="0"/>
            <a:t>Identify Data			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 custT="1"/>
      <dgm:spPr/>
      <dgm:t>
        <a:bodyPr/>
        <a:lstStyle/>
        <a:p>
          <a:pPr algn="l"/>
          <a:r>
            <a:rPr lang="en-US" sz="1100" dirty="0"/>
            <a:t>Establish Questions/Hypothesis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Data			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Establish Questions/Hypothesis 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Of Beer Styles </a:t>
            </a:r>
            <a:br>
              <a:rPr lang="en-US" dirty="0"/>
            </a:br>
            <a:r>
              <a:rPr lang="en-US" dirty="0"/>
              <a:t>With The Lowest ABV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3CE090A-53FA-477F-9E1B-85AB127D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70257"/>
              </p:ext>
            </p:extLst>
          </p:nvPr>
        </p:nvGraphicFramePr>
        <p:xfrm>
          <a:off x="710606" y="1935125"/>
          <a:ext cx="10152324" cy="34981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2236">
                  <a:extLst>
                    <a:ext uri="{9D8B030D-6E8A-4147-A177-3AD203B41FA5}">
                      <a16:colId xmlns:a16="http://schemas.microsoft.com/office/drawing/2014/main" val="3946166269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770960223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3526468715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396676870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767354426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027994300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284921139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227703204"/>
                    </a:ext>
                  </a:extLst>
                </a:gridCol>
                <a:gridCol w="1166037">
                  <a:extLst>
                    <a:ext uri="{9D8B030D-6E8A-4147-A177-3AD203B41FA5}">
                      <a16:colId xmlns:a16="http://schemas.microsoft.com/office/drawing/2014/main" val="59447908"/>
                    </a:ext>
                  </a:extLst>
                </a:gridCol>
              </a:tblGrid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56492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19.33907961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054460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</a:t>
                      </a:r>
                      <a:r>
                        <a:rPr lang="en-US" dirty="0" err="1"/>
                        <a:t>Barleywine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13.85640646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97667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 Imperial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221.6363636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202.9405197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76284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Rye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158.3888889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154.5453061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333022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Baltic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191.5638275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6788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F3F818-BB15-440B-B51C-DF0FB57F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06" y="6109464"/>
            <a:ext cx="1075129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F_onewayResult(statistic=16.974056971673452, pvalue=8.914483349494272e-07)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17E3B-7B54-46F8-818D-3240FD83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588"/>
            <a:ext cx="9601200" cy="1036637"/>
          </a:xfrm>
        </p:spPr>
        <p:txBody>
          <a:bodyPr/>
          <a:lstStyle/>
          <a:p>
            <a:pPr algn="ctr"/>
            <a:r>
              <a:rPr lang="en-US" dirty="0"/>
              <a:t>Distribution of ABV vs. IBU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3B527-4389-4C01-A609-AD81753DD2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12" y="2228616"/>
            <a:ext cx="4838095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BF3DEE-E25F-46B5-BDB6-CA1C75A2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0734"/>
            <a:ext cx="4953000" cy="338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ABV vs IBU(International Bitterness Units)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633B24-139B-424D-8896-659B57863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1805861"/>
            <a:ext cx="7240772" cy="44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Process Development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942934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116" y="596550"/>
            <a:ext cx="6400800" cy="646332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8949" y="1488558"/>
            <a:ext cx="6537251" cy="46836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There are a total of 2,410 individual beers in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5 beer styles with the highest abv are Quad, </a:t>
            </a:r>
            <a:r>
              <a:rPr lang="en-US" dirty="0" err="1">
                <a:latin typeface="Inter"/>
              </a:rPr>
              <a:t>Engish</a:t>
            </a:r>
            <a:r>
              <a:rPr lang="en-US" dirty="0">
                <a:latin typeface="Inter"/>
              </a:rPr>
              <a:t> </a:t>
            </a:r>
            <a:r>
              <a:rPr lang="en-US" dirty="0" err="1">
                <a:latin typeface="Inter"/>
              </a:rPr>
              <a:t>Barleywine</a:t>
            </a:r>
            <a:r>
              <a:rPr lang="en-US" dirty="0">
                <a:latin typeface="Inter"/>
              </a:rPr>
              <a:t>, Russian Imperial Stout, Rye Beer and Baltic Porter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5 state</a:t>
            </a:r>
            <a:r>
              <a:rPr lang="en-US" dirty="0">
                <a:latin typeface="Inter"/>
              </a:rPr>
              <a:t>s with the lowest number of High ABV beers are Utah, Arkansas, New Hampshire, North Dakota and Wisconsin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most competitive combination of beer style to manufacture would be a Quad and the most competitive state would be Utah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ABV of beer is evenly distributed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 As a result,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states with the lowest number of beers with high alcohol by volume as the best locations for the new brewery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be essential.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83" y="2009036"/>
            <a:ext cx="6466941" cy="45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E86-2D06-4A41-BBA2-78ED89E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Styles Of Beer With The Lowest ABV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B1B41-9E7B-497C-B097-A7C12D0C54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02" y="1828800"/>
            <a:ext cx="7687340" cy="48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5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35" y="1828800"/>
            <a:ext cx="5919211" cy="40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with Lowest ABV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B02B601-73D1-4A8B-A39C-F8BE2FC3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2" y="1600130"/>
            <a:ext cx="10068993" cy="52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42306"/>
            <a:ext cx="10120745" cy="901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</a:t>
            </a:r>
            <a:br>
              <a:rPr lang="en-US" sz="3600" dirty="0"/>
            </a:br>
            <a:r>
              <a:rPr lang="en-US" sz="3600" dirty="0"/>
              <a:t>with Highest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74" y="361507"/>
            <a:ext cx="10093036" cy="99513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The </a:t>
            </a:r>
            <a:r>
              <a:rPr lang="en-US" dirty="0"/>
              <a:t>States with the Most Beer styles</a:t>
            </a:r>
            <a:br>
              <a:rPr lang="en-US" dirty="0"/>
            </a:br>
            <a:r>
              <a:rPr lang="en-US" dirty="0"/>
              <a:t> with Highest ABV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0A395-3420-4953-ABD5-8E906CE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348" y="1890590"/>
            <a:ext cx="5515152" cy="4866169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400</TotalTime>
  <Words>409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Courier New</vt:lpstr>
      <vt:lpstr>Inter</vt:lpstr>
      <vt:lpstr>Sales Direction 16X9</vt:lpstr>
      <vt:lpstr>Craft Beer  Brewery  Development</vt:lpstr>
      <vt:lpstr>Agenda</vt:lpstr>
      <vt:lpstr>Business Case</vt:lpstr>
      <vt:lpstr>Highest ABV Among Beer Styles</vt:lpstr>
      <vt:lpstr>The Styles Of Beer With The Lowest ABV</vt:lpstr>
      <vt:lpstr>Most Brewed Style of Beer</vt:lpstr>
      <vt:lpstr>The States with the Most Beer Styles  with Lowest ABV</vt:lpstr>
      <vt:lpstr>The States with the Most Beer Styles  with Highest ABV</vt:lpstr>
      <vt:lpstr>The States with the Most Beer styles  with Highest ABV</vt:lpstr>
      <vt:lpstr>Statistical Analysis Of Beer Styles  With The Lowest ABV</vt:lpstr>
      <vt:lpstr>Distribution of ABV vs. IBU </vt:lpstr>
      <vt:lpstr>ABV vs IBU(International Bitterness Units)</vt:lpstr>
      <vt:lpstr>Outline of Process Development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15</cp:revision>
  <dcterms:created xsi:type="dcterms:W3CDTF">2021-07-31T15:57:32Z</dcterms:created>
  <dcterms:modified xsi:type="dcterms:W3CDTF">2021-08-02T05:24:01Z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