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7" r:id="rId2"/>
    <p:sldId id="258" r:id="rId3"/>
    <p:sldId id="270" r:id="rId4"/>
    <p:sldId id="279" r:id="rId5"/>
    <p:sldId id="259" r:id="rId6"/>
    <p:sldId id="271" r:id="rId7"/>
    <p:sldId id="272" r:id="rId8"/>
    <p:sldId id="273" r:id="rId9"/>
    <p:sldId id="274" r:id="rId10"/>
    <p:sldId id="275" r:id="rId11"/>
    <p:sldId id="276" r:id="rId12"/>
    <p:sldId id="277" r:id="rId13"/>
    <p:sldId id="278"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4A39F-0D87-4E33-94B7-E787E42C6DAC}" v="1" dt="2021-07-31T16:31:26.269"/>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29" autoAdjust="0"/>
  </p:normalViewPr>
  <p:slideViewPr>
    <p:cSldViewPr snapToGrid="0">
      <p:cViewPr varScale="1">
        <p:scale>
          <a:sx n="112" d="100"/>
          <a:sy n="112" d="100"/>
        </p:scale>
        <p:origin x="552"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y Hardy" userId="be27e65c1c4cc39e" providerId="LiveId" clId="{7E24A39F-0D87-4E33-94B7-E787E42C6DAC}"/>
    <pc:docChg chg="custSel addSld modSld">
      <pc:chgData name="Grey Hardy" userId="be27e65c1c4cc39e" providerId="LiveId" clId="{7E24A39F-0D87-4E33-94B7-E787E42C6DAC}" dt="2021-07-31T16:47:49.750" v="35" actId="27636"/>
      <pc:docMkLst>
        <pc:docMk/>
      </pc:docMkLst>
      <pc:sldChg chg="modSp mod">
        <pc:chgData name="Grey Hardy" userId="be27e65c1c4cc39e" providerId="LiveId" clId="{7E24A39F-0D87-4E33-94B7-E787E42C6DAC}" dt="2021-07-31T16:47:49.750" v="35" actId="27636"/>
        <pc:sldMkLst>
          <pc:docMk/>
          <pc:sldMk cId="1380595573" sldId="257"/>
        </pc:sldMkLst>
        <pc:spChg chg="mod">
          <ac:chgData name="Grey Hardy" userId="be27e65c1c4cc39e" providerId="LiveId" clId="{7E24A39F-0D87-4E33-94B7-E787E42C6DAC}" dt="2021-07-31T16:47:49.750" v="35" actId="27636"/>
          <ac:spMkLst>
            <pc:docMk/>
            <pc:sldMk cId="1380595573" sldId="257"/>
            <ac:spMk id="3" creationId="{00000000-0000-0000-0000-000000000000}"/>
          </ac:spMkLst>
        </pc:spChg>
      </pc:sldChg>
      <pc:sldChg chg="modSp mod">
        <pc:chgData name="Grey Hardy" userId="be27e65c1c4cc39e" providerId="LiveId" clId="{7E24A39F-0D87-4E33-94B7-E787E42C6DAC}" dt="2021-07-31T16:30:43.445" v="13" actId="20577"/>
        <pc:sldMkLst>
          <pc:docMk/>
          <pc:sldMk cId="3639872359" sldId="258"/>
        </pc:sldMkLst>
        <pc:spChg chg="mod">
          <ac:chgData name="Grey Hardy" userId="be27e65c1c4cc39e" providerId="LiveId" clId="{7E24A39F-0D87-4E33-94B7-E787E42C6DAC}" dt="2021-07-31T16:30:43.445" v="13" actId="20577"/>
          <ac:spMkLst>
            <pc:docMk/>
            <pc:sldMk cId="3639872359" sldId="258"/>
            <ac:spMk id="3" creationId="{00000000-0000-0000-0000-000000000000}"/>
          </ac:spMkLst>
        </pc:spChg>
      </pc:sldChg>
      <pc:sldChg chg="modSp add mod">
        <pc:chgData name="Grey Hardy" userId="be27e65c1c4cc39e" providerId="LiveId" clId="{7E24A39F-0D87-4E33-94B7-E787E42C6DAC}" dt="2021-07-31T16:31:52.917" v="33" actId="20577"/>
        <pc:sldMkLst>
          <pc:docMk/>
          <pc:sldMk cId="49023410" sldId="279"/>
        </pc:sldMkLst>
        <pc:spChg chg="mod">
          <ac:chgData name="Grey Hardy" userId="be27e65c1c4cc39e" providerId="LiveId" clId="{7E24A39F-0D87-4E33-94B7-E787E42C6DAC}" dt="2021-07-31T16:31:52.917" v="33" actId="20577"/>
          <ac:spMkLst>
            <pc:docMk/>
            <pc:sldMk cId="49023410" sldId="279"/>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r>
            <a:rPr lang="en-US" dirty="0"/>
            <a:t>Step 4 Title</a:t>
          </a:r>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3" destOrd="0" parTransId="{C6F68745-4C20-4204-96A6-585691399C14}" sibTransId="{0C6B132F-0347-46BA-86A4-3FAFB6676411}"/>
    <dgm:cxn modelId="{B8B909D0-D4F6-48D4-81DA-A58F34AE3646}" srcId="{44156040-AF98-4F2C-9909-9F2439F6F588}" destId="{A8B05E70-CCF1-4080-8EEE-6873C9D4B630}" srcOrd="2"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 modelId="{30A10B48-C159-4CE5-AFE2-9908BF17AD25}" type="presParOf" srcId="{1C61A9A2-33F2-469B-8AC4-A104A5A98D78}" destId="{8CB78EC1-7B74-4B6E-94C6-5F808A049A1F}" srcOrd="5" destOrd="0" presId="urn:microsoft.com/office/officeart/2005/8/layout/chevron1"/>
    <dgm:cxn modelId="{3065F5B9-06B1-4353-A251-703F2693DE95}" type="presParOf" srcId="{1C61A9A2-33F2-469B-8AC4-A104A5A98D78}" destId="{BDD0B0F7-A87C-4B5B-A4C3-4E4BE6EB0FE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4453"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522955" y="1653197"/>
        <a:ext cx="1555507" cy="1037004"/>
      </dsp:txXfrm>
    </dsp:sp>
    <dsp:sp modelId="{919A589F-F74A-40C3-BE88-AB8730BCAB04}">
      <dsp:nvSpPr>
        <dsp:cNvPr id="0" name=""/>
        <dsp:cNvSpPr/>
      </dsp:nvSpPr>
      <dsp:spPr>
        <a:xfrm>
          <a:off x="233771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2856216" y="1653197"/>
        <a:ext cx="1555507" cy="1037004"/>
      </dsp:txXfrm>
    </dsp:sp>
    <dsp:sp modelId="{268F2328-4548-422B-9C65-80797E16B241}">
      <dsp:nvSpPr>
        <dsp:cNvPr id="0" name=""/>
        <dsp:cNvSpPr/>
      </dsp:nvSpPr>
      <dsp:spPr>
        <a:xfrm>
          <a:off x="467097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5189476" y="1653197"/>
        <a:ext cx="1555507" cy="1037004"/>
      </dsp:txXfrm>
    </dsp:sp>
    <dsp:sp modelId="{BDD0B0F7-A87C-4B5B-A4C3-4E4BE6EB0FE4}">
      <dsp:nvSpPr>
        <dsp:cNvPr id="0" name=""/>
        <dsp:cNvSpPr/>
      </dsp:nvSpPr>
      <dsp:spPr>
        <a:xfrm>
          <a:off x="700423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4 Title</a:t>
          </a:r>
        </a:p>
      </dsp:txBody>
      <dsp:txXfrm>
        <a:off x="7522736" y="1653197"/>
        <a:ext cx="1555507" cy="10370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7/31/2021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7/31/2021</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7/31/2021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7/31/2021</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7/31/2021</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7/31/2021</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7/31/2021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7/31/2021</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Brewery Establishment Analyst</a:t>
            </a:r>
          </a:p>
        </p:txBody>
      </p:sp>
      <p:pic>
        <p:nvPicPr>
          <p:cNvPr id="5" name="Picture Placeholder 4"/>
          <p:cNvPicPr>
            <a:picLocks noGrp="1" noChangeAspect="1"/>
          </p:cNvPicPr>
          <p:nvPr>
            <p:ph type="pic" sz="quarter" idx="10"/>
          </p:nvPr>
        </p:nvPicPr>
        <p:blipFill>
          <a:blip r:embed="rId3"/>
          <a:srcRect l="23505" r="23505"/>
          <a:stretch/>
        </p:blipFill>
        <p:spPr>
          <a:xfrm>
            <a:off x="6743703" y="0"/>
            <a:ext cx="5448297" cy="6858000"/>
          </a:xfrm>
        </p:spPr>
      </p:pic>
      <p:sp>
        <p:nvSpPr>
          <p:cNvPr id="3" name="Subtitle 2"/>
          <p:cNvSpPr>
            <a:spLocks noGrp="1"/>
          </p:cNvSpPr>
          <p:nvPr>
            <p:ph type="subTitle" idx="1"/>
          </p:nvPr>
        </p:nvSpPr>
        <p:spPr/>
        <p:txBody>
          <a:bodyPr>
            <a:normAutofit lnSpcReduction="10000"/>
          </a:bodyPr>
          <a:lstStyle/>
          <a:p>
            <a:pPr>
              <a:lnSpc>
                <a:spcPct val="100000"/>
              </a:lnSpc>
            </a:pPr>
            <a:r>
              <a:rPr lang="en-US" dirty="0"/>
              <a:t>Dawn Washington</a:t>
            </a:r>
          </a:p>
          <a:p>
            <a:pPr>
              <a:lnSpc>
                <a:spcPct val="100000"/>
              </a:lnSpc>
            </a:pPr>
            <a:r>
              <a:rPr lang="en-US" dirty="0"/>
              <a:t>David Owens</a:t>
            </a:r>
          </a:p>
          <a:p>
            <a:pPr>
              <a:lnSpc>
                <a:spcPct val="100000"/>
              </a:lnSpc>
            </a:pPr>
            <a:r>
              <a:rPr lang="en-US" dirty="0"/>
              <a:t>Grey Hardy</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31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631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57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54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23187967"/>
              </p:ext>
            </p:extLst>
          </p:nvPr>
        </p:nvGraphicFramePr>
        <p:xfrm>
          <a:off x="6324600" y="1828800"/>
          <a:ext cx="4572000" cy="2298700"/>
        </p:xfrm>
        <a:graphic>
          <a:graphicData uri="http://schemas.openxmlformats.org/drawingml/2006/table">
            <a:tbl>
              <a:tblPr firstRow="1" bandRow="1">
                <a:tableStyleId>{C4B1156A-380E-4F78-BDF5-A606A8083BF9}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74675">
                <a:tc>
                  <a:txBody>
                    <a:bodyPr/>
                    <a:lstStyle/>
                    <a:p>
                      <a:pPr algn="ctr"/>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574675">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4675">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4675">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SmartArt</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2924780775"/>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Business Case Introduction - _________ (2 min)</a:t>
            </a:r>
          </a:p>
          <a:p>
            <a:r>
              <a:rPr lang="en-US" dirty="0"/>
              <a:t>Analysis - _____________(4 min)</a:t>
            </a:r>
          </a:p>
          <a:p>
            <a:r>
              <a:rPr lang="en-US" dirty="0"/>
              <a:t>Conclusion - _____________(2 min)</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3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- 7</a:t>
            </a:r>
            <a:endParaRPr lang="en-US"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endParaRPr lang="en-US"/>
          </a:p>
        </p:txBody>
      </p:sp>
      <p:sp>
        <p:nvSpPr>
          <p:cNvPr id="6" name="Picture Placeholder 5"/>
          <p:cNvSpPr>
            <a:spLocks noGrp="1"/>
          </p:cNvSpPr>
          <p:nvPr>
            <p:ph type="pic" idx="13"/>
          </p:nvPr>
        </p:nvSpPr>
        <p:spPr/>
      </p:sp>
      <p:sp>
        <p:nvSpPr>
          <p:cNvPr id="11" name="Text Placeholder 10"/>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888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normAutofit/>
          </a:bodyPr>
          <a:lstStyle/>
          <a:p>
            <a:pPr marL="0" indent="0">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Business Development: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 2017 an entrepreneur wanted to open a brewery in the United States, USA.  She needed to determine the top five styles of beer that contains the highest alcohol by volume (ABV) should be produced.  A competitive location was identified by finding the top five states with the least number of competitors producing those beers in that state.  She analyzed 2,410 US craft beers and 510 US breweries.</a:t>
            </a:r>
          </a:p>
          <a:p>
            <a:pPr marL="0" marR="0" lvl="0" indent="0">
              <a:lnSpc>
                <a:spcPct val="107000"/>
              </a:lnSpc>
              <a:spcBef>
                <a:spcPts val="0"/>
              </a:spcBef>
              <a:spcAft>
                <a:spcPts val="0"/>
              </a:spcAft>
              <a:buNone/>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07000"/>
              </a:lnSpc>
              <a:spcBef>
                <a:spcPts val="0"/>
              </a:spcBef>
              <a:spcAft>
                <a:spcPts val="0"/>
              </a:spcAft>
              <a:buNone/>
            </a:pPr>
            <a:r>
              <a:rPr lang="en-US" sz="2000" b="1" dirty="0">
                <a:latin typeface="Calibri" panose="020F0502020204030204" pitchFamily="34" charset="0"/>
                <a:ea typeface="Times New Roman" panose="02020603050405020304" pitchFamily="18" charset="0"/>
                <a:cs typeface="Calibri" panose="020F0502020204030204" pitchFamily="34" charset="0"/>
              </a:rPr>
              <a:t>Hypotheses:</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She assumes the beer with the highest alcohol by volume (ABV) is the most profitable.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40915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Approach</a:t>
            </a:r>
          </a:p>
        </p:txBody>
      </p:sp>
      <p:sp>
        <p:nvSpPr>
          <p:cNvPr id="3" name="Content Placeholder 2"/>
          <p:cNvSpPr>
            <a:spLocks noGrp="1"/>
          </p:cNvSpPr>
          <p:nvPr>
            <p:ph idx="1"/>
          </p:nvPr>
        </p:nvSpPr>
        <p:spPr/>
        <p:txBody>
          <a:bodyPr>
            <a:normAutofit/>
          </a:bodyPr>
          <a:lstStyle/>
          <a:p>
            <a:pPr marL="0" indent="0">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Business Development: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 2017 an entrepreneur wanted to open a brewery in the United States, USA.  She needed to determine the top five styles of beer that contains the highest alcohol by volume (ABV) should be produced.  A competitive location was identified by finding the top five states with the least number of competitors producing those beers in that state.  She analyzed 2,410 US craft beers and 510 US breweries.</a:t>
            </a:r>
          </a:p>
          <a:p>
            <a:pPr marL="0" marR="0" lvl="0" indent="0">
              <a:lnSpc>
                <a:spcPct val="107000"/>
              </a:lnSpc>
              <a:spcBef>
                <a:spcPts val="0"/>
              </a:spcBef>
              <a:spcAft>
                <a:spcPts val="0"/>
              </a:spcAft>
              <a:buNone/>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07000"/>
              </a:lnSpc>
              <a:spcBef>
                <a:spcPts val="0"/>
              </a:spcBef>
              <a:spcAft>
                <a:spcPts val="0"/>
              </a:spcAft>
              <a:buNone/>
            </a:pPr>
            <a:r>
              <a:rPr lang="en-US" sz="2000" b="1" dirty="0">
                <a:latin typeface="Calibri" panose="020F0502020204030204" pitchFamily="34" charset="0"/>
                <a:ea typeface="Times New Roman" panose="02020603050405020304" pitchFamily="18" charset="0"/>
                <a:cs typeface="Calibri" panose="020F0502020204030204" pitchFamily="34" charset="0"/>
              </a:rPr>
              <a:t>Hypotheses:</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She assumes the beer with the highest alcohol by volume (ABV) is the most profitable.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9023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Highest ABV Among Beer Styles</a:t>
            </a:r>
          </a:p>
        </p:txBody>
      </p:sp>
      <p:pic>
        <p:nvPicPr>
          <p:cNvPr id="5" name="Content Placeholder 4">
            <a:extLst>
              <a:ext uri="{FF2B5EF4-FFF2-40B4-BE49-F238E27FC236}">
                <a16:creationId xmlns:a16="http://schemas.microsoft.com/office/drawing/2014/main" id="{EF17B44B-C8C8-400E-8AD0-22D77430ED0E}"/>
              </a:ext>
            </a:extLst>
          </p:cNvPr>
          <p:cNvPicPr>
            <a:picLocks noGrp="1" noChangeAspect="1"/>
          </p:cNvPicPr>
          <p:nvPr>
            <p:ph idx="1"/>
          </p:nvPr>
        </p:nvPicPr>
        <p:blipFill>
          <a:blip r:embed="rId2"/>
          <a:stretch>
            <a:fillRect/>
          </a:stretch>
        </p:blipFill>
        <p:spPr>
          <a:xfrm>
            <a:off x="2777383" y="2009036"/>
            <a:ext cx="6466941" cy="4593830"/>
          </a:xfrm>
          <a:prstGeom prst="rect">
            <a:avLst/>
          </a:prstGeom>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Breweries by State</a:t>
            </a:r>
          </a:p>
        </p:txBody>
      </p:sp>
      <p:pic>
        <p:nvPicPr>
          <p:cNvPr id="7" name="Content Placeholder 6" descr="Histogram&#10;&#10;Description automatically generated">
            <a:extLst>
              <a:ext uri="{FF2B5EF4-FFF2-40B4-BE49-F238E27FC236}">
                <a16:creationId xmlns:a16="http://schemas.microsoft.com/office/drawing/2014/main" id="{87609F1E-F69C-416E-9E4D-C008D5B84317}"/>
              </a:ext>
            </a:extLst>
          </p:cNvPr>
          <p:cNvPicPr>
            <a:picLocks noGrp="1" noChangeAspect="1"/>
          </p:cNvPicPr>
          <p:nvPr>
            <p:ph idx="1"/>
          </p:nvPr>
        </p:nvPicPr>
        <p:blipFill>
          <a:blip r:embed="rId2"/>
          <a:stretch>
            <a:fillRect/>
          </a:stretch>
        </p:blipFill>
        <p:spPr>
          <a:xfrm>
            <a:off x="3190469" y="2361971"/>
            <a:ext cx="5811061" cy="3277057"/>
          </a:xfrm>
        </p:spPr>
      </p:pic>
    </p:spTree>
    <p:extLst>
      <p:ext uri="{BB962C8B-B14F-4D97-AF65-F5344CB8AC3E}">
        <p14:creationId xmlns:p14="http://schemas.microsoft.com/office/powerpoint/2010/main" val="375162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889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9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598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50</TotalTime>
  <Words>405</Words>
  <Application>Microsoft Office PowerPoint</Application>
  <PresentationFormat>Widescreen</PresentationFormat>
  <Paragraphs>55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Book Antiqua</vt:lpstr>
      <vt:lpstr>Calibri</vt:lpstr>
      <vt:lpstr>Sales Direction 16X9</vt:lpstr>
      <vt:lpstr>Brewery Establishment Analyst</vt:lpstr>
      <vt:lpstr>AGENDA</vt:lpstr>
      <vt:lpstr>Business Case</vt:lpstr>
      <vt:lpstr>Analysis Approach</vt:lpstr>
      <vt:lpstr>Highest ABV Among Beer Styles</vt:lpstr>
      <vt:lpstr>Breweries by State</vt:lpstr>
      <vt:lpstr>Title and Content Layout with Chart</vt:lpstr>
      <vt:lpstr>Title and Content Layout with Chart</vt:lpstr>
      <vt:lpstr>Title and Content Layout with Chart</vt:lpstr>
      <vt:lpstr>Title and Content Layout with Chart</vt:lpstr>
      <vt:lpstr>Title and Content Layout with Chart</vt:lpstr>
      <vt:lpstr>Title and Content Layout with Chart</vt:lpstr>
      <vt:lpstr>Title and Content Layout with Chart</vt:lpstr>
      <vt:lpstr>Two Content Layout with Table</vt:lpstr>
      <vt:lpstr>Title and Content Layout with SmartArt</vt:lpstr>
      <vt:lpstr>Add a Slide Title - 1</vt:lpstr>
      <vt:lpstr>Add a Slide Title - 2</vt:lpstr>
      <vt:lpstr>Add a Slide Title - 3</vt:lpstr>
      <vt:lpstr>Add a Slide Title - 4</vt:lpstr>
      <vt:lpstr>PowerPoint Presentation</vt:lpstr>
      <vt:lpstr>Add a Slide Title - 5</vt:lpstr>
      <vt:lpstr>Add a Slide Title - 6</vt:lpstr>
      <vt:lpstr>Add a Slide Title - 7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Brewery Establishment Analyst</dc:title>
  <dc:creator>Grey Hardy</dc:creator>
  <cp:lastModifiedBy>Grey Hardy</cp:lastModifiedBy>
  <cp:revision>1</cp:revision>
  <dcterms:created xsi:type="dcterms:W3CDTF">2021-07-31T15:57:32Z</dcterms:created>
  <dcterms:modified xsi:type="dcterms:W3CDTF">2021-07-31T16:48:16Z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