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1" r:id="rId4"/>
    <p:sldId id="270" r:id="rId5"/>
    <p:sldId id="259" r:id="rId6"/>
    <p:sldId id="280" r:id="rId7"/>
    <p:sldId id="271" r:id="rId8"/>
    <p:sldId id="279" r:id="rId9"/>
    <p:sldId id="273" r:id="rId10"/>
    <p:sldId id="274" r:id="rId11"/>
    <p:sldId id="275" r:id="rId12"/>
    <p:sldId id="27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4A39F-0D87-4E33-94B7-E787E42C6DAC}" v="3" dt="2021-07-31T20:52:22.737"/>
    <p1510:client id="{B9E9EEF3-C588-46BB-9AAD-B038E7A68C32}" v="2" dt="2021-08-01T18:49:53.894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92" d="100"/>
          <a:sy n="92" d="100"/>
        </p:scale>
        <p:origin x="90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y Hardy" userId="be27e65c1c4cc39e" providerId="LiveId" clId="{B9E9EEF3-C588-46BB-9AAD-B038E7A68C32}"/>
    <pc:docChg chg="custSel modSld">
      <pc:chgData name="Grey Hardy" userId="be27e65c1c4cc39e" providerId="LiveId" clId="{B9E9EEF3-C588-46BB-9AAD-B038E7A68C32}" dt="2021-08-01T18:55:25.751" v="320" actId="1076"/>
      <pc:docMkLst>
        <pc:docMk/>
      </pc:docMkLst>
      <pc:sldChg chg="modSp mod">
        <pc:chgData name="Grey Hardy" userId="be27e65c1c4cc39e" providerId="LiveId" clId="{B9E9EEF3-C588-46BB-9AAD-B038E7A68C32}" dt="2021-08-01T18:51:38.752" v="68" actId="20577"/>
        <pc:sldMkLst>
          <pc:docMk/>
          <pc:sldMk cId="3639872359" sldId="258"/>
        </pc:sldMkLst>
        <pc:spChg chg="mod">
          <ac:chgData name="Grey Hardy" userId="be27e65c1c4cc39e" providerId="LiveId" clId="{B9E9EEF3-C588-46BB-9AAD-B038E7A68C32}" dt="2021-08-01T18:51:38.752" v="68" actId="20577"/>
          <ac:spMkLst>
            <pc:docMk/>
            <pc:sldMk cId="3639872359" sldId="258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54.071" v="87" actId="20577"/>
        <pc:sldMkLst>
          <pc:docMk/>
          <pc:sldMk cId="3574231650" sldId="259"/>
        </pc:sldMkLst>
        <pc:spChg chg="mod">
          <ac:chgData name="Grey Hardy" userId="be27e65c1c4cc39e" providerId="LiveId" clId="{B9E9EEF3-C588-46BB-9AAD-B038E7A68C32}" dt="2021-08-01T18:51:54.071" v="87" actId="20577"/>
          <ac:spMkLst>
            <pc:docMk/>
            <pc:sldMk cId="3574231650" sldId="259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1:32.561" v="62" actId="20577"/>
        <pc:sldMkLst>
          <pc:docMk/>
          <pc:sldMk cId="4040915266" sldId="270"/>
        </pc:sldMkLst>
        <pc:spChg chg="mod">
          <ac:chgData name="Grey Hardy" userId="be27e65c1c4cc39e" providerId="LiveId" clId="{B9E9EEF3-C588-46BB-9AAD-B038E7A68C32}" dt="2021-08-01T18:51:32.561" v="62" actId="20577"/>
          <ac:spMkLst>
            <pc:docMk/>
            <pc:sldMk cId="4040915266" sldId="270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2:14.491" v="113" actId="20577"/>
        <pc:sldMkLst>
          <pc:docMk/>
          <pc:sldMk cId="3751628259" sldId="271"/>
        </pc:sldMkLst>
        <pc:spChg chg="mod">
          <ac:chgData name="Grey Hardy" userId="be27e65c1c4cc39e" providerId="LiveId" clId="{B9E9EEF3-C588-46BB-9AAD-B038E7A68C32}" dt="2021-08-01T18:52:14.491" v="113" actId="20577"/>
          <ac:spMkLst>
            <pc:docMk/>
            <pc:sldMk cId="3751628259" sldId="271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3:49.900" v="243" actId="1076"/>
        <pc:sldMkLst>
          <pc:docMk/>
          <pc:sldMk cId="147951608" sldId="273"/>
        </pc:sldMkLst>
        <pc:spChg chg="mod">
          <ac:chgData name="Grey Hardy" userId="be27e65c1c4cc39e" providerId="LiveId" clId="{B9E9EEF3-C588-46BB-9AAD-B038E7A68C32}" dt="2021-08-01T18:53:49.900" v="243" actId="1076"/>
          <ac:spMkLst>
            <pc:docMk/>
            <pc:sldMk cId="147951608" sldId="273"/>
            <ac:spMk id="2" creationId="{00000000-0000-0000-0000-000000000000}"/>
          </ac:spMkLst>
        </pc:spChg>
      </pc:sldChg>
      <pc:sldChg chg="modSp mod">
        <pc:chgData name="Grey Hardy" userId="be27e65c1c4cc39e" providerId="LiveId" clId="{B9E9EEF3-C588-46BB-9AAD-B038E7A68C32}" dt="2021-08-01T18:55:25.751" v="320" actId="1076"/>
        <pc:sldMkLst>
          <pc:docMk/>
          <pc:sldMk cId="1515987278" sldId="274"/>
        </pc:sldMkLst>
        <pc:spChg chg="mod">
          <ac:chgData name="Grey Hardy" userId="be27e65c1c4cc39e" providerId="LiveId" clId="{B9E9EEF3-C588-46BB-9AAD-B038E7A68C32}" dt="2021-08-01T18:55:25.751" v="320" actId="1076"/>
          <ac:spMkLst>
            <pc:docMk/>
            <pc:sldMk cId="1515987278" sldId="274"/>
            <ac:spMk id="2" creationId="{00000000-0000-0000-0000-000000000000}"/>
          </ac:spMkLst>
        </pc:spChg>
      </pc:sldChg>
      <pc:sldChg chg="addSp delSp modSp mod">
        <pc:chgData name="Grey Hardy" userId="be27e65c1c4cc39e" providerId="LiveId" clId="{B9E9EEF3-C588-46BB-9AAD-B038E7A68C32}" dt="2021-08-01T18:52:54.538" v="160" actId="6549"/>
        <pc:sldMkLst>
          <pc:docMk/>
          <pc:sldMk cId="3534499074" sldId="279"/>
        </pc:sldMkLst>
        <pc:spChg chg="mod">
          <ac:chgData name="Grey Hardy" userId="be27e65c1c4cc39e" providerId="LiveId" clId="{B9E9EEF3-C588-46BB-9AAD-B038E7A68C32}" dt="2021-08-01T18:52:54.538" v="160" actId="6549"/>
          <ac:spMkLst>
            <pc:docMk/>
            <pc:sldMk cId="3534499074" sldId="279"/>
            <ac:spMk id="2" creationId="{13344B47-1D50-4006-9A0E-65F593B68A99}"/>
          </ac:spMkLst>
        </pc:spChg>
        <pc:spChg chg="add del">
          <ac:chgData name="Grey Hardy" userId="be27e65c1c4cc39e" providerId="LiveId" clId="{B9E9EEF3-C588-46BB-9AAD-B038E7A68C32}" dt="2021-08-01T18:49:53.894" v="36"/>
          <ac:spMkLst>
            <pc:docMk/>
            <pc:sldMk cId="3534499074" sldId="279"/>
            <ac:spMk id="3" creationId="{29FF328F-83F4-4969-BB9A-01CD3FFFD7F4}"/>
          </ac:spMkLst>
        </pc:spChg>
        <pc:picChg chg="add del mod">
          <ac:chgData name="Grey Hardy" userId="be27e65c1c4cc39e" providerId="LiveId" clId="{B9E9EEF3-C588-46BB-9AAD-B038E7A68C32}" dt="2021-08-01T18:51:02.476" v="46" actId="478"/>
          <ac:picMkLst>
            <pc:docMk/>
            <pc:sldMk cId="3534499074" sldId="279"/>
            <ac:picMk id="5" creationId="{1EFA147C-4E6E-47F7-8F0B-D211EE79FE0C}"/>
          </ac:picMkLst>
        </pc:picChg>
        <pc:picChg chg="add mod">
          <ac:chgData name="Grey Hardy" userId="be27e65c1c4cc39e" providerId="LiveId" clId="{B9E9EEF3-C588-46BB-9AAD-B038E7A68C32}" dt="2021-08-01T18:51:09.304" v="49" actId="1076"/>
          <ac:picMkLst>
            <pc:docMk/>
            <pc:sldMk cId="3534499074" sldId="279"/>
            <ac:picMk id="7" creationId="{6B02B601-73D1-4A8B-A39C-F8BE2FC338FD}"/>
          </ac:picMkLst>
        </pc:picChg>
      </pc:sldChg>
    </pc:docChg>
  </pc:docChgLst>
  <pc:docChgLst>
    <pc:chgData name="Grey Hardy" userId="be27e65c1c4cc39e" providerId="LiveId" clId="{7E24A39F-0D87-4E33-94B7-E787E42C6DAC}"/>
    <pc:docChg chg="custSel addSld delSld modSld">
      <pc:chgData name="Grey Hardy" userId="be27e65c1c4cc39e" providerId="LiveId" clId="{7E24A39F-0D87-4E33-94B7-E787E42C6DAC}" dt="2021-08-01T14:14:22.387" v="186" actId="113"/>
      <pc:docMkLst>
        <pc:docMk/>
      </pc:docMkLst>
      <pc:sldChg chg="modSp mod">
        <pc:chgData name="Grey Hardy" userId="be27e65c1c4cc39e" providerId="LiveId" clId="{7E24A39F-0D87-4E33-94B7-E787E42C6DAC}" dt="2021-08-01T14:14:22.387" v="186" actId="113"/>
        <pc:sldMkLst>
          <pc:docMk/>
          <pc:sldMk cId="1380595573" sldId="257"/>
        </pc:sldMkLst>
        <pc:spChg chg="mod">
          <ac:chgData name="Grey Hardy" userId="be27e65c1c4cc39e" providerId="LiveId" clId="{7E24A39F-0D87-4E33-94B7-E787E42C6DAC}" dt="2021-08-01T14:14:22.387" v="186" actId="113"/>
          <ac:spMkLst>
            <pc:docMk/>
            <pc:sldMk cId="1380595573" sldId="257"/>
            <ac:spMk id="2" creationId="{00000000-0000-0000-0000-000000000000}"/>
          </ac:spMkLst>
        </pc:spChg>
        <pc:spChg chg="mod">
          <ac:chgData name="Grey Hardy" userId="be27e65c1c4cc39e" providerId="LiveId" clId="{7E24A39F-0D87-4E33-94B7-E787E42C6DAC}" dt="2021-07-31T16:47:49.750" v="35" actId="27636"/>
          <ac:spMkLst>
            <pc:docMk/>
            <pc:sldMk cId="1380595573" sldId="257"/>
            <ac:spMk id="3" creationId="{00000000-0000-0000-0000-000000000000}"/>
          </ac:spMkLst>
        </pc:spChg>
      </pc:sldChg>
      <pc:sldChg chg="modSp mod">
        <pc:chgData name="Grey Hardy" userId="be27e65c1c4cc39e" providerId="LiveId" clId="{7E24A39F-0D87-4E33-94B7-E787E42C6DAC}" dt="2021-07-31T20:54:46.712" v="98" actId="20577"/>
        <pc:sldMkLst>
          <pc:docMk/>
          <pc:sldMk cId="3639872359" sldId="258"/>
        </pc:sldMkLst>
        <pc:spChg chg="mod">
          <ac:chgData name="Grey Hardy" userId="be27e65c1c4cc39e" providerId="LiveId" clId="{7E24A39F-0D87-4E33-94B7-E787E42C6DAC}" dt="2021-07-31T20:54:46.712" v="98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addSp delSp modSp mod">
        <pc:chgData name="Grey Hardy" userId="be27e65c1c4cc39e" providerId="LiveId" clId="{7E24A39F-0D87-4E33-94B7-E787E42C6DAC}" dt="2021-07-31T20:59:36.135" v="150" actId="20577"/>
        <pc:sldMkLst>
          <pc:docMk/>
          <pc:sldMk cId="3751628259" sldId="271"/>
        </pc:sldMkLst>
        <pc:spChg chg="mod">
          <ac:chgData name="Grey Hardy" userId="be27e65c1c4cc39e" providerId="LiveId" clId="{7E24A39F-0D87-4E33-94B7-E787E42C6DAC}" dt="2021-07-31T20:59:36.135" v="150" actId="20577"/>
          <ac:spMkLst>
            <pc:docMk/>
            <pc:sldMk cId="3751628259" sldId="271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43:39.945" v="42" actId="478"/>
          <ac:spMkLst>
            <pc:docMk/>
            <pc:sldMk cId="3751628259" sldId="271"/>
            <ac:spMk id="6" creationId="{600C2E46-7D78-4169-AF94-D1BED1A8663C}"/>
          </ac:spMkLst>
        </pc:spChg>
        <pc:picChg chg="add mod">
          <ac:chgData name="Grey Hardy" userId="be27e65c1c4cc39e" providerId="LiveId" clId="{7E24A39F-0D87-4E33-94B7-E787E42C6DAC}" dt="2021-07-31T20:43:33.576" v="41" actId="1076"/>
          <ac:picMkLst>
            <pc:docMk/>
            <pc:sldMk cId="3751628259" sldId="271"/>
            <ac:picMk id="4" creationId="{AA36052D-97CF-4EC6-AE56-17A5A0E42801}"/>
          </ac:picMkLst>
        </pc:picChg>
        <pc:picChg chg="del">
          <ac:chgData name="Grey Hardy" userId="be27e65c1c4cc39e" providerId="LiveId" clId="{7E24A39F-0D87-4E33-94B7-E787E42C6DAC}" dt="2021-07-31T20:43:28.139" v="40" actId="478"/>
          <ac:picMkLst>
            <pc:docMk/>
            <pc:sldMk cId="3751628259" sldId="271"/>
            <ac:picMk id="7" creationId="{87609F1E-F69C-416E-9E4D-C008D5B84317}"/>
          </ac:picMkLst>
        </pc:picChg>
      </pc:sldChg>
      <pc:sldChg chg="addSp delSp modSp del mod">
        <pc:chgData name="Grey Hardy" userId="be27e65c1c4cc39e" providerId="LiveId" clId="{7E24A39F-0D87-4E33-94B7-E787E42C6DAC}" dt="2021-07-31T20:59:54.273" v="151" actId="47"/>
        <pc:sldMkLst>
          <pc:docMk/>
          <pc:sldMk cId="1768892153" sldId="272"/>
        </pc:sldMkLst>
        <pc:spChg chg="mod">
          <ac:chgData name="Grey Hardy" userId="be27e65c1c4cc39e" providerId="LiveId" clId="{7E24A39F-0D87-4E33-94B7-E787E42C6DAC}" dt="2021-07-31T20:52:18.261" v="72" actId="122"/>
          <ac:spMkLst>
            <pc:docMk/>
            <pc:sldMk cId="1768892153" sldId="272"/>
            <ac:spMk id="2" creationId="{00000000-0000-0000-0000-000000000000}"/>
          </ac:spMkLst>
        </pc:spChg>
        <pc:spChg chg="add del mod">
          <ac:chgData name="Grey Hardy" userId="be27e65c1c4cc39e" providerId="LiveId" clId="{7E24A39F-0D87-4E33-94B7-E787E42C6DAC}" dt="2021-07-31T20:52:50.145" v="74" actId="22"/>
          <ac:spMkLst>
            <pc:docMk/>
            <pc:sldMk cId="1768892153" sldId="272"/>
            <ac:spMk id="4" creationId="{B7CA303C-F656-4C46-B7C4-E829A5FE8A0B}"/>
          </ac:spMkLst>
        </pc:spChg>
        <pc:graphicFrameChg chg="del">
          <ac:chgData name="Grey Hardy" userId="be27e65c1c4cc39e" providerId="LiveId" clId="{7E24A39F-0D87-4E33-94B7-E787E42C6DAC}" dt="2021-07-31T20:52:23.553" v="73" actId="478"/>
          <ac:graphicFrameMkLst>
            <pc:docMk/>
            <pc:sldMk cId="1768892153" sldId="272"/>
            <ac:graphicFrameMk id="6" creationId="{00000000-0000-0000-0000-000000000000}"/>
          </ac:graphicFrameMkLst>
        </pc:graphicFrameChg>
        <pc:picChg chg="add mod ord">
          <ac:chgData name="Grey Hardy" userId="be27e65c1c4cc39e" providerId="LiveId" clId="{7E24A39F-0D87-4E33-94B7-E787E42C6DAC}" dt="2021-07-31T20:52:50.695" v="76" actId="962"/>
          <ac:picMkLst>
            <pc:docMk/>
            <pc:sldMk cId="1768892153" sldId="272"/>
            <ac:picMk id="7" creationId="{42B19A04-3A0D-492C-B935-170EA9C0E10F}"/>
          </ac:picMkLst>
        </pc:picChg>
      </pc:sldChg>
      <pc:sldChg chg="modSp add del mod">
        <pc:chgData name="Grey Hardy" userId="be27e65c1c4cc39e" providerId="LiveId" clId="{7E24A39F-0D87-4E33-94B7-E787E42C6DAC}" dt="2021-07-31T20:55:04" v="99" actId="47"/>
        <pc:sldMkLst>
          <pc:docMk/>
          <pc:sldMk cId="49023410" sldId="279"/>
        </pc:sldMkLst>
        <pc:spChg chg="mod">
          <ac:chgData name="Grey Hardy" userId="be27e65c1c4cc39e" providerId="LiveId" clId="{7E24A39F-0D87-4E33-94B7-E787E42C6DAC}" dt="2021-07-31T16:31:52.917" v="33" actId="20577"/>
          <ac:spMkLst>
            <pc:docMk/>
            <pc:sldMk cId="49023410" sldId="279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anchor="b"/>
        <a:lstStyle/>
        <a:p>
          <a:r>
            <a:rPr lang="en-US" sz="1200" dirty="0">
              <a:latin typeface="+mn-lt"/>
            </a:rPr>
            <a:t>Develop </a:t>
          </a:r>
          <a:r>
            <a:rPr lang="en-US" dirty="0"/>
            <a:t>Business</a:t>
          </a:r>
          <a:r>
            <a:rPr lang="en-US" sz="1200" dirty="0">
              <a:latin typeface="+mn-lt"/>
            </a:rPr>
            <a:t> Case Identify Data for Analysis		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pPr algn="ctr"/>
          <a:r>
            <a:rPr lang="en-US" sz="1200" dirty="0"/>
            <a:t>Establish Questions &amp; Hypothesis 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sz="1200" dirty="0"/>
            <a:t>Perform </a:t>
          </a:r>
          <a:r>
            <a:rPr lang="en-US" dirty="0"/>
            <a:t>Exploratory</a:t>
          </a:r>
          <a:r>
            <a:rPr lang="en-US" sz="1200" dirty="0"/>
            <a:t> Data Analysis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sz="1200" dirty="0"/>
            <a:t>Produce Research Analysis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779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</a:rPr>
            <a:t>Develop </a:t>
          </a:r>
          <a:r>
            <a:rPr lang="en-US" sz="1500" kern="1200" dirty="0"/>
            <a:t>Business</a:t>
          </a:r>
          <a:r>
            <a:rPr lang="en-US" sz="1500" kern="1200" dirty="0">
              <a:latin typeface="+mn-lt"/>
            </a:rPr>
            <a:t> Case Identify Data for Analysis		</a:t>
          </a:r>
        </a:p>
      </dsp:txBody>
      <dsp:txXfrm>
        <a:off x="561252" y="1578858"/>
        <a:ext cx="1669421" cy="1112946"/>
      </dsp:txXfrm>
    </dsp:sp>
    <dsp:sp modelId="{919A589F-F74A-40C3-BE88-AB8730BCAB04}">
      <dsp:nvSpPr>
        <dsp:cNvPr id="0" name=""/>
        <dsp:cNvSpPr/>
      </dsp:nvSpPr>
      <dsp:spPr>
        <a:xfrm>
          <a:off x="2508910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Establish Questions &amp; Hypothesis </a:t>
          </a:r>
        </a:p>
      </dsp:txBody>
      <dsp:txXfrm>
        <a:off x="3065383" y="1578858"/>
        <a:ext cx="1669421" cy="1112946"/>
      </dsp:txXfrm>
    </dsp:sp>
    <dsp:sp modelId="{268F2328-4548-422B-9C65-80797E16B241}">
      <dsp:nvSpPr>
        <dsp:cNvPr id="0" name=""/>
        <dsp:cNvSpPr/>
      </dsp:nvSpPr>
      <dsp:spPr>
        <a:xfrm>
          <a:off x="5013040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 Exploratory Data Analysis</a:t>
          </a:r>
        </a:p>
      </dsp:txBody>
      <dsp:txXfrm>
        <a:off x="5569513" y="1578858"/>
        <a:ext cx="1669421" cy="1112946"/>
      </dsp:txXfrm>
    </dsp:sp>
    <dsp:sp modelId="{BDD0B0F7-A87C-4B5B-A4C3-4E4BE6EB0FE4}">
      <dsp:nvSpPr>
        <dsp:cNvPr id="0" name=""/>
        <dsp:cNvSpPr/>
      </dsp:nvSpPr>
      <dsp:spPr>
        <a:xfrm>
          <a:off x="7517171" y="1578858"/>
          <a:ext cx="2782367" cy="11129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Produce Research Analysis</a:t>
          </a:r>
        </a:p>
      </dsp:txBody>
      <dsp:txXfrm>
        <a:off x="8073644" y="1578858"/>
        <a:ext cx="1669421" cy="1112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505" r="23505"/>
          <a:stretch/>
        </p:blipFill>
        <p:spPr>
          <a:xfrm>
            <a:off x="6743703" y="0"/>
            <a:ext cx="5448297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58301-68B9-44A8-80D1-0092D6EA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652" y="1358348"/>
            <a:ext cx="6582327" cy="21960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Craft Beer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Brewery 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Development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AD332-1D40-460F-A1A1-0A76C9555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522" y="4290391"/>
            <a:ext cx="5903154" cy="188180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400" dirty="0"/>
              <a:t>Research Analysis</a:t>
            </a:r>
          </a:p>
          <a:p>
            <a:pPr algn="ctr"/>
            <a:r>
              <a:rPr lang="en-US" dirty="0"/>
              <a:t>Dawn Washington</a:t>
            </a:r>
          </a:p>
          <a:p>
            <a:pPr algn="ctr"/>
            <a:r>
              <a:rPr lang="en-US" dirty="0"/>
              <a:t>David Owens</a:t>
            </a:r>
          </a:p>
          <a:p>
            <a:pPr algn="ctr"/>
            <a:r>
              <a:rPr lang="en-US" dirty="0"/>
              <a:t>Grey Hardy –Project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74" y="361507"/>
            <a:ext cx="10093036" cy="995131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The </a:t>
            </a:r>
            <a:r>
              <a:rPr lang="en-US" dirty="0"/>
              <a:t>States with the Most Beer styles</a:t>
            </a:r>
            <a:br>
              <a:rPr lang="en-US" dirty="0"/>
            </a:br>
            <a:r>
              <a:rPr lang="en-US" dirty="0"/>
              <a:t> with Highest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9CE192-57FF-4028-8089-CDF85BFA5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283" y="2119746"/>
            <a:ext cx="5476008" cy="4104410"/>
          </a:xfrm>
        </p:spPr>
      </p:pic>
    </p:spTree>
    <p:extLst>
      <p:ext uri="{BB962C8B-B14F-4D97-AF65-F5344CB8AC3E}">
        <p14:creationId xmlns:p14="http://schemas.microsoft.com/office/powerpoint/2010/main" val="15159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Analysis Of Beer Styles </a:t>
            </a:r>
            <a:br>
              <a:rPr lang="en-US" dirty="0"/>
            </a:br>
            <a:r>
              <a:rPr lang="en-US" dirty="0"/>
              <a:t>With The Highest ABV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3CE090A-53FA-477F-9E1B-85AB127DF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970257"/>
              </p:ext>
            </p:extLst>
          </p:nvPr>
        </p:nvGraphicFramePr>
        <p:xfrm>
          <a:off x="710606" y="1935125"/>
          <a:ext cx="10152324" cy="349811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382236">
                  <a:extLst>
                    <a:ext uri="{9D8B030D-6E8A-4147-A177-3AD203B41FA5}">
                      <a16:colId xmlns:a16="http://schemas.microsoft.com/office/drawing/2014/main" val="3946166269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2770960223"/>
                    </a:ext>
                  </a:extLst>
                </a:gridCol>
                <a:gridCol w="1203251">
                  <a:extLst>
                    <a:ext uri="{9D8B030D-6E8A-4147-A177-3AD203B41FA5}">
                      <a16:colId xmlns:a16="http://schemas.microsoft.com/office/drawing/2014/main" val="3526468715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3966768706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3767354426"/>
                    </a:ext>
                  </a:extLst>
                </a:gridCol>
                <a:gridCol w="1063256">
                  <a:extLst>
                    <a:ext uri="{9D8B030D-6E8A-4147-A177-3AD203B41FA5}">
                      <a16:colId xmlns:a16="http://schemas.microsoft.com/office/drawing/2014/main" val="1027994300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284921139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4227703204"/>
                    </a:ext>
                  </a:extLst>
                </a:gridCol>
                <a:gridCol w="1166037">
                  <a:extLst>
                    <a:ext uri="{9D8B030D-6E8A-4147-A177-3AD203B41FA5}">
                      <a16:colId xmlns:a16="http://schemas.microsoft.com/office/drawing/2014/main" val="59447908"/>
                    </a:ext>
                  </a:extLst>
                </a:gridCol>
              </a:tblGrid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56492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19.33907961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3054460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English Barleywine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13.85640646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997667"/>
                  </a:ext>
                </a:extLst>
              </a:tr>
              <a:tr h="967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Russian Imperial Stout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221.6363636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202.9405197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1376284"/>
                  </a:ext>
                </a:extLst>
              </a:tr>
              <a:tr h="3922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Rye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158.3888889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154.5453061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1333022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Baltic 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191.5638275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067880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BF3F818-BB15-440B-B51C-DF0FB57F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06" y="6109464"/>
            <a:ext cx="1075129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F_onewayResult(statistic=16.974056971673452, pvalue=8.914483349494272e-07)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1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17E3B-7B54-46F8-818D-3240FD83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588"/>
            <a:ext cx="9601200" cy="1036637"/>
          </a:xfrm>
        </p:spPr>
        <p:txBody>
          <a:bodyPr/>
          <a:lstStyle/>
          <a:p>
            <a:pPr algn="ctr"/>
            <a:r>
              <a:rPr lang="en-US" dirty="0"/>
              <a:t>Distribution of ABV vs. IBU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414D8F-8D2E-4B08-B429-290E5C6A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2" y="2136197"/>
            <a:ext cx="5380271" cy="37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70FE0B-266A-4202-B1E6-41FC8683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136197"/>
            <a:ext cx="5760026" cy="38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116" y="596550"/>
            <a:ext cx="6400800" cy="646332"/>
          </a:xfrm>
        </p:spPr>
        <p:txBody>
          <a:bodyPr/>
          <a:lstStyle/>
          <a:p>
            <a:pPr algn="ctr"/>
            <a:r>
              <a:rPr lang="en-US" u="sng" dirty="0"/>
              <a:t>Conclusions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8949" y="1488558"/>
            <a:ext cx="6537251" cy="468364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The 5 beer styles with the highest ABV are Quadruple(Quad), English Barleywine, Russian Imperial Stout, Rye Beer and Baltic Porter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The 5 state</a:t>
            </a:r>
            <a:r>
              <a:rPr lang="en-US" dirty="0">
                <a:latin typeface="Inter"/>
              </a:rPr>
              <a:t>s with the lowest number of High ABV beers are Utah, Arkansas, New Hampshire, North Dakota and Wisconsin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The most competitive combination of beer style to manufacture would be a Quad and the most competitive state would be Utah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Next steps would be a deeper dive into the commercial real estate and labor environment in each state, as well as the marketing advantages of each style of beer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8356"/>
            <a:ext cx="9601200" cy="1036850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Case Introduction - Grey </a:t>
            </a:r>
          </a:p>
          <a:p>
            <a:r>
              <a:rPr lang="en-US" sz="3600" dirty="0"/>
              <a:t>Analysis – Dawn </a:t>
            </a:r>
          </a:p>
          <a:p>
            <a:r>
              <a:rPr lang="en-US" sz="3600" dirty="0"/>
              <a:t>Conclusion – David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 of Process Development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143633"/>
              </p:ext>
            </p:extLst>
          </p:nvPr>
        </p:nvGraphicFramePr>
        <p:xfrm>
          <a:off x="592282" y="1901536"/>
          <a:ext cx="10304318" cy="4270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Development: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2017, an entrepreneur wanted to open a new brewery in the United States.  She needed to determine the best location.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analysis of 2,410 US craft beers and 510 US breweries was conducted to determine a competitive location.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Hypothesis: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was determined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style of beer with the highest alcohol by volume (ABV) is the most profitable.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best locations for the brewery would be states with the lowest number of beers produced, containing high ABV.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ABV Among Beer Styles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7B44B-C8C8-400E-8AD0-22D77430E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20" y="1853172"/>
            <a:ext cx="5963068" cy="42359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B2B9B4-580C-405C-A0A2-828F4DEE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2" y="1853172"/>
            <a:ext cx="5351319" cy="43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EE86-2D06-4A41-BBA2-78ED89E5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Styles Of Beer With The Lowest ABV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9B1B41-9E7B-497C-B097-A7C12D0C54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63" y="1958348"/>
            <a:ext cx="5715001" cy="45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09B0D20-F981-4E1C-BF59-2B18CFC97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18" y="2075935"/>
            <a:ext cx="5185064" cy="41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5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Brewed Style of Beer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A36052D-97CF-4EC6-AE56-17A5A0E4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35" y="1828800"/>
            <a:ext cx="5919211" cy="40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4B47-1D50-4006-9A0E-65F593B6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52000" cy="1036850"/>
          </a:xfrm>
        </p:spPr>
        <p:txBody>
          <a:bodyPr/>
          <a:lstStyle/>
          <a:p>
            <a:pPr algn="ctr"/>
            <a:r>
              <a:rPr lang="en-US" sz="3200" dirty="0"/>
              <a:t>The States with the Most Beer Styles </a:t>
            </a:r>
            <a:br>
              <a:rPr lang="en-US" sz="3200" dirty="0"/>
            </a:br>
            <a:r>
              <a:rPr lang="en-US" sz="3200" dirty="0"/>
              <a:t>with Lowest ABV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B02B601-73D1-4A8B-A39C-F8BE2FC3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42" y="1600130"/>
            <a:ext cx="10068993" cy="52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242306"/>
            <a:ext cx="10120745" cy="901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The States with the Most Beer Styles </a:t>
            </a:r>
            <a:br>
              <a:rPr lang="en-US" sz="3600" dirty="0"/>
            </a:br>
            <a:r>
              <a:rPr lang="en-US" sz="3600" dirty="0"/>
              <a:t>with Highest ABV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58DA25-A3CD-4FD7-9236-91CD8207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90" y="1828800"/>
            <a:ext cx="9499999" cy="4639112"/>
          </a:xfrm>
        </p:spPr>
      </p:pic>
    </p:spTree>
    <p:extLst>
      <p:ext uri="{BB962C8B-B14F-4D97-AF65-F5344CB8AC3E}">
        <p14:creationId xmlns:p14="http://schemas.microsoft.com/office/powerpoint/2010/main" val="147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573</TotalTime>
  <Words>421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Courier New</vt:lpstr>
      <vt:lpstr>Inter</vt:lpstr>
      <vt:lpstr>Sales Direction 16X9</vt:lpstr>
      <vt:lpstr>Craft Beer  Brewery  Development</vt:lpstr>
      <vt:lpstr>Agenda</vt:lpstr>
      <vt:lpstr>Outline of Process Development</vt:lpstr>
      <vt:lpstr>Business Case</vt:lpstr>
      <vt:lpstr>Highest ABV Among Beer Styles</vt:lpstr>
      <vt:lpstr>The Styles Of Beer With The Lowest ABV</vt:lpstr>
      <vt:lpstr>Most Brewed Style of Beer</vt:lpstr>
      <vt:lpstr>The States with the Most Beer Styles  with Lowest ABV</vt:lpstr>
      <vt:lpstr>The States with the Most Beer Styles  with Highest ABV</vt:lpstr>
      <vt:lpstr>The States with the Most Beer styles  with Highest ABV</vt:lpstr>
      <vt:lpstr>Statistical Analysis Of Beer Styles  With The Highest ABV</vt:lpstr>
      <vt:lpstr>Distribution of ABV vs. IBU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Brewery Establishment Analyst</dc:title>
  <dc:creator>Grey Hardy</dc:creator>
  <cp:lastModifiedBy>dawn.washington25@yahoo.com</cp:lastModifiedBy>
  <cp:revision>22</cp:revision>
  <dcterms:created xsi:type="dcterms:W3CDTF">2021-07-31T15:57:32Z</dcterms:created>
  <dcterms:modified xsi:type="dcterms:W3CDTF">2021-08-02T21:18:58Z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