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5"/>
  </p:sldMasterIdLst>
  <p:notesMasterIdLst>
    <p:notesMasterId r:id="rId26"/>
  </p:notesMasterIdLst>
  <p:handoutMasterIdLst>
    <p:handoutMasterId r:id="rId27"/>
  </p:handoutMasterIdLst>
  <p:sldIdLst>
    <p:sldId id="256" r:id="rId6"/>
    <p:sldId id="260" r:id="rId7"/>
    <p:sldId id="261" r:id="rId8"/>
    <p:sldId id="267" r:id="rId9"/>
    <p:sldId id="268" r:id="rId10"/>
    <p:sldId id="269" r:id="rId11"/>
    <p:sldId id="274" r:id="rId12"/>
    <p:sldId id="275" r:id="rId13"/>
    <p:sldId id="276" r:id="rId14"/>
    <p:sldId id="277" r:id="rId15"/>
    <p:sldId id="270" r:id="rId16"/>
    <p:sldId id="265" r:id="rId17"/>
    <p:sldId id="271" r:id="rId18"/>
    <p:sldId id="263" r:id="rId19"/>
    <p:sldId id="272" r:id="rId20"/>
    <p:sldId id="266" r:id="rId21"/>
    <p:sldId id="264" r:id="rId22"/>
    <p:sldId id="273" r:id="rId23"/>
    <p:sldId id="278" r:id="rId24"/>
    <p:sldId id="259" r:id="rId2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37">
          <p15:clr>
            <a:srgbClr val="A4A3A4"/>
          </p15:clr>
        </p15:guide>
        <p15:guide id="3" orient="horz" pos="3008">
          <p15:clr>
            <a:srgbClr val="A4A3A4"/>
          </p15:clr>
        </p15:guide>
        <p15:guide id="4" orient="horz" pos="78">
          <p15:clr>
            <a:srgbClr val="A4A3A4"/>
          </p15:clr>
        </p15:guide>
        <p15:guide id="5" orient="horz" pos="1865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305">
          <p15:clr>
            <a:srgbClr val="A4A3A4"/>
          </p15:clr>
        </p15:guide>
        <p15:guide id="8" pos="4195">
          <p15:clr>
            <a:srgbClr val="A4A3A4"/>
          </p15:clr>
        </p15:guide>
        <p15:guide id="9" pos="4268">
          <p15:clr>
            <a:srgbClr val="A4A3A4"/>
          </p15:clr>
        </p15:guide>
        <p15:guide id="10" pos="5556">
          <p15:clr>
            <a:srgbClr val="A4A3A4"/>
          </p15:clr>
        </p15:guide>
        <p15:guide id="11" pos="2880">
          <p15:clr>
            <a:srgbClr val="A4A3A4"/>
          </p15:clr>
        </p15:guide>
        <p15:guide id="12" pos="4332">
          <p15:clr>
            <a:srgbClr val="A4A3A4"/>
          </p15:clr>
        </p15:guide>
        <p15:guide id="13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9367" autoAdjust="0"/>
  </p:normalViewPr>
  <p:slideViewPr>
    <p:cSldViewPr showGuides="1">
      <p:cViewPr varScale="1">
        <p:scale>
          <a:sx n="141" d="100"/>
          <a:sy n="141" d="100"/>
        </p:scale>
        <p:origin x="-774" y="-96"/>
      </p:cViewPr>
      <p:guideLst>
        <p:guide orient="horz" pos="1620"/>
        <p:guide orient="horz" pos="737"/>
        <p:guide orient="horz" pos="3008"/>
        <p:guide orient="horz" pos="78"/>
        <p:guide orient="horz" pos="1865"/>
        <p:guide orient="horz" pos="486"/>
        <p:guide orient="horz" pos="305"/>
        <p:guide pos="4195"/>
        <p:guide pos="4268"/>
        <p:guide pos="5556"/>
        <p:guide pos="2880"/>
        <p:guide pos="4332"/>
        <p:guide pos="5465"/>
      </p:guideLst>
    </p:cSldViewPr>
  </p:slideViewPr>
  <p:outlineViewPr>
    <p:cViewPr>
      <p:scale>
        <a:sx n="33" d="100"/>
        <a:sy n="33" d="100"/>
      </p:scale>
      <p:origin x="0" y="7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D817-3994-4971-B565-5A5AEF8361A3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85DA-7EA1-4F1B-9B02-396FA4CA9D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5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6CF-22D4-41F7-8890-C09F01966A50}" type="datetimeFigureOut">
              <a:rPr lang="de-DE" smtClean="0"/>
              <a:t>04.04.2019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F262-D285-47CB-B9F5-19A0DFE7B67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83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95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Einen </a:t>
            </a:r>
            <a:r>
              <a:rPr lang="de-DE" dirty="0" err="1"/>
              <a:t>step</a:t>
            </a:r>
            <a:r>
              <a:rPr lang="de-DE" dirty="0"/>
              <a:t> weiter als bloße </a:t>
            </a:r>
            <a:r>
              <a:rPr lang="de-DE" dirty="0" err="1"/>
              <a:t>tabelle</a:t>
            </a:r>
            <a:r>
              <a:rPr lang="de-DE" dirty="0"/>
              <a:t> vergleichen: CSV-Export</a:t>
            </a:r>
          </a:p>
          <a:p>
            <a:pPr marL="228600" indent="-228600">
              <a:buAutoNum type="arabicPeriod"/>
            </a:pPr>
            <a:r>
              <a:rPr lang="de-DE" dirty="0"/>
              <a:t>Nur MM!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/>
              <a:t>Nur MM erstmal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/>
              <a:t>kann auch zu späteren Zeitpunkten erneut abgeholt werden, oder gelöscht. Ebenfalls mit Authentifizierung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Format von REST zunutze für neue Daten</a:t>
            </a:r>
          </a:p>
          <a:p>
            <a:r>
              <a:rPr lang="de-DE" dirty="0"/>
              <a:t>Darunter bisher NIBD, CPR-Feedback &amp; Defibrillationen</a:t>
            </a:r>
          </a:p>
          <a:p>
            <a:r>
              <a:rPr lang="de-DE" dirty="0"/>
              <a:t>(Format in </a:t>
            </a:r>
            <a:r>
              <a:rPr lang="de-DE" dirty="0" err="1"/>
              <a:t>response</a:t>
            </a:r>
            <a:r>
              <a:rPr lang="de-DE" dirty="0"/>
              <a:t>) exemplarisch neues Objekt darstellen als 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Reanimationen (</a:t>
            </a:r>
            <a:r>
              <a:rPr lang="de-DE" dirty="0" err="1"/>
              <a:t>has</a:t>
            </a:r>
            <a:r>
              <a:rPr lang="de-DE" dirty="0"/>
              <a:t>.. </a:t>
            </a:r>
            <a:r>
              <a:rPr lang="de-DE" dirty="0" err="1"/>
              <a:t>Has</a:t>
            </a:r>
            <a:r>
              <a:rPr lang="de-DE" dirty="0"/>
              <a:t> … </a:t>
            </a:r>
            <a:r>
              <a:rPr lang="de-DE" dirty="0" err="1"/>
              <a:t>has</a:t>
            </a:r>
            <a:r>
              <a:rPr lang="de-DE" dirty="0"/>
              <a:t>..)</a:t>
            </a:r>
          </a:p>
          <a:p>
            <a:r>
              <a:rPr lang="de-DE" dirty="0"/>
              <a:t>	Tests rausfiltern (</a:t>
            </a:r>
            <a:r>
              <a:rPr lang="de-DE" dirty="0" err="1"/>
              <a:t>istest</a:t>
            </a:r>
            <a:r>
              <a:rPr lang="de-DE" dirty="0"/>
              <a:t>,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defib</a:t>
            </a:r>
            <a:r>
              <a:rPr lang="de-DE" dirty="0"/>
              <a:t>)</a:t>
            </a:r>
          </a:p>
          <a:p>
            <a:r>
              <a:rPr lang="de-DE" dirty="0" err="1"/>
              <a:t>Einsaätze</a:t>
            </a:r>
            <a:r>
              <a:rPr lang="de-DE" dirty="0"/>
              <a:t> im Zeitraum 2016 -&gt; </a:t>
            </a:r>
            <a:r>
              <a:rPr lang="de-DE" dirty="0" err="1"/>
              <a:t>probleme</a:t>
            </a:r>
            <a:r>
              <a:rPr lang="de-DE" dirty="0"/>
              <a:t> </a:t>
            </a:r>
            <a:r>
              <a:rPr lang="de-DE" dirty="0" err="1"/>
              <a:t>datumsformart</a:t>
            </a:r>
            <a:endParaRPr lang="de-DE" dirty="0"/>
          </a:p>
          <a:p>
            <a:r>
              <a:rPr lang="de-DE" dirty="0"/>
              <a:t>	wieder </a:t>
            </a:r>
            <a:r>
              <a:rPr lang="de-DE" dirty="0" err="1"/>
              <a:t>tests</a:t>
            </a:r>
            <a:r>
              <a:rPr lang="de-DE" dirty="0"/>
              <a:t> herausfiltern</a:t>
            </a:r>
          </a:p>
          <a:p>
            <a:r>
              <a:rPr lang="de-DE" dirty="0"/>
              <a:t>Einsätze im Zeitfenster, wieder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	und jetzt doch mal bitte </a:t>
            </a:r>
            <a:r>
              <a:rPr lang="de-DE" dirty="0" err="1"/>
              <a:t>reanimationen</a:t>
            </a:r>
            <a:endParaRPr lang="de-DE" dirty="0"/>
          </a:p>
          <a:p>
            <a:r>
              <a:rPr lang="de-DE" dirty="0"/>
              <a:t>Easy (?): Wie alt sind meine </a:t>
            </a:r>
            <a:r>
              <a:rPr lang="de-DE" dirty="0" err="1"/>
              <a:t>patienten</a:t>
            </a:r>
            <a:r>
              <a:rPr lang="de-DE" dirty="0"/>
              <a:t> im schnitt</a:t>
            </a:r>
          </a:p>
          <a:p>
            <a:r>
              <a:rPr lang="de-DE" dirty="0"/>
              <a:t>Bisher immer nur eine einzige Zahl…</a:t>
            </a:r>
          </a:p>
          <a:p>
            <a:r>
              <a:rPr lang="de-DE" dirty="0"/>
              <a:t>		und on top: </a:t>
            </a:r>
            <a:r>
              <a:rPr lang="de-DE" b="1" dirty="0"/>
              <a:t>wie</a:t>
            </a:r>
            <a:r>
              <a:rPr lang="de-DE" dirty="0"/>
              <a:t> sind die </a:t>
            </a:r>
            <a:r>
              <a:rPr lang="de-DE" dirty="0" err="1"/>
              <a:t>reanimationen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Reanimationen (</a:t>
            </a:r>
            <a:r>
              <a:rPr lang="de-DE" dirty="0" err="1"/>
              <a:t>has</a:t>
            </a:r>
            <a:r>
              <a:rPr lang="de-DE" dirty="0"/>
              <a:t>.. </a:t>
            </a:r>
            <a:r>
              <a:rPr lang="de-DE" dirty="0" err="1"/>
              <a:t>Has</a:t>
            </a:r>
            <a:r>
              <a:rPr lang="de-DE" dirty="0"/>
              <a:t> … </a:t>
            </a:r>
            <a:r>
              <a:rPr lang="de-DE" dirty="0" err="1"/>
              <a:t>has</a:t>
            </a:r>
            <a:r>
              <a:rPr lang="de-DE" dirty="0"/>
              <a:t>..)</a:t>
            </a:r>
          </a:p>
          <a:p>
            <a:r>
              <a:rPr lang="de-DE" dirty="0"/>
              <a:t>	Tests rausfiltern (</a:t>
            </a:r>
            <a:r>
              <a:rPr lang="de-DE" dirty="0" err="1"/>
              <a:t>istest</a:t>
            </a:r>
            <a:r>
              <a:rPr lang="de-DE" dirty="0"/>
              <a:t>,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defib</a:t>
            </a:r>
            <a:r>
              <a:rPr lang="de-DE" dirty="0"/>
              <a:t>)</a:t>
            </a:r>
          </a:p>
          <a:p>
            <a:r>
              <a:rPr lang="de-DE" dirty="0" err="1"/>
              <a:t>Einsaätze</a:t>
            </a:r>
            <a:r>
              <a:rPr lang="de-DE" dirty="0"/>
              <a:t> im Zeitraum 2016 -&gt; </a:t>
            </a:r>
            <a:r>
              <a:rPr lang="de-DE" dirty="0" err="1"/>
              <a:t>probleme</a:t>
            </a:r>
            <a:r>
              <a:rPr lang="de-DE" dirty="0"/>
              <a:t> </a:t>
            </a:r>
            <a:r>
              <a:rPr lang="de-DE" dirty="0" err="1"/>
              <a:t>datumsformart</a:t>
            </a:r>
            <a:endParaRPr lang="de-DE" dirty="0"/>
          </a:p>
          <a:p>
            <a:r>
              <a:rPr lang="de-DE" dirty="0"/>
              <a:t>	wieder </a:t>
            </a:r>
            <a:r>
              <a:rPr lang="de-DE" dirty="0" err="1"/>
              <a:t>tests</a:t>
            </a:r>
            <a:r>
              <a:rPr lang="de-DE" dirty="0"/>
              <a:t> herausfiltern</a:t>
            </a:r>
          </a:p>
          <a:p>
            <a:r>
              <a:rPr lang="de-DE" dirty="0"/>
              <a:t>Einsätze im Zeitfenster, wieder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	und jetzt doch mal bitte </a:t>
            </a:r>
            <a:r>
              <a:rPr lang="de-DE" dirty="0" err="1"/>
              <a:t>reanimationen</a:t>
            </a:r>
            <a:endParaRPr lang="de-DE" dirty="0"/>
          </a:p>
          <a:p>
            <a:r>
              <a:rPr lang="de-DE" dirty="0"/>
              <a:t>Easy (?): Wie alt sind meine </a:t>
            </a:r>
            <a:r>
              <a:rPr lang="de-DE" dirty="0" err="1"/>
              <a:t>patienten</a:t>
            </a:r>
            <a:r>
              <a:rPr lang="de-DE" dirty="0"/>
              <a:t> im schnitt</a:t>
            </a:r>
          </a:p>
          <a:p>
            <a:r>
              <a:rPr lang="de-DE" dirty="0"/>
              <a:t>Bisher immer nur eine einzige Zahl…</a:t>
            </a:r>
          </a:p>
          <a:p>
            <a:r>
              <a:rPr lang="de-DE" dirty="0"/>
              <a:t>		und on top: </a:t>
            </a:r>
            <a:r>
              <a:rPr lang="de-DE" b="1" dirty="0"/>
              <a:t>wie</a:t>
            </a:r>
            <a:r>
              <a:rPr lang="de-DE" dirty="0"/>
              <a:t> sind die </a:t>
            </a:r>
            <a:r>
              <a:rPr lang="de-DE" dirty="0" err="1"/>
              <a:t>reanimationen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5min</a:t>
            </a:r>
          </a:p>
          <a:p>
            <a:pPr marL="228600" indent="-228600">
              <a:buAutoNum type="arabicPeriod"/>
            </a:pPr>
            <a:r>
              <a:rPr lang="de-DE" dirty="0"/>
              <a:t>10min</a:t>
            </a:r>
          </a:p>
          <a:p>
            <a:pPr marL="228600" indent="-228600">
              <a:buAutoNum type="arabicPeriod"/>
            </a:pPr>
            <a:r>
              <a:rPr lang="de-DE" dirty="0"/>
              <a:t>15min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0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Corpuls.web</a:t>
            </a:r>
            <a:r>
              <a:rPr lang="de-DE" baseline="0" dirty="0"/>
              <a:t> ANALYSE</a:t>
            </a:r>
            <a:endParaRPr lang="de-DE" dirty="0"/>
          </a:p>
          <a:p>
            <a:r>
              <a:rPr lang="de-DE" dirty="0"/>
              <a:t>Nutzergruppen: </a:t>
            </a:r>
            <a:r>
              <a:rPr lang="de-DE" dirty="0" err="1"/>
              <a:t>Bspw</a:t>
            </a:r>
            <a:r>
              <a:rPr lang="de-DE" dirty="0"/>
              <a:t>:</a:t>
            </a:r>
            <a:r>
              <a:rPr lang="de-DE" baseline="0" dirty="0"/>
              <a:t> Qualitätsmanagementbeauftragte, Leier Rettungsdienst, Ausbilder von </a:t>
            </a:r>
            <a:r>
              <a:rPr lang="de-DE" baseline="0" dirty="0" err="1"/>
              <a:t>Rettdienstpersonal</a:t>
            </a:r>
            <a:r>
              <a:rPr lang="de-DE" baseline="0" dirty="0"/>
              <a:t>, Forscher, ärztliches Personal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91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nennt mir doch mal die Anzahl Einsätze.. Mit Reanimationen.. Im Februar)), simple frage, die auftaucht (</a:t>
            </a:r>
            <a:r>
              <a:rPr lang="de-DE" dirty="0" err="1"/>
              <a:t>dr.</a:t>
            </a:r>
            <a:r>
              <a:rPr lang="de-DE" dirty="0"/>
              <a:t> </a:t>
            </a:r>
            <a:r>
              <a:rPr lang="de-DE" dirty="0" err="1"/>
              <a:t>haacke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2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rresc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 b="14582"/>
          <a:stretch/>
        </p:blipFill>
        <p:spPr bwMode="auto">
          <a:xfrm>
            <a:off x="0" y="580200"/>
            <a:ext cx="9144000" cy="42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3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9" name="Rechteck 38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sp>
        <p:nvSpPr>
          <p:cNvPr id="40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2952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6697662" cy="381600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487" y="915988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488" y="2211989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948488" y="3507990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5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78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7" y="2859782"/>
            <a:ext cx="878522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2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8" y="2859974"/>
            <a:ext cx="4392612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644008" y="2859782"/>
            <a:ext cx="432060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179388" y="2859974"/>
            <a:ext cx="2880000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5" name="Inhaltsplatzhalter 8"/>
          <p:cNvSpPr>
            <a:spLocks noGrp="1"/>
          </p:cNvSpPr>
          <p:nvPr>
            <p:ph sz="quarter" idx="17" hasCustomPrompt="1"/>
          </p:nvPr>
        </p:nvSpPr>
        <p:spPr>
          <a:xfrm>
            <a:off x="3131774" y="2859974"/>
            <a:ext cx="2880008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6" name="Inhaltsplatzhalter 8"/>
          <p:cNvSpPr>
            <a:spLocks noGrp="1"/>
          </p:cNvSpPr>
          <p:nvPr>
            <p:ph sz="quarter" idx="18" hasCustomPrompt="1"/>
          </p:nvPr>
        </p:nvSpPr>
        <p:spPr>
          <a:xfrm>
            <a:off x="6084168" y="2859974"/>
            <a:ext cx="2880445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79388" y="914400"/>
            <a:ext cx="8785225" cy="381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08613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6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8" y="915988"/>
            <a:ext cx="4356000" cy="3600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08613" y="915988"/>
            <a:ext cx="4356000" cy="359455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179388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08613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0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6798"/>
            <a:ext cx="9144000" cy="4776702"/>
          </a:xfrm>
          <a:prstGeom prst="rect">
            <a:avLst/>
          </a:prstGeom>
        </p:spPr>
      </p:pic>
      <p:sp>
        <p:nvSpPr>
          <p:cNvPr id="15" name="Inhaltsplatzhalter 23"/>
          <p:cNvSpPr txBox="1">
            <a:spLocks/>
          </p:cNvSpPr>
          <p:nvPr/>
        </p:nvSpPr>
        <p:spPr>
          <a:xfrm>
            <a:off x="5292080" y="3363838"/>
            <a:ext cx="3685002" cy="172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E20000"/>
              </a:buClr>
              <a:buSzPct val="110000"/>
              <a:buFontTx/>
              <a:buNone/>
              <a:defRPr kumimoji="0" lang="en-US" sz="28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3050" indent="-27305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6575" indent="-22860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03275" indent="-228600" algn="l" rtl="0" eaLnBrk="1" latinLnBrk="0" hangingPunct="1">
              <a:spcBef>
                <a:spcPts val="400"/>
              </a:spcBef>
              <a:buClr>
                <a:srgbClr val="E20000"/>
              </a:buClr>
              <a:buSzPct val="11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400"/>
              </a:spcBef>
            </a:pPr>
            <a: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GS Elektromedizinische Geräte</a:t>
            </a:r>
            <a:b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Stemple GmbH</a:t>
            </a:r>
          </a:p>
          <a:p>
            <a:pPr algn="r">
              <a:spcBef>
                <a:spcPts val="400"/>
              </a:spcBef>
            </a:pP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Hauswiesenstraße 26</a:t>
            </a:r>
            <a:b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86916 Kaufering</a:t>
            </a:r>
            <a:b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info@corpuls.com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1" kern="12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www.corpuls.world</a:t>
            </a: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45766" y="915988"/>
            <a:ext cx="4418848" cy="359618"/>
          </a:xfrm>
        </p:spPr>
        <p:txBody>
          <a:bodyPr/>
          <a:lstStyle>
            <a:lvl1pPr algn="r">
              <a:defRPr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30537" y="1381734"/>
            <a:ext cx="4431390" cy="864096"/>
          </a:xfrm>
        </p:spPr>
        <p:txBody>
          <a:bodyPr>
            <a:noAutofit/>
          </a:bodyPr>
          <a:lstStyle>
            <a:lvl1pPr algn="r">
              <a:defRPr sz="1400" b="0" kern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Datum, Version</a:t>
            </a:r>
          </a:p>
          <a:p>
            <a:pPr lvl="0"/>
            <a:r>
              <a:rPr lang="de-DE" dirty="0"/>
              <a:t>Sprache, </a:t>
            </a:r>
          </a:p>
          <a:p>
            <a:pPr lvl="0"/>
            <a:r>
              <a:rPr lang="de-DE" dirty="0"/>
              <a:t>– </a:t>
            </a:r>
            <a:r>
              <a:rPr lang="de-DE" dirty="0" err="1"/>
              <a:t>for</a:t>
            </a:r>
            <a:r>
              <a:rPr lang="de-DE" dirty="0"/>
              <a:t> internal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– (wenn nötig)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659563" y="2364832"/>
            <a:ext cx="2302363" cy="995950"/>
          </a:xfrm>
        </p:spPr>
        <p:txBody>
          <a:bodyPr>
            <a:normAutofit/>
          </a:bodyPr>
          <a:lstStyle>
            <a:lvl1pPr algn="r"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Funktion/Abteilung </a:t>
            </a:r>
          </a:p>
          <a:p>
            <a:pPr lvl="0"/>
            <a:r>
              <a:rPr lang="de-DE" dirty="0"/>
              <a:t>E-Mail-Adresse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999" y="122400"/>
            <a:ext cx="1980000" cy="403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1434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li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" b="5598"/>
          <a:stretch/>
        </p:blipFill>
        <p:spPr>
          <a:xfrm>
            <a:off x="0" y="220980"/>
            <a:ext cx="9144000" cy="4634578"/>
          </a:xfrm>
          <a:prstGeom prst="rect">
            <a:avLst/>
          </a:prstGeom>
        </p:spPr>
      </p:pic>
      <p:sp>
        <p:nvSpPr>
          <p:cNvPr id="38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778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08"/>
          <a:stretch/>
        </p:blipFill>
        <p:spPr>
          <a:xfrm>
            <a:off x="0" y="419100"/>
            <a:ext cx="9144000" cy="4502881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 userDrawn="1"/>
        </p:nvSpPr>
        <p:spPr bwMode="auto">
          <a:xfrm>
            <a:off x="0" y="4803775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21501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5598"/>
          <a:stretch/>
        </p:blipFill>
        <p:spPr>
          <a:xfrm>
            <a:off x="0" y="403860"/>
            <a:ext cx="9144000" cy="4451698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42064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11440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579862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37936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euerwe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4306"/>
          <a:stretch/>
        </p:blipFill>
        <p:spPr>
          <a:xfrm>
            <a:off x="0" y="722846"/>
            <a:ext cx="9144000" cy="4199135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5514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42775" y="1563638"/>
            <a:ext cx="4356000" cy="3185171"/>
          </a:xfrm>
        </p:spPr>
        <p:txBody>
          <a:bodyPr>
            <a:noAutofit/>
          </a:bodyPr>
          <a:lstStyle>
            <a:lvl1pPr marL="266700" indent="-266700">
              <a:buFont typeface="Frutiger 95 UltraBlack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Kapitelinhalt einfügen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563639"/>
            <a:ext cx="4356000" cy="3185170"/>
          </a:xfrm>
        </p:spPr>
        <p:txBody>
          <a:bodyPr vert="horz">
            <a:noAutofit/>
          </a:bodyPr>
          <a:lstStyle>
            <a:lvl1pPr>
              <a:defRPr lang="de-DE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66700" lvl="0" indent="-266700">
              <a:buFont typeface="Frutiger 95 UltraBlack" pitchFamily="34" charset="0"/>
              <a:buChar char="•"/>
            </a:pPr>
            <a:r>
              <a:rPr lang="de-DE" dirty="0"/>
              <a:t>Kapitelinhalt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/>
              <a:t>04.04.2019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722845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15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142899" y="195486"/>
            <a:ext cx="6696744" cy="1152128"/>
          </a:xfrm>
          <a:prstGeom prst="rect">
            <a:avLst/>
          </a:prstGeom>
        </p:spPr>
        <p:txBody>
          <a:bodyPr vert="horz" lIns="91440" tIns="45720" rIns="91440" bIns="36000" rtlCol="0" anchor="t">
            <a:noAutofit/>
          </a:bodyPr>
          <a:lstStyle>
            <a:lvl1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Kapiteltitel einfügen</a:t>
            </a:r>
            <a:endParaRPr kumimoji="0" lang="en-US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8629081" y="4858590"/>
            <a:ext cx="271455" cy="216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1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3816002"/>
          </a:xfrm>
        </p:spPr>
        <p:txBody>
          <a:bodyPr>
            <a:noAutofit/>
          </a:bodyPr>
          <a:lstStyle>
            <a:lvl1pPr eaLnBrk="1" latinLnBrk="0" hangingPunct="1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44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381600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6697663" cy="3816002"/>
          </a:xfrm>
        </p:spPr>
        <p:txBody>
          <a:bodyPr/>
          <a:lstStyle>
            <a:lvl1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4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80000" y="915988"/>
            <a:ext cx="6697050" cy="3816001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000" y="2859782"/>
            <a:ext cx="2016000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7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79512" y="118364"/>
            <a:ext cx="6696744" cy="518543"/>
          </a:xfrm>
          <a:prstGeom prst="rect">
            <a:avLst/>
          </a:prstGeom>
        </p:spPr>
        <p:txBody>
          <a:bodyPr vert="horz" lIns="91440" tIns="45720" rIns="91440" bIns="36000" rtlCol="0" anchor="ctr">
            <a:noAutofit/>
          </a:bodyPr>
          <a:lstStyle/>
          <a:p>
            <a:pPr lvl="0" defTabSz="914400"/>
            <a:r>
              <a:rPr kumimoji="0" lang="de-DE" dirty="0"/>
              <a:t>Folientitel einfügen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79511" y="915566"/>
            <a:ext cx="8785101" cy="38164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9512" y="4858590"/>
            <a:ext cx="4320481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24" name="Rechteck 23"/>
          <p:cNvSpPr/>
          <p:nvPr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sp>
        <p:nvSpPr>
          <p:cNvPr id="1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983349" y="122778"/>
            <a:ext cx="1980000" cy="518978"/>
            <a:chOff x="6983349" y="122778"/>
            <a:chExt cx="1980000" cy="518978"/>
          </a:xfrm>
        </p:grpSpPr>
        <p:sp>
          <p:nvSpPr>
            <p:cNvPr id="28" name="Rechteck 27"/>
            <p:cNvSpPr/>
            <p:nvPr userDrawn="1"/>
          </p:nvSpPr>
          <p:spPr>
            <a:xfrm>
              <a:off x="7452321" y="518645"/>
              <a:ext cx="1436886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47625" lvl="0" indent="0" algn="r">
                <a:tabLst>
                  <a:tab pos="1612900" algn="r"/>
                </a:tabLst>
              </a:pPr>
              <a:r>
                <a:rPr lang="de-DE" sz="800" strike="noStrike" kern="0" spc="120" baseline="0" dirty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FOCUS – ON – PATIENTS</a:t>
              </a:r>
            </a:p>
          </p:txBody>
        </p:sp>
        <p:pic>
          <p:nvPicPr>
            <p:cNvPr id="23" name="Grafik 22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3349" y="122778"/>
              <a:ext cx="1980000" cy="403827"/>
            </a:xfrm>
            <a:prstGeom prst="rect">
              <a:avLst/>
            </a:prstGeom>
          </p:spPr>
        </p:pic>
      </p:grpSp>
      <p:cxnSp>
        <p:nvCxnSpPr>
          <p:cNvPr id="8" name="Gerade Verbindung 7"/>
          <p:cNvCxnSpPr/>
          <p:nvPr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-468560" y="4803775"/>
            <a:ext cx="102251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03" r:id="rId2"/>
    <p:sldLayoutId id="2147483804" r:id="rId3"/>
    <p:sldLayoutId id="2147483805" r:id="rId4"/>
    <p:sldLayoutId id="2147483806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lang="en-US" sz="1800" b="1" kern="1200" cap="all" baseline="0" dirty="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rgbClr val="E20000"/>
        </a:buClr>
        <a:buSzPct val="110000"/>
        <a:buFontTx/>
        <a:buNone/>
        <a:defRPr kumimoji="0"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273050" indent="-273050" algn="l" rtl="0" eaLnBrk="1" latinLnBrk="0" hangingPunct="1">
        <a:spcBef>
          <a:spcPts val="500"/>
        </a:spcBef>
        <a:buClr>
          <a:srgbClr val="E20000"/>
        </a:buClr>
        <a:buSzPct val="110000"/>
        <a:buFont typeface="Frutiger 95 UltraBlack" pitchFamily="34" charset="0"/>
        <a:buChar char="•"/>
        <a:defRPr kumimoji="0" lang="de-DE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536575" indent="-228600" algn="l" rtl="0" eaLnBrk="1" latinLnBrk="0" hangingPunct="1">
        <a:spcBef>
          <a:spcPts val="500"/>
        </a:spcBef>
        <a:buClr>
          <a:srgbClr val="E20000"/>
        </a:buClr>
        <a:buSzPct val="110000"/>
        <a:buFont typeface="Wingdings" pitchFamily="2" charset="2"/>
        <a:buChar char="§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803275" indent="-228600" algn="l" rtl="0" eaLnBrk="1" latinLnBrk="0" hangingPunct="1">
        <a:spcBef>
          <a:spcPts val="400"/>
        </a:spcBef>
        <a:buClr>
          <a:srgbClr val="E20000"/>
        </a:buClr>
        <a:buSzPct val="110000"/>
        <a:buFont typeface="Arial" pitchFamily="34" charset="0"/>
        <a:buChar char="•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rgbClr val="E20000"/>
        </a:buClr>
        <a:buSzPct val="110000"/>
        <a:buFont typeface="Frutiger 95 UltraBlack" pitchFamily="34" charset="0"/>
        <a:buChar char="•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</p:spPr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Dashboards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Joshua Hirsch, 04.04.2019</a:t>
            </a:r>
          </a:p>
        </p:txBody>
      </p:sp>
    </p:spTree>
    <p:extLst>
      <p:ext uri="{BB962C8B-B14F-4D97-AF65-F5344CB8AC3E}">
        <p14:creationId xmlns:p14="http://schemas.microsoft.com/office/powerpoint/2010/main" val="38986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Viele Informationen in wenig Raum und Zeit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 indent="0">
              <a:buNone/>
            </a:pPr>
            <a:r>
              <a:rPr lang="de-DE" sz="2400" dirty="0"/>
              <a:t>Daten     </a:t>
            </a:r>
            <a:r>
              <a:rPr lang="de-DE" sz="2400" dirty="0">
                <a:sym typeface="Wingdings" panose="05000000000000000000" pitchFamily="2" charset="2"/>
              </a:rPr>
              <a:t> 	</a:t>
            </a:r>
            <a:r>
              <a:rPr lang="de-DE" sz="2400" dirty="0"/>
              <a:t>Informationen </a:t>
            </a:r>
          </a:p>
          <a:p>
            <a:pPr lvl="1" indent="0">
              <a:buNone/>
            </a:pPr>
            <a:r>
              <a:rPr lang="de-DE" sz="2400" dirty="0"/>
              <a:t>			Informationen       </a:t>
            </a:r>
            <a:r>
              <a:rPr lang="de-DE" sz="2400" dirty="0">
                <a:sym typeface="Wingdings" panose="05000000000000000000" pitchFamily="2" charset="2"/>
              </a:rPr>
              <a:t> 	</a:t>
            </a:r>
            <a:r>
              <a:rPr lang="de-DE" sz="2400" dirty="0"/>
              <a:t>Wissen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10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987824" y="3579862"/>
            <a:ext cx="4752528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2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Verschiedene Fragestellungen, welche bearbeitet werden mussten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Welche Fragen haben die Anwender?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können wir diese mit Dashboards beantworten?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müssen die Daten vorliegen, damit diese Dashboards möglich sind?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Wie war es bisher?</a:t>
            </a:r>
          </a:p>
          <a:p>
            <a:endParaRPr lang="de-DE" sz="2400" dirty="0"/>
          </a:p>
          <a:p>
            <a:r>
              <a:rPr lang="de-DE" sz="2400" dirty="0"/>
              <a:t>Wie ist es jetzt?</a:t>
            </a:r>
          </a:p>
          <a:p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</a:t>
            </a:r>
            <a:br>
              <a:rPr lang="de-DE" dirty="0"/>
            </a:b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Vergleiche in der Tabelle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CSV-Export für Auswertungen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– Bisher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13</a:t>
            </a:fld>
            <a:endParaRPr lang="de-DE" dirty="0"/>
          </a:p>
        </p:txBody>
      </p:sp>
      <p:pic>
        <p:nvPicPr>
          <p:cNvPr id="2050" name="Picture 2" descr="C:\Users\Hirsch\Documents\GitHub\Thesis\ppt_img\ex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40" y="2283718"/>
            <a:ext cx="774809" cy="34366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REST-Export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Export generieren 		</a:t>
            </a:r>
          </a:p>
          <a:p>
            <a:pPr lvl="1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POST http://corpsrv5028:8080/v3/exports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Fertigen Export </a:t>
            </a:r>
            <a:r>
              <a:rPr lang="de-DE" sz="2400" dirty="0" smtClean="0"/>
              <a:t>„abholen“</a:t>
            </a:r>
            <a:endParaRPr lang="de-DE" sz="2400" dirty="0"/>
          </a:p>
          <a:p>
            <a:pPr lvl="1" indent="0">
              <a:buNone/>
            </a:pPr>
            <a:r>
              <a:rPr lang="de-DE" sz="1800" dirty="0">
                <a:solidFill>
                  <a:srgbClr val="FFFFF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 http://corpsrv5028:8080/v3/exports/{exportID}/file</a:t>
            </a:r>
          </a:p>
          <a:p>
            <a:pPr lvl="1" indent="0">
              <a:buNone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6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15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978884"/>
            <a:ext cx="9001000" cy="38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REST-Export</a:t>
            </a:r>
          </a:p>
          <a:p>
            <a:endParaRPr lang="de-DE" sz="2400" dirty="0"/>
          </a:p>
          <a:p>
            <a:r>
              <a:rPr lang="de-DE" sz="2400" dirty="0"/>
              <a:t>	+ zusätzliche Daten</a:t>
            </a:r>
          </a:p>
          <a:p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Bisher NIBD, CPR-Feedback und Defibrillationen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8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8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Reanimationen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 im Zeitraum 2016 -&gt; Datumsformart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 im Zeitfenster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und jetzt </a:t>
            </a:r>
            <a:r>
              <a:rPr lang="de-DE" sz="2400" dirty="0" smtClean="0"/>
              <a:t>nur </a:t>
            </a:r>
            <a:r>
              <a:rPr lang="de-DE" sz="2400" dirty="0"/>
              <a:t>Reanimationen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alt sind meine Patienten im Durchschnitt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Immer nur eine einzige </a:t>
            </a:r>
            <a:r>
              <a:rPr lang="de-DE" sz="2400" dirty="0" smtClean="0"/>
              <a:t>Zahl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und </a:t>
            </a:r>
            <a:r>
              <a:rPr lang="de-DE" sz="2400" b="1" dirty="0"/>
              <a:t>wie</a:t>
            </a:r>
            <a:r>
              <a:rPr lang="de-DE" sz="2400" dirty="0"/>
              <a:t> sind die Reanimationen?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Internationalisierung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Weitere Testeinsätze rausfiltern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Zugriffsrechte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Incremental</a:t>
            </a:r>
            <a:r>
              <a:rPr lang="de-DE" sz="2400" dirty="0" smtClean="0"/>
              <a:t>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9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Problemstellung und Motivation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Technische Änderungen an </a:t>
            </a:r>
            <a:r>
              <a:rPr lang="de-DE" sz="2400" b="1" dirty="0"/>
              <a:t>corpuls</a:t>
            </a:r>
            <a:r>
              <a:rPr lang="de-DE" sz="2400" b="1" dirty="0">
                <a:solidFill>
                  <a:srgbClr val="DD0B2F"/>
                </a:solidFill>
              </a:rPr>
              <a:t>.web</a:t>
            </a:r>
            <a:r>
              <a:rPr lang="de-DE" sz="2400" b="1" dirty="0"/>
              <a:t> ANALYSE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Beispielhafte Fragestellungen und deren Antworten in den Dashboards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Vorstellung Dashboards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04.04.2019, Version 1.0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Joshua Hirsch</a:t>
            </a:r>
          </a:p>
          <a:p>
            <a:r>
              <a:rPr lang="de-DE" dirty="0"/>
              <a:t>Bachelorand Softwareentwicklung für Anwendung</a:t>
            </a:r>
          </a:p>
        </p:txBody>
      </p:sp>
    </p:spTree>
    <p:extLst>
      <p:ext uri="{BB962C8B-B14F-4D97-AF65-F5344CB8AC3E}">
        <p14:creationId xmlns:p14="http://schemas.microsoft.com/office/powerpoint/2010/main" val="13312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Diverse Nutzergruppen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Viele Fragestellungen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Potentiell sind Daten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>
                <a:sym typeface="Wingdings" panose="05000000000000000000" pitchFamily="2" charset="2"/>
              </a:rPr>
              <a:t>	 Nicht optimal dargestellt 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34" name="Picture 10" descr="C:\Users\Hirsch\Documents\GitHub\Thesis\ppt_img\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20080"/>
            <a:ext cx="9649072" cy="44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Viele Informationen in wenig Raum und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23900" dirty="0"/>
              <a:t>7500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7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0" dirty="0"/>
              <a:t>Transponder Code</a:t>
            </a:r>
          </a:p>
          <a:p>
            <a:pPr algn="ctr"/>
            <a:r>
              <a:rPr lang="de-DE" sz="8000" dirty="0"/>
              <a:t>Luftverkehr</a:t>
            </a:r>
          </a:p>
          <a:p>
            <a:pPr algn="ctr"/>
            <a:r>
              <a:rPr lang="de-DE" sz="8000" dirty="0"/>
              <a:t>7500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76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79512" y="1203598"/>
            <a:ext cx="8785225" cy="3816000"/>
          </a:xfrm>
        </p:spPr>
        <p:txBody>
          <a:bodyPr/>
          <a:lstStyle/>
          <a:p>
            <a:pPr algn="ctr"/>
            <a:r>
              <a:rPr lang="de-DE" sz="8000" u="sng" dirty="0"/>
              <a:t>75</a:t>
            </a:r>
            <a:r>
              <a:rPr lang="de-DE" sz="8000" dirty="0"/>
              <a:t>00</a:t>
            </a:r>
          </a:p>
          <a:p>
            <a:pPr algn="ctr"/>
            <a:r>
              <a:rPr lang="de-DE" sz="8000" dirty="0" err="1"/>
              <a:t>If</a:t>
            </a:r>
            <a:r>
              <a:rPr lang="de-DE" sz="8000" dirty="0"/>
              <a:t> </a:t>
            </a:r>
            <a:r>
              <a:rPr lang="de-DE" sz="8000" dirty="0" err="1"/>
              <a:t>you</a:t>
            </a:r>
            <a:r>
              <a:rPr lang="de-DE" sz="8000" dirty="0"/>
              <a:t> </a:t>
            </a:r>
            <a:r>
              <a:rPr lang="de-DE" sz="8000" dirty="0" err="1"/>
              <a:t>feel</a:t>
            </a:r>
            <a:r>
              <a:rPr lang="de-DE" sz="8000" dirty="0"/>
              <a:t> a </a:t>
            </a:r>
            <a:r>
              <a:rPr lang="de-DE" sz="8000" dirty="0" err="1"/>
              <a:t>knife</a:t>
            </a:r>
            <a:endParaRPr lang="de-DE" sz="8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61102_Praesentationsvorlage_komplett">
  <a:themeElements>
    <a:clrScheme name="corpuls 2017">
      <a:dk1>
        <a:srgbClr val="040603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FFC73F"/>
      </a:accent2>
      <a:accent3>
        <a:srgbClr val="DD0B2F"/>
      </a:accent3>
      <a:accent4>
        <a:srgbClr val="3F3F3F"/>
      </a:accent4>
      <a:accent5>
        <a:srgbClr val="E2A100"/>
      </a:accent5>
      <a:accent6>
        <a:srgbClr val="C80A2A"/>
      </a:accent6>
      <a:hlink>
        <a:srgbClr val="DD0B2F"/>
      </a:hlink>
      <a:folHlink>
        <a:srgbClr val="E2A100"/>
      </a:folHlink>
    </a:clrScheme>
    <a:fontScheme name="GS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70908_PPT-Vorlage.potx" id="{8471FDCD-10E4-4934-B1E0-C67069F932F5}" vid="{0867FB8A-1DD3-4374-9BE8-FDE9A9C63AD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08b8fb-97d8-4316-beed-0b00fde2f558">VKKS5FHQK5ZT-22-42</_dlc_DocId>
    <_dlc_DocIdUrl xmlns="7508b8fb-97d8-4316-beed-0b00fde2f558">
      <Url>http://portal/_layouts/DocIdRedir.aspx?ID=VKKS5FHQK5ZT-22-42</Url>
      <Description>VKKS5FHQK5ZT-22-42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A8C23FEEFF34889933B5EF29B9BDB" ma:contentTypeVersion="0" ma:contentTypeDescription="Ein neues Dokument erstellen." ma:contentTypeScope="" ma:versionID="4bb89707e917e9a96a79fb0925b4763a">
  <xsd:schema xmlns:xsd="http://www.w3.org/2001/XMLSchema" xmlns:xs="http://www.w3.org/2001/XMLSchema" xmlns:p="http://schemas.microsoft.com/office/2006/metadata/properties" xmlns:ns2="7508b8fb-97d8-4316-beed-0b00fde2f558" targetNamespace="http://schemas.microsoft.com/office/2006/metadata/properties" ma:root="true" ma:fieldsID="0d8c1caef470598c9c8cd74c167184c9" ns2:_="">
    <xsd:import namespace="7508b8fb-97d8-4316-beed-0b00fde2f5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b8fb-97d8-4316-beed-0b00fde2f5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4997B78-AD20-419A-A0CA-9514E4D6737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08b8fb-97d8-4316-beed-0b00fde2f55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836E82-263D-4CCE-92D9-83C709945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2BBD8-5771-4695-8E02-4AC27126D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b8fb-97d8-4316-beed-0b00fde2f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7238C24-4DD3-4860-88F5-CB153F04ED3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Office PowerPoint</Application>
  <PresentationFormat>Bildschirmpräsentation (16:9)</PresentationFormat>
  <Paragraphs>221</Paragraphs>
  <Slides>20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161102_Praesentationsvorlage_komplett</vt:lpstr>
      <vt:lpstr>Vorstellung Dashboards</vt:lpstr>
      <vt:lpstr>Inhalt</vt:lpstr>
      <vt:lpstr>Problemstellung</vt:lpstr>
      <vt:lpstr>Problemstellung</vt:lpstr>
      <vt:lpstr>Problemstellung</vt:lpstr>
      <vt:lpstr>Problemstellung</vt:lpstr>
      <vt:lpstr>Exkurs Daten – Information - Wissen</vt:lpstr>
      <vt:lpstr>Exkurs Daten – Information - Wissen</vt:lpstr>
      <vt:lpstr>Exkurs Daten – Information - Wissen</vt:lpstr>
      <vt:lpstr>Problemstellung</vt:lpstr>
      <vt:lpstr>Problemstellung</vt:lpstr>
      <vt:lpstr>Technische Änderungen </vt:lpstr>
      <vt:lpstr>Technische Änderungen – Bisher</vt:lpstr>
      <vt:lpstr>Technische Änderungen - Neu</vt:lpstr>
      <vt:lpstr>Technische Änderungen - Neu</vt:lpstr>
      <vt:lpstr>Technische Änderungen - neu</vt:lpstr>
      <vt:lpstr>Beispiel</vt:lpstr>
      <vt:lpstr>Beispielfragen</vt:lpstr>
      <vt:lpstr>Todo</vt:lpstr>
      <vt:lpstr>PowerPoint-Präsentation</vt:lpstr>
    </vt:vector>
  </TitlesOfParts>
  <Manager>BKM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Dashboards</dc:title>
  <dc:creator>Joshua Hirsch</dc:creator>
  <cp:lastModifiedBy>Joshua Hirsch</cp:lastModifiedBy>
  <cp:revision>67</cp:revision>
  <cp:lastPrinted>2016-07-28T06:36:14Z</cp:lastPrinted>
  <dcterms:created xsi:type="dcterms:W3CDTF">2017-01-10T10:15:44Z</dcterms:created>
  <dcterms:modified xsi:type="dcterms:W3CDTF">2019-04-04T07:16:35Z</dcterms:modified>
  <cp:category>Projektmanagement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0x010100875A8C23FEEFF34889933B5EF29B9BDB</vt:lpwstr>
  </property>
  <property fmtid="{D5CDD505-2E9C-101B-9397-08002B2CF9AE}" pid="3" name="_dlc_DocIdItemGuid">
    <vt:lpwstr>a8f4f579-b158-4108-a364-dccc4acc59f6</vt:lpwstr>
  </property>
</Properties>
</file>